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6"/>
  </p:handoutMasterIdLst>
  <p:sldIdLst>
    <p:sldId id="471" r:id="rId3"/>
    <p:sldId id="410" r:id="rId5"/>
    <p:sldId id="412" r:id="rId6"/>
    <p:sldId id="449" r:id="rId7"/>
    <p:sldId id="475" r:id="rId8"/>
    <p:sldId id="473" r:id="rId9"/>
    <p:sldId id="472" r:id="rId10"/>
    <p:sldId id="496" r:id="rId11"/>
    <p:sldId id="497" r:id="rId12"/>
    <p:sldId id="499" r:id="rId13"/>
    <p:sldId id="500" r:id="rId14"/>
    <p:sldId id="501" r:id="rId15"/>
    <p:sldId id="502" r:id="rId16"/>
    <p:sldId id="503" r:id="rId17"/>
    <p:sldId id="504" r:id="rId18"/>
    <p:sldId id="505" r:id="rId19"/>
    <p:sldId id="507" r:id="rId20"/>
    <p:sldId id="508" r:id="rId21"/>
    <p:sldId id="509" r:id="rId22"/>
    <p:sldId id="510" r:id="rId23"/>
    <p:sldId id="511" r:id="rId24"/>
    <p:sldId id="512" r:id="rId25"/>
    <p:sldId id="513" r:id="rId26"/>
    <p:sldId id="495" r:id="rId27"/>
    <p:sldId id="477" r:id="rId28"/>
    <p:sldId id="478" r:id="rId29"/>
    <p:sldId id="529" r:id="rId30"/>
    <p:sldId id="530" r:id="rId31"/>
    <p:sldId id="480" r:id="rId32"/>
    <p:sldId id="531" r:id="rId33"/>
    <p:sldId id="532" r:id="rId34"/>
    <p:sldId id="483" r:id="rId35"/>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be'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showPr>
  <p:clrMru>
    <a:srgbClr val="E6999B"/>
    <a:srgbClr val="A6C3D9"/>
    <a:srgbClr val="EAF3F7"/>
    <a:srgbClr val="557191"/>
    <a:srgbClr val="DAB29A"/>
    <a:srgbClr val="C5A669"/>
    <a:srgbClr val="61695A"/>
    <a:srgbClr val="848E7C"/>
    <a:srgbClr val="AD8943"/>
    <a:srgbClr val="A365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67" d="100"/>
          <a:sy n="67" d="100"/>
        </p:scale>
        <p:origin x="72" y="758"/>
      </p:cViewPr>
      <p:guideLst>
        <p:guide orient="horz" pos="2160"/>
        <p:guide pos="383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gs" Target="tags/tag115.xml"/><Relationship Id="rId40" Type="http://schemas.openxmlformats.org/officeDocument/2006/relationships/commentAuthors" Target="commentAuthors.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字魂105号-简雅黑" panose="00000500000000000000" charset="-122"/>
              <a:ea typeface="字魂105号-简雅黑" panose="00000500000000000000" charset="-122"/>
              <a:cs typeface="字魂105号-简雅黑" panose="000005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字魂105号-简雅黑" panose="00000500000000000000" charset="-122"/>
              </a:rPr>
            </a:fld>
            <a:endParaRPr lang="zh-CN" altLang="en-US">
              <a:latin typeface="字魂105号-简雅黑" panose="000005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字魂105号-简雅黑" panose="00000500000000000000" charset="-122"/>
              <a:ea typeface="字魂105号-简雅黑" panose="00000500000000000000" charset="-122"/>
              <a:cs typeface="字魂105号-简雅黑" panose="000005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字魂105号-简雅黑" panose="00000500000000000000" charset="-122"/>
              </a:rPr>
            </a:fld>
            <a:endParaRPr lang="zh-CN" altLang="en-US">
              <a:latin typeface="字魂105号-简雅黑" panose="00000500000000000000"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字魂105号-简雅黑" panose="00000500000000000000" charset="-122"/>
                <a:ea typeface="字魂105号-简雅黑" panose="00000500000000000000" charset="-122"/>
                <a:cs typeface="字魂105号-简雅黑" panose="000005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字魂105号-简雅黑" panose="00000500000000000000" charset="-122"/>
                <a:ea typeface="字魂105号-简雅黑" panose="00000500000000000000" charset="-122"/>
                <a:cs typeface="字魂105号-简雅黑" panose="00000500000000000000"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字魂105号-简雅黑" panose="00000500000000000000" charset="-122"/>
                <a:ea typeface="字魂105号-简雅黑" panose="00000500000000000000" charset="-122"/>
                <a:cs typeface="字魂105号-简雅黑" panose="000005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字魂105号-简雅黑" panose="00000500000000000000" charset="-122"/>
                <a:ea typeface="字魂105号-简雅黑" panose="00000500000000000000" charset="-122"/>
                <a:cs typeface="字魂105号-简雅黑" panose="00000500000000000000"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字魂105号-简雅黑" panose="00000500000000000000" charset="-122"/>
        <a:ea typeface="字魂105号-简雅黑" panose="00000500000000000000" charset="-122"/>
        <a:cs typeface="字魂105号-简雅黑" panose="00000500000000000000" charset="-122"/>
      </a:defRPr>
    </a:lvl1pPr>
    <a:lvl2pPr marL="457200" algn="l" defTabSz="914400" rtl="0" eaLnBrk="1" latinLnBrk="0" hangingPunct="1">
      <a:defRPr sz="1200" kern="1200">
        <a:solidFill>
          <a:schemeClr val="tx1"/>
        </a:solidFill>
        <a:latin typeface="字魂105号-简雅黑" panose="00000500000000000000" charset="-122"/>
        <a:ea typeface="字魂105号-简雅黑" panose="00000500000000000000" charset="-122"/>
        <a:cs typeface="字魂105号-简雅黑" panose="00000500000000000000" charset="-122"/>
      </a:defRPr>
    </a:lvl2pPr>
    <a:lvl3pPr marL="914400" algn="l" defTabSz="914400" rtl="0" eaLnBrk="1" latinLnBrk="0" hangingPunct="1">
      <a:defRPr sz="1200" kern="1200">
        <a:solidFill>
          <a:schemeClr val="tx1"/>
        </a:solidFill>
        <a:latin typeface="字魂105号-简雅黑" panose="00000500000000000000" charset="-122"/>
        <a:ea typeface="字魂105号-简雅黑" panose="00000500000000000000" charset="-122"/>
        <a:cs typeface="字魂105号-简雅黑" panose="00000500000000000000" charset="-122"/>
      </a:defRPr>
    </a:lvl3pPr>
    <a:lvl4pPr marL="1371600" algn="l" defTabSz="914400" rtl="0" eaLnBrk="1" latinLnBrk="0" hangingPunct="1">
      <a:defRPr sz="1200" kern="1200">
        <a:solidFill>
          <a:schemeClr val="tx1"/>
        </a:solidFill>
        <a:latin typeface="字魂105号-简雅黑" panose="00000500000000000000" charset="-122"/>
        <a:ea typeface="字魂105号-简雅黑" panose="00000500000000000000" charset="-122"/>
        <a:cs typeface="字魂105号-简雅黑" panose="00000500000000000000" charset="-122"/>
      </a:defRPr>
    </a:lvl4pPr>
    <a:lvl5pPr marL="1828800" algn="l" defTabSz="914400" rtl="0" eaLnBrk="1" latinLnBrk="0" hangingPunct="1">
      <a:defRPr sz="1200" kern="1200">
        <a:solidFill>
          <a:schemeClr val="tx1"/>
        </a:solidFill>
        <a:latin typeface="字魂105号-简雅黑" panose="00000500000000000000" charset="-122"/>
        <a:ea typeface="字魂105号-简雅黑" panose="00000500000000000000" charset="-122"/>
        <a:cs typeface="字魂105号-简雅黑" panose="000005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20ADC4B-121D-46CC-9D52-F4252E0865F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E7E4DF">
            <a:alpha val="65000"/>
          </a:srgb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latin typeface="字魂105号-简雅黑" panose="00000500000000000000" charset="-122"/>
                <a:ea typeface="字魂105号-简雅黑" panose="00000500000000000000" charset="-122"/>
                <a:cs typeface="字魂105号-简雅黑" panose="00000500000000000000" charset="-122"/>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lvl1pPr>
              <a:defRPr>
                <a:cs typeface="字魂105号-简雅黑" panose="00000500000000000000"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lvl1pPr>
              <a:defRPr>
                <a:cs typeface="字魂105号-简雅黑" panose="00000500000000000000" charset="-122"/>
              </a:defRPr>
            </a:lvl1p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lvl1pPr>
              <a:defRPr>
                <a:cs typeface="字魂105号-简雅黑" panose="00000500000000000000" charset="-122"/>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字魂105号-简雅黑" panose="00000500000000000000" charset="-122"/>
                <a:ea typeface="字魂105号-简雅黑" panose="00000500000000000000" charset="-122"/>
                <a:cs typeface="字魂105号-简雅黑" panose="00000500000000000000"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字魂105号-简雅黑" panose="00000500000000000000" charset="-122"/>
                <a:ea typeface="字魂105号-简雅黑" panose="00000500000000000000" charset="-122"/>
                <a:cs typeface="字魂105号-简雅黑" panose="00000500000000000000"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字魂105号-简雅黑" panose="00000500000000000000" charset="-122"/>
                <a:ea typeface="字魂105号-简雅黑" panose="00000500000000000000" charset="-122"/>
                <a:cs typeface="字魂105号-简雅黑" panose="00000500000000000000"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字魂105号-简雅黑" panose="00000500000000000000" charset="-122"/>
                <a:ea typeface="字魂105号-简雅黑" panose="00000500000000000000" charset="-122"/>
                <a:cs typeface="字魂105号-简雅黑" panose="00000500000000000000"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字魂105号-简雅黑" panose="00000500000000000000" charset="-122"/>
                <a:ea typeface="字魂105号-简雅黑" panose="00000500000000000000" charset="-122"/>
                <a:cs typeface="字魂105号-简雅黑" panose="00000500000000000000"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a:xfrm>
            <a:off x="612000" y="6314400"/>
            <a:ext cx="2700000" cy="316800"/>
          </a:xfrm>
        </p:spPr>
        <p:txBody>
          <a:bodyPr/>
          <a:lstStyle>
            <a:lvl1pPr>
              <a:defRPr>
                <a:cs typeface="字魂105号-简雅黑" panose="00000500000000000000"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116000" y="6314400"/>
            <a:ext cx="3960000" cy="316800"/>
          </a:xfrm>
        </p:spPr>
        <p:txBody>
          <a:bodyPr/>
          <a:lstStyle>
            <a:lvl1pPr>
              <a:defRPr>
                <a:cs typeface="字魂105号-简雅黑" panose="00000500000000000000" charset="-122"/>
              </a:defRPr>
            </a:lvl1pPr>
          </a:lstStyle>
          <a:p>
            <a:endParaRPr lang="zh-CN" altLang="en-US"/>
          </a:p>
        </p:txBody>
      </p:sp>
      <p:sp>
        <p:nvSpPr>
          <p:cNvPr id="7" name="灯片编号占位符 6"/>
          <p:cNvSpPr>
            <a:spLocks noGrp="1"/>
          </p:cNvSpPr>
          <p:nvPr>
            <p:ph type="sldNum" sz="quarter" idx="12"/>
            <p:custDataLst>
              <p:tags r:id="rId7"/>
            </p:custDataLst>
          </p:nvPr>
        </p:nvSpPr>
        <p:spPr>
          <a:xfrm>
            <a:off x="8877600" y="6314400"/>
            <a:ext cx="2700000" cy="316800"/>
          </a:xfrm>
        </p:spPr>
        <p:txBody>
          <a:bodyPr/>
          <a:lstStyle>
            <a:lvl1pPr>
              <a:defRPr>
                <a:cs typeface="字魂105号-简雅黑" panose="00000500000000000000" charset="-122"/>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字魂105号-简雅黑" panose="00000500000000000000" charset="-122"/>
                <a:ea typeface="字魂105号-简雅黑" panose="00000500000000000000" charset="-122"/>
                <a:cs typeface="字魂105号-简雅黑" panose="00000500000000000000"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a:xfrm>
            <a:off x="612000" y="6314400"/>
            <a:ext cx="2700000" cy="316800"/>
          </a:xfrm>
        </p:spPr>
        <p:txBody>
          <a:bodyPr/>
          <a:lstStyle>
            <a:lvl1pPr>
              <a:defRPr>
                <a:cs typeface="字魂105号-简雅黑" panose="00000500000000000000"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lvl1pPr>
              <a:defRPr>
                <a:cs typeface="字魂105号-简雅黑" panose="00000500000000000000" charset="-122"/>
              </a:defRPr>
            </a:lvl1p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lvl1pPr>
              <a:defRPr>
                <a:cs typeface="字魂105号-简雅黑" panose="00000500000000000000" charset="-122"/>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a:xfrm>
            <a:off x="612000" y="6314400"/>
            <a:ext cx="2700000" cy="316800"/>
          </a:xfrm>
        </p:spPr>
        <p:txBody>
          <a:bodyPr/>
          <a:lstStyle>
            <a:lvl1pPr>
              <a:defRPr>
                <a:cs typeface="字魂105号-简雅黑" panose="00000500000000000000"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lvl1pPr>
              <a:defRPr>
                <a:cs typeface="字魂105号-简雅黑" panose="00000500000000000000" charset="-122"/>
              </a:defRPr>
            </a:lvl1p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lvl1pPr>
              <a:defRPr>
                <a:cs typeface="字魂105号-简雅黑" panose="00000500000000000000" charset="-122"/>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lvl1pPr>
              <a:defRPr>
                <a:cs typeface="字魂105号-简雅黑" panose="00000500000000000000"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lvl1pPr>
              <a:defRPr>
                <a:cs typeface="字魂105号-简雅黑" panose="00000500000000000000" charset="-122"/>
              </a:defRPr>
            </a:lvl1p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lvl1pPr>
              <a:defRPr>
                <a:cs typeface="字魂105号-简雅黑" panose="00000500000000000000" charset="-122"/>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a:xfrm>
            <a:off x="612000" y="6314400"/>
            <a:ext cx="2700000" cy="316800"/>
          </a:xfrm>
        </p:spPr>
        <p:txBody>
          <a:bodyPr/>
          <a:lstStyle>
            <a:lvl1pPr>
              <a:defRPr>
                <a:cs typeface="字魂105号-简雅黑" panose="00000500000000000000"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lvl1pPr>
              <a:defRPr>
                <a:cs typeface="字魂105号-简雅黑" panose="00000500000000000000" charset="-122"/>
              </a:defRPr>
            </a:lvl1p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lvl1pPr>
              <a:defRPr>
                <a:cs typeface="字魂105号-简雅黑" panose="00000500000000000000" charset="-122"/>
              </a:defRPr>
            </a:lvl1p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lstStyle>
            <a:lvl1pPr>
              <a:defRPr baseline="0">
                <a:latin typeface="字魂105号-简雅黑" panose="00000500000000000000" charset="-122"/>
                <a:ea typeface="字魂105号-简雅黑" panose="00000500000000000000" charset="-122"/>
                <a:cs typeface="字魂105号-简雅黑" panose="00000500000000000000" charset="-122"/>
              </a:defRPr>
            </a:lvl1p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字魂105号-简雅黑" panose="00000500000000000000" charset="-122"/>
                <a:ea typeface="字魂105号-简雅黑" panose="00000500000000000000" charset="-122"/>
                <a:cs typeface="字魂105号-简雅黑" panose="00000500000000000000" charset="-122"/>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lvl1pPr>
              <a:defRPr>
                <a:cs typeface="字魂105号-简雅黑" panose="00000500000000000000"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lvl1pPr>
              <a:defRPr>
                <a:cs typeface="字魂105号-简雅黑" panose="00000500000000000000" charset="-122"/>
              </a:defRPr>
            </a:lvl1p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lvl1pPr>
              <a:defRPr>
                <a:cs typeface="字魂105号-简雅黑" panose="00000500000000000000" charset="-122"/>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lvl1pPr>
              <a:defRPr>
                <a:cs typeface="字魂105号-简雅黑" panose="00000500000000000000"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lvl1pPr>
              <a:defRPr>
                <a:cs typeface="字魂105号-简雅黑" panose="00000500000000000000" charset="-122"/>
              </a:defRPr>
            </a:lvl1p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lvl1pPr>
              <a:defRPr>
                <a:cs typeface="字魂105号-简雅黑" panose="00000500000000000000"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latin typeface="字魂105号-简雅黑" panose="00000500000000000000" charset="-122"/>
                <a:ea typeface="字魂105号-简雅黑" panose="00000500000000000000" charset="-122"/>
                <a:cs typeface="字魂105号-简雅黑" panose="00000500000000000000"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lvl1pPr>
              <a:defRPr>
                <a:cs typeface="字魂105号-简雅黑" panose="00000500000000000000"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lvl1pPr>
              <a:defRPr>
                <a:cs typeface="字魂105号-简雅黑" panose="00000500000000000000" charset="-122"/>
              </a:defRPr>
            </a:lvl1p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lvl1pPr>
              <a:defRPr>
                <a:cs typeface="字魂105号-简雅黑" panose="00000500000000000000" charset="-122"/>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字魂105号-简雅黑" panose="00000500000000000000" charset="-122"/>
                <a:ea typeface="字魂105号-简雅黑" panose="00000500000000000000" charset="-122"/>
                <a:cs typeface="字魂105号-简雅黑" panose="00000500000000000000" charset="-122"/>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latin typeface="字魂105号-简雅黑" panose="00000500000000000000" charset="-122"/>
                <a:ea typeface="字魂105号-简雅黑" panose="00000500000000000000" charset="-122"/>
                <a:cs typeface="字魂105号-简雅黑" panose="00000500000000000000"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tags" Target="../tags/tag4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4DF">
            <a:alpha val="65000"/>
          </a:srgbClr>
        </a:solidFill>
        <a:effectLst/>
      </p:bgPr>
    </p:bg>
    <p:spTree>
      <p:nvGrpSpPr>
        <p:cNvPr id="1" name=""/>
        <p:cNvGrpSpPr/>
        <p:nvPr/>
      </p:nvGrpSpPr>
      <p:grpSpPr>
        <a:xfrm>
          <a:off x="0" y="0"/>
          <a:ext cx="0" cy="0"/>
          <a:chOff x="0" y="0"/>
          <a:chExt cx="0" cy="0"/>
        </a:xfrm>
      </p:grpSpPr>
      <p:sp>
        <p:nvSpPr>
          <p:cNvPr id="2" name="矩形 1"/>
          <p:cNvSpPr/>
          <p:nvPr userDrawn="1"/>
        </p:nvSpPr>
        <p:spPr>
          <a:xfrm>
            <a:off x="-43180" y="-2540"/>
            <a:ext cx="12245340" cy="6884035"/>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charset="-122"/>
              <a:ea typeface="字魂105号-简雅黑" panose="00000500000000000000" charset="-122"/>
            </a:endParaRPr>
          </a:p>
        </p:txBody>
      </p:sp>
      <p:sp>
        <p:nvSpPr>
          <p:cNvPr id="3" name="矩形 2"/>
          <p:cNvSpPr/>
          <p:nvPr userDrawn="1"/>
        </p:nvSpPr>
        <p:spPr>
          <a:xfrm>
            <a:off x="106680" y="169545"/>
            <a:ext cx="11965305" cy="6582410"/>
          </a:xfrm>
          <a:prstGeom prst="rect">
            <a:avLst/>
          </a:prstGeom>
          <a:solidFill>
            <a:srgbClr val="F8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charset="-122"/>
              <a:ea typeface="字魂105号-简雅黑" panose="00000500000000000000" charset="-122"/>
            </a:endParaRPr>
          </a:p>
        </p:txBody>
      </p:sp>
    </p:spTree>
    <p:custDataLst>
      <p:tags r:id="rId12"/>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Source Sans Pro Black" panose="020B0803030403020204" charset="0"/>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Source Sans Pro Black" panose="020B0803030403020204" charset="0"/>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Source Sans Pro Black" panose="020B0803030403020204" charset="0"/>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Source Sans Pro Black" panose="020B0803030403020204" charset="0"/>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Source Sans Pro Black" panose="020B0803030403020204" charset="0"/>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Source Sans Pro Black" panose="020B080303040302020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49.xml"/><Relationship Id="rId7" Type="http://schemas.openxmlformats.org/officeDocument/2006/relationships/image" Target="../media/image6.jpeg"/><Relationship Id="rId6" Type="http://schemas.openxmlformats.org/officeDocument/2006/relationships/tags" Target="../tags/tag48.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tags" Target="../tags/tag52.xml"/><Relationship Id="rId5" Type="http://schemas.openxmlformats.org/officeDocument/2006/relationships/image" Target="../media/image6.jpeg"/><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image" Target="../media/image1.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tags" Target="../tags/tag54.xml"/><Relationship Id="rId5" Type="http://schemas.openxmlformats.org/officeDocument/2006/relationships/image" Target="../media/image6.jpeg"/><Relationship Id="rId4" Type="http://schemas.openxmlformats.org/officeDocument/2006/relationships/tags" Target="../tags/tag53.xml"/><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6.xml"/><Relationship Id="rId2" Type="http://schemas.openxmlformats.org/officeDocument/2006/relationships/image" Target="../media/image6.jpeg"/><Relationship Id="rId1" Type="http://schemas.openxmlformats.org/officeDocument/2006/relationships/tags" Target="../tags/tag55.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6.jpeg"/><Relationship Id="rId2" Type="http://schemas.openxmlformats.org/officeDocument/2006/relationships/tags" Target="../tags/tag58.xml"/><Relationship Id="rId1" Type="http://schemas.openxmlformats.org/officeDocument/2006/relationships/tags" Target="../tags/tag57.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image" Target="../media/image6.jpeg"/><Relationship Id="rId3" Type="http://schemas.openxmlformats.org/officeDocument/2006/relationships/tags" Target="../tags/tag59.xml"/><Relationship Id="rId2" Type="http://schemas.openxmlformats.org/officeDocument/2006/relationships/image" Target="../media/image3.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6.xml"/><Relationship Id="rId3" Type="http://schemas.openxmlformats.org/officeDocument/2006/relationships/image" Target="../media/image6.jpeg"/><Relationship Id="rId2" Type="http://schemas.openxmlformats.org/officeDocument/2006/relationships/tags" Target="../tags/tag61.xml"/><Relationship Id="rId1" Type="http://schemas.openxmlformats.org/officeDocument/2006/relationships/tags" Target="../tags/tag60.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6.xml"/><Relationship Id="rId3" Type="http://schemas.openxmlformats.org/officeDocument/2006/relationships/tags" Target="../tags/tag63.xml"/><Relationship Id="rId2" Type="http://schemas.openxmlformats.org/officeDocument/2006/relationships/image" Target="../media/image6.jpeg"/><Relationship Id="rId1" Type="http://schemas.openxmlformats.org/officeDocument/2006/relationships/tags" Target="../tags/tag62.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5.xml"/><Relationship Id="rId2" Type="http://schemas.openxmlformats.org/officeDocument/2006/relationships/image" Target="../media/image6.jpeg"/><Relationship Id="rId1" Type="http://schemas.openxmlformats.org/officeDocument/2006/relationships/tags" Target="../tags/tag64.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6.xml"/><Relationship Id="rId3" Type="http://schemas.openxmlformats.org/officeDocument/2006/relationships/image" Target="../media/image6.jpeg"/><Relationship Id="rId2" Type="http://schemas.openxmlformats.org/officeDocument/2006/relationships/tags" Target="../tags/tag67.xml"/><Relationship Id="rId1" Type="http://schemas.openxmlformats.org/officeDocument/2006/relationships/tags" Target="../tags/tag66.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image" Target="../media/image6.jpeg"/><Relationship Id="rId1" Type="http://schemas.openxmlformats.org/officeDocument/2006/relationships/tags" Target="../tags/tag72.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image" Target="../media/image6.jpeg"/><Relationship Id="rId1" Type="http://schemas.openxmlformats.org/officeDocument/2006/relationships/tags" Target="../tags/tag75.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image" Target="../media/image6.jpeg"/><Relationship Id="rId1" Type="http://schemas.openxmlformats.org/officeDocument/2006/relationships/tags" Target="../tags/tag78.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image" Target="../media/image6.jpeg"/><Relationship Id="rId1" Type="http://schemas.openxmlformats.org/officeDocument/2006/relationships/tags" Target="../tags/tag81.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image" Target="../media/image6.jpeg"/><Relationship Id="rId1" Type="http://schemas.openxmlformats.org/officeDocument/2006/relationships/tags" Target="../tags/tag84.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image" Target="../media/image6.jpeg"/><Relationship Id="rId1" Type="http://schemas.openxmlformats.org/officeDocument/2006/relationships/tags" Target="../tags/tag87.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92.xml"/><Relationship Id="rId3" Type="http://schemas.openxmlformats.org/officeDocument/2006/relationships/tags" Target="../tags/tag91.xml"/><Relationship Id="rId2" Type="http://schemas.openxmlformats.org/officeDocument/2006/relationships/image" Target="../media/image6.jpeg"/><Relationship Id="rId1" Type="http://schemas.openxmlformats.org/officeDocument/2006/relationships/tags" Target="../tags/tag90.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95.xml"/><Relationship Id="rId3" Type="http://schemas.openxmlformats.org/officeDocument/2006/relationships/tags" Target="../tags/tag94.xml"/><Relationship Id="rId2" Type="http://schemas.openxmlformats.org/officeDocument/2006/relationships/image" Target="../media/image6.jpeg"/><Relationship Id="rId1" Type="http://schemas.openxmlformats.org/officeDocument/2006/relationships/tags" Target="../tags/tag93.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hemeOverride" Target="../theme/themeOverride1.xml"/><Relationship Id="rId3" Type="http://schemas.openxmlformats.org/officeDocument/2006/relationships/tags" Target="../tags/tag97.xml"/><Relationship Id="rId2" Type="http://schemas.openxmlformats.org/officeDocument/2006/relationships/image" Target="../media/image6.jpeg"/><Relationship Id="rId1" Type="http://schemas.openxmlformats.org/officeDocument/2006/relationships/tags" Target="../tags/tag96.xml"/></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hemeOverride" Target="../theme/themeOverride2.xml"/><Relationship Id="rId3" Type="http://schemas.openxmlformats.org/officeDocument/2006/relationships/tags" Target="../tags/tag99.xml"/><Relationship Id="rId2" Type="http://schemas.openxmlformats.org/officeDocument/2006/relationships/image" Target="../media/image6.jpeg"/><Relationship Id="rId1" Type="http://schemas.openxmlformats.org/officeDocument/2006/relationships/tags" Target="../tags/tag98.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01.xml"/><Relationship Id="rId2" Type="http://schemas.openxmlformats.org/officeDocument/2006/relationships/image" Target="../media/image6.jpeg"/><Relationship Id="rId1" Type="http://schemas.openxmlformats.org/officeDocument/2006/relationships/tags" Target="../tags/tag100.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03.xml"/><Relationship Id="rId2" Type="http://schemas.openxmlformats.org/officeDocument/2006/relationships/image" Target="../media/image6.jpeg"/><Relationship Id="rId1" Type="http://schemas.openxmlformats.org/officeDocument/2006/relationships/tags" Target="../tags/tag102.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tags" Target="../tags/tag105.xml"/><Relationship Id="rId5" Type="http://schemas.openxmlformats.org/officeDocument/2006/relationships/image" Target="../media/image6.jpeg"/><Relationship Id="rId4" Type="http://schemas.openxmlformats.org/officeDocument/2006/relationships/tags" Target="../tags/tag104.xml"/><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image" Target="../media/image6.jpeg"/><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tags" Target="../tags/tag109.xml"/><Relationship Id="rId5" Type="http://schemas.openxmlformats.org/officeDocument/2006/relationships/image" Target="../media/image6.jpeg"/><Relationship Id="rId4" Type="http://schemas.openxmlformats.org/officeDocument/2006/relationships/tags" Target="../tags/tag108.xml"/><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tags" Target="../tags/tag110.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xml"/><Relationship Id="rId6" Type="http://schemas.openxmlformats.org/officeDocument/2006/relationships/tags" Target="../tags/tag112.xml"/><Relationship Id="rId5" Type="http://schemas.openxmlformats.org/officeDocument/2006/relationships/image" Target="../media/image6.jpeg"/><Relationship Id="rId4" Type="http://schemas.openxmlformats.org/officeDocument/2006/relationships/tags" Target="../tags/tag111.xml"/><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14.xml"/><Relationship Id="rId7" Type="http://schemas.openxmlformats.org/officeDocument/2006/relationships/image" Target="../media/image6.jpeg"/><Relationship Id="rId6" Type="http://schemas.openxmlformats.org/officeDocument/2006/relationships/tags" Target="../tags/tag113.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14.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矩形 18"/>
          <p:cNvSpPr/>
          <p:nvPr/>
        </p:nvSpPr>
        <p:spPr>
          <a:xfrm>
            <a:off x="-76200" y="-635"/>
            <a:ext cx="12324715" cy="6881495"/>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14" name="矩形 13"/>
          <p:cNvSpPr/>
          <p:nvPr/>
        </p:nvSpPr>
        <p:spPr>
          <a:xfrm>
            <a:off x="9173210" y="0"/>
            <a:ext cx="3075305" cy="3202940"/>
          </a:xfrm>
          <a:prstGeom prst="rect">
            <a:avLst/>
          </a:prstGeom>
          <a:solidFill>
            <a:srgbClr val="EA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13" name="矩形 12"/>
          <p:cNvSpPr/>
          <p:nvPr/>
        </p:nvSpPr>
        <p:spPr>
          <a:xfrm>
            <a:off x="1303655" y="-313055"/>
            <a:ext cx="1029335" cy="3202940"/>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8" name="矩形 7"/>
          <p:cNvSpPr/>
          <p:nvPr/>
        </p:nvSpPr>
        <p:spPr>
          <a:xfrm>
            <a:off x="-76200" y="4903470"/>
            <a:ext cx="1591310" cy="1988820"/>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6112510" y="2361565"/>
            <a:ext cx="6136005" cy="4519295"/>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3" name="矩形 2"/>
          <p:cNvSpPr/>
          <p:nvPr/>
        </p:nvSpPr>
        <p:spPr>
          <a:xfrm>
            <a:off x="6111875" y="2772410"/>
            <a:ext cx="5420995" cy="4108450"/>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pic>
        <p:nvPicPr>
          <p:cNvPr id="2" name="图片 1" descr="12"/>
          <p:cNvPicPr>
            <a:picLocks noChangeAspect="1"/>
          </p:cNvPicPr>
          <p:nvPr/>
        </p:nvPicPr>
        <p:blipFill>
          <a:blip r:embed="rId1"/>
          <a:stretch>
            <a:fillRect/>
          </a:stretch>
        </p:blipFill>
        <p:spPr>
          <a:xfrm>
            <a:off x="10031095" y="782955"/>
            <a:ext cx="1501775" cy="575310"/>
          </a:xfrm>
          <a:prstGeom prst="rect">
            <a:avLst/>
          </a:prstGeom>
        </p:spPr>
      </p:pic>
      <p:grpSp>
        <p:nvGrpSpPr>
          <p:cNvPr id="22" name="组合 21"/>
          <p:cNvGrpSpPr/>
          <p:nvPr/>
        </p:nvGrpSpPr>
        <p:grpSpPr>
          <a:xfrm>
            <a:off x="7494905" y="2889885"/>
            <a:ext cx="3916045" cy="3604895"/>
            <a:chOff x="11537" y="4637"/>
            <a:chExt cx="6167" cy="5677"/>
          </a:xfrm>
        </p:grpSpPr>
        <p:pic>
          <p:nvPicPr>
            <p:cNvPr id="4" name="图片 3" descr="17"/>
            <p:cNvPicPr>
              <a:picLocks noChangeAspect="1"/>
            </p:cNvPicPr>
            <p:nvPr/>
          </p:nvPicPr>
          <p:blipFill>
            <a:blip r:embed="rId2"/>
            <a:stretch>
              <a:fillRect/>
            </a:stretch>
          </p:blipFill>
          <p:spPr>
            <a:xfrm>
              <a:off x="13820" y="6853"/>
              <a:ext cx="2155" cy="2254"/>
            </a:xfrm>
            <a:prstGeom prst="rect">
              <a:avLst/>
            </a:prstGeom>
          </p:spPr>
        </p:pic>
        <p:pic>
          <p:nvPicPr>
            <p:cNvPr id="9" name="图片 8" descr="C:\Users\Am'be'r\Desktop\15.png15"/>
            <p:cNvPicPr>
              <a:picLocks noChangeAspect="1"/>
            </p:cNvPicPr>
            <p:nvPr/>
          </p:nvPicPr>
          <p:blipFill>
            <a:blip r:embed="rId3"/>
            <a:srcRect/>
            <a:stretch>
              <a:fillRect/>
            </a:stretch>
          </p:blipFill>
          <p:spPr>
            <a:xfrm flipH="1">
              <a:off x="11537" y="4637"/>
              <a:ext cx="6167" cy="5677"/>
            </a:xfrm>
            <a:prstGeom prst="rect">
              <a:avLst/>
            </a:prstGeom>
          </p:spPr>
        </p:pic>
      </p:grpSp>
      <p:sp>
        <p:nvSpPr>
          <p:cNvPr id="5" name="文本框 4"/>
          <p:cNvSpPr txBox="1"/>
          <p:nvPr/>
        </p:nvSpPr>
        <p:spPr>
          <a:xfrm>
            <a:off x="2055495" y="782955"/>
            <a:ext cx="1536700" cy="4655820"/>
          </a:xfrm>
          <a:prstGeom prst="rect">
            <a:avLst/>
          </a:prstGeom>
          <a:noFill/>
        </p:spPr>
        <p:txBody>
          <a:bodyPr vert="eaVert" wrap="square" rtlCol="0">
            <a:spAutoFit/>
          </a:bodyPr>
          <a:lstStyle/>
          <a:p>
            <a:r>
              <a:rPr lang="zh-CN" altLang="en-US" sz="8800" dirty="0">
                <a:solidFill>
                  <a:schemeClr val="bg1"/>
                </a:solidFill>
                <a:effectLst>
                  <a:outerShdw blurRad="38100" dist="38100" dir="2700000" algn="tl">
                    <a:srgbClr val="000000">
                      <a:alpha val="43137"/>
                    </a:srgbClr>
                  </a:outerShdw>
                </a:effectLst>
                <a:latin typeface="字魂100号-方方先锋体" panose="00000500000000000000" charset="-122"/>
                <a:ea typeface="字魂100号-方方先锋体" panose="00000500000000000000" charset="-122"/>
                <a:cs typeface="字魂100号-方方先锋体" panose="00000500000000000000" charset="-122"/>
              </a:rPr>
              <a:t>云南大学</a:t>
            </a:r>
            <a:endParaRPr lang="zh-CN" altLang="en-US" sz="8800" dirty="0">
              <a:solidFill>
                <a:schemeClr val="bg1"/>
              </a:solidFill>
              <a:effectLst>
                <a:outerShdw blurRad="38100" dist="38100" dir="2700000" algn="tl">
                  <a:srgbClr val="000000">
                    <a:alpha val="43137"/>
                  </a:srgbClr>
                </a:outerShdw>
              </a:effectLst>
              <a:latin typeface="字魂100号-方方先锋体" panose="00000500000000000000" charset="-122"/>
              <a:ea typeface="字魂100号-方方先锋体" panose="00000500000000000000" charset="-122"/>
              <a:cs typeface="字魂100号-方方先锋体" panose="00000500000000000000" charset="-122"/>
            </a:endParaRPr>
          </a:p>
        </p:txBody>
      </p:sp>
      <p:pic>
        <p:nvPicPr>
          <p:cNvPr id="7" name="图片 6" descr="14"/>
          <p:cNvPicPr>
            <a:picLocks noChangeAspect="1"/>
          </p:cNvPicPr>
          <p:nvPr/>
        </p:nvPicPr>
        <p:blipFill>
          <a:blip r:embed="rId4"/>
          <a:stretch>
            <a:fillRect/>
          </a:stretch>
        </p:blipFill>
        <p:spPr>
          <a:xfrm rot="20400000">
            <a:off x="4648835" y="200025"/>
            <a:ext cx="735330" cy="1010920"/>
          </a:xfrm>
          <a:prstGeom prst="rect">
            <a:avLst/>
          </a:prstGeom>
        </p:spPr>
      </p:pic>
      <p:pic>
        <p:nvPicPr>
          <p:cNvPr id="10" name="图片 9" descr="11"/>
          <p:cNvPicPr>
            <a:picLocks noChangeAspect="1"/>
          </p:cNvPicPr>
          <p:nvPr/>
        </p:nvPicPr>
        <p:blipFill>
          <a:blip r:embed="rId5"/>
          <a:stretch>
            <a:fillRect/>
          </a:stretch>
        </p:blipFill>
        <p:spPr>
          <a:xfrm>
            <a:off x="4716145" y="5782945"/>
            <a:ext cx="819150" cy="593725"/>
          </a:xfrm>
          <a:prstGeom prst="rect">
            <a:avLst/>
          </a:prstGeom>
        </p:spPr>
      </p:pic>
      <p:sp>
        <p:nvSpPr>
          <p:cNvPr id="11" name="文本框 10"/>
          <p:cNvSpPr txBox="1"/>
          <p:nvPr/>
        </p:nvSpPr>
        <p:spPr>
          <a:xfrm>
            <a:off x="3482340" y="1132205"/>
            <a:ext cx="541020" cy="4030980"/>
          </a:xfrm>
          <a:prstGeom prst="rect">
            <a:avLst/>
          </a:prstGeom>
          <a:noFill/>
        </p:spPr>
        <p:txBody>
          <a:bodyPr wrap="square" rtlCol="0">
            <a:spAutoFit/>
          </a:bodyPr>
          <a:lstStyle/>
          <a:p>
            <a:r>
              <a:rPr lang="zh-CN" altLang="en-US" sz="3200" b="1">
                <a:solidFill>
                  <a:schemeClr val="bg1"/>
                </a:solidFill>
                <a:latin typeface="字魂62号-瘦金体" panose="00000500000000000000" charset="-122"/>
                <a:ea typeface="字魂62号-瘦金体" panose="00000500000000000000" charset="-122"/>
              </a:rPr>
              <a:t>学生资助政策宣讲</a:t>
            </a:r>
            <a:endParaRPr lang="zh-CN" altLang="en-US" sz="3200" b="1">
              <a:solidFill>
                <a:schemeClr val="bg1"/>
              </a:solidFill>
              <a:latin typeface="字魂62号-瘦金体" panose="00000500000000000000" charset="-122"/>
              <a:ea typeface="字魂62号-瘦金体" panose="00000500000000000000" charset="-122"/>
            </a:endParaRPr>
          </a:p>
        </p:txBody>
      </p:sp>
      <p:sp>
        <p:nvSpPr>
          <p:cNvPr id="18" name="文本框 17"/>
          <p:cNvSpPr txBox="1"/>
          <p:nvPr/>
        </p:nvSpPr>
        <p:spPr>
          <a:xfrm>
            <a:off x="2055495" y="6212205"/>
            <a:ext cx="1967865" cy="337185"/>
          </a:xfrm>
          <a:prstGeom prst="rect">
            <a:avLst/>
          </a:prstGeom>
          <a:noFill/>
        </p:spPr>
        <p:txBody>
          <a:bodyPr wrap="square" rtlCol="0">
            <a:spAutoFit/>
          </a:bodyPr>
          <a:lstStyle/>
          <a:p>
            <a:r>
              <a:rPr lang="zh-CN" altLang="en-US" sz="1600" dirty="0">
                <a:solidFill>
                  <a:schemeClr val="bg1"/>
                </a:solidFill>
                <a:latin typeface="字魂62号-瘦金体" panose="00000500000000000000" charset="-122"/>
                <a:ea typeface="字魂62号-瘦金体" panose="00000500000000000000" charset="-122"/>
              </a:rPr>
              <a:t>汇报人：张</a:t>
            </a:r>
            <a:r>
              <a:rPr lang="zh-CN" altLang="en-US" sz="1600" dirty="0">
                <a:solidFill>
                  <a:schemeClr val="bg1"/>
                </a:solidFill>
                <a:latin typeface="字魂62号-瘦金体" panose="00000500000000000000" charset="-122"/>
                <a:ea typeface="字魂62号-瘦金体" panose="00000500000000000000" charset="-122"/>
              </a:rPr>
              <a:t>航</a:t>
            </a:r>
            <a:endParaRPr lang="zh-CN" altLang="en-US" sz="1600" dirty="0">
              <a:solidFill>
                <a:schemeClr val="bg1"/>
              </a:solidFill>
              <a:latin typeface="字魂62号-瘦金体" panose="00000500000000000000" charset="-122"/>
              <a:ea typeface="字魂62号-瘦金体" panose="00000500000000000000" charset="-122"/>
            </a:endParaRPr>
          </a:p>
        </p:txBody>
      </p:sp>
      <p:sp>
        <p:nvSpPr>
          <p:cNvPr id="15" name="文本框 14"/>
          <p:cNvSpPr txBox="1"/>
          <p:nvPr/>
        </p:nvSpPr>
        <p:spPr>
          <a:xfrm>
            <a:off x="4132580" y="2012315"/>
            <a:ext cx="1775460" cy="1938020"/>
          </a:xfrm>
          <a:prstGeom prst="rect">
            <a:avLst/>
          </a:prstGeom>
          <a:noFill/>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sym typeface="+mn-ea"/>
              </a:rPr>
              <a:t>生活有保障，学业有帮扶，心理有关爱，勤工有保障，就业有出路。</a:t>
            </a:r>
            <a:endParaRPr lang="zh-CN" altLang="en-US" sz="2400" dirty="0">
              <a:solidFill>
                <a:schemeClr val="bg1"/>
              </a:solidFill>
              <a:latin typeface="微软雅黑" panose="020B0503020204020204" pitchFamily="34" charset="-122"/>
              <a:ea typeface="微软雅黑" panose="020B0503020204020204" pitchFamily="34" charset="-122"/>
              <a:sym typeface="+mn-ea"/>
            </a:endParaRPr>
          </a:p>
        </p:txBody>
      </p:sp>
      <p:pic>
        <p:nvPicPr>
          <p:cNvPr id="16" name="图片 15" descr="YNU"/>
          <p:cNvPicPr>
            <a:picLocks noChangeAspect="1"/>
          </p:cNvPicPr>
          <p:nvPr>
            <p:custDataLst>
              <p:tags r:id="rId6"/>
            </p:custDataLst>
          </p:nvPr>
        </p:nvPicPr>
        <p:blipFill>
          <a:blip r:embed="rId7" cstate="print"/>
          <a:stretch>
            <a:fillRect/>
          </a:stretch>
        </p:blipFill>
        <p:spPr>
          <a:xfrm>
            <a:off x="99060" y="149225"/>
            <a:ext cx="1021715" cy="633730"/>
          </a:xfrm>
          <a:prstGeom prst="rect">
            <a:avLst/>
          </a:prstGeom>
        </p:spPr>
      </p:pic>
    </p:spTree>
    <p:custDataLst>
      <p:tags r:id="rId8"/>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1+#ppt_w/2"/>
                                          </p:val>
                                        </p:tav>
                                        <p:tav tm="100000">
                                          <p:val>
                                            <p:strVal val="#ppt_x"/>
                                          </p:val>
                                        </p:tav>
                                      </p:tavLst>
                                    </p:anim>
                                    <p:anim calcmode="lin" valueType="num">
                                      <p:cBhvr additive="base">
                                        <p:cTn id="3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1000" fill="hold"/>
                                        <p:tgtEl>
                                          <p:spTgt spid="1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1000"/>
                                        <p:tgtEl>
                                          <p:spTgt spid="5"/>
                                        </p:tgtEl>
                                      </p:cBhvr>
                                    </p:animEffect>
                                    <p:anim calcmode="lin" valueType="num">
                                      <p:cBhvr>
                                        <p:cTn id="57" dur="1000" fill="hold"/>
                                        <p:tgtEl>
                                          <p:spTgt spid="5"/>
                                        </p:tgtEl>
                                        <p:attrNameLst>
                                          <p:attrName>ppt_x</p:attrName>
                                        </p:attrNameLst>
                                      </p:cBhvr>
                                      <p:tavLst>
                                        <p:tav tm="0">
                                          <p:val>
                                            <p:strVal val="#ppt_x"/>
                                          </p:val>
                                        </p:tav>
                                        <p:tav tm="100000">
                                          <p:val>
                                            <p:strVal val="#ppt_x"/>
                                          </p:val>
                                        </p:tav>
                                      </p:tavLst>
                                    </p:anim>
                                    <p:anim calcmode="lin" valueType="num">
                                      <p:cBhvr>
                                        <p:cTn id="58" dur="1000" fill="hold"/>
                                        <p:tgtEl>
                                          <p:spTgt spid="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1000" fill="hold"/>
                                        <p:tgtEl>
                                          <p:spTgt spid="18"/>
                                        </p:tgtEl>
                                        <p:attrNameLst>
                                          <p:attrName>ppt_w</p:attrName>
                                        </p:attrNameLst>
                                      </p:cBhvr>
                                      <p:tavLst>
                                        <p:tav tm="0">
                                          <p:val>
                                            <p:strVal val="#ppt_w*0.70"/>
                                          </p:val>
                                        </p:tav>
                                        <p:tav tm="100000">
                                          <p:val>
                                            <p:strVal val="#ppt_w"/>
                                          </p:val>
                                        </p:tav>
                                      </p:tavLst>
                                    </p:anim>
                                    <p:anim calcmode="lin" valueType="num">
                                      <p:cBhvr>
                                        <p:cTn id="69" dur="1000" fill="hold"/>
                                        <p:tgtEl>
                                          <p:spTgt spid="18"/>
                                        </p:tgtEl>
                                        <p:attrNameLst>
                                          <p:attrName>ppt_h</p:attrName>
                                        </p:attrNameLst>
                                      </p:cBhvr>
                                      <p:tavLst>
                                        <p:tav tm="0">
                                          <p:val>
                                            <p:strVal val="#ppt_h"/>
                                          </p:val>
                                        </p:tav>
                                        <p:tav tm="100000">
                                          <p:val>
                                            <p:strVal val="#ppt_h"/>
                                          </p:val>
                                        </p:tav>
                                      </p:tavLst>
                                    </p:anim>
                                    <p:animEffect transition="in" filter="fade">
                                      <p:cBhvr>
                                        <p:cTn id="70" dur="1000"/>
                                        <p:tgtEl>
                                          <p:spTgt spid="18"/>
                                        </p:tgtEl>
                                      </p:cBhvr>
                                    </p:animEffect>
                                  </p:childTnLst>
                                </p:cTn>
                              </p:par>
                            </p:childTnLst>
                          </p:cTn>
                        </p:par>
                      </p:childTnLst>
                    </p:cTn>
                  </p:par>
                  <p:par>
                    <p:cTn id="71" fill="hold">
                      <p:stCondLst>
                        <p:cond delay="indefinite"/>
                      </p:stCondLst>
                      <p:childTnLst>
                        <p:par>
                          <p:cTn id="72" fill="hold">
                            <p:stCondLst>
                              <p:cond delay="0"/>
                            </p:stCondLst>
                            <p:childTnLst>
                              <p:par>
                                <p:cTn id="73" presetID="12" presetClass="entr" presetSubtype="1" fill="hold" nodeType="click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500"/>
                                        <p:tgtEl>
                                          <p:spTgt spid="10"/>
                                        </p:tgtEl>
                                        <p:attrNameLst>
                                          <p:attrName>ppt_y</p:attrName>
                                        </p:attrNameLst>
                                      </p:cBhvr>
                                      <p:tavLst>
                                        <p:tav tm="0">
                                          <p:val>
                                            <p:strVal val="#ppt_y-#ppt_h*1.125000"/>
                                          </p:val>
                                        </p:tav>
                                        <p:tav tm="100000">
                                          <p:val>
                                            <p:strVal val="#ppt_y"/>
                                          </p:val>
                                        </p:tav>
                                      </p:tavLst>
                                    </p:anim>
                                    <p:animEffect transition="in" filter="wipe(down)">
                                      <p:cBhvr>
                                        <p:cTn id="76" dur="500"/>
                                        <p:tgtEl>
                                          <p:spTgt spid="10"/>
                                        </p:tgtEl>
                                      </p:cBhvr>
                                    </p:animEffect>
                                  </p:childTnLst>
                                </p:cTn>
                              </p:par>
                              <p:par>
                                <p:cTn id="77" presetID="12" presetClass="entr" presetSubtype="1" fill="hold" nodeType="with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p:tgtEl>
                                          <p:spTgt spid="7"/>
                                        </p:tgtEl>
                                        <p:attrNameLst>
                                          <p:attrName>ppt_y</p:attrName>
                                        </p:attrNameLst>
                                      </p:cBhvr>
                                      <p:tavLst>
                                        <p:tav tm="0">
                                          <p:val>
                                            <p:strVal val="#ppt_y-#ppt_h*1.125000"/>
                                          </p:val>
                                        </p:tav>
                                        <p:tav tm="100000">
                                          <p:val>
                                            <p:strVal val="#ppt_y"/>
                                          </p:val>
                                        </p:tav>
                                      </p:tavLst>
                                    </p:anim>
                                    <p:animEffect transition="in" filter="wipe(down)">
                                      <p:cBhvr>
                                        <p:cTn id="8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4" grpId="0" animBg="1"/>
      <p:bldP spid="13" grpId="0" animBg="1"/>
      <p:bldP spid="8" grpId="0" animBg="1"/>
      <p:bldP spid="6" grpId="0" animBg="1"/>
      <p:bldP spid="3" grpId="0" animBg="1"/>
      <p:bldP spid="5" grpId="0"/>
      <p:bldP spid="11"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AF3F7"/>
        </a:solidFill>
        <a:effectLst/>
      </p:bgPr>
    </p:bg>
    <p:spTree>
      <p:nvGrpSpPr>
        <p:cNvPr id="1" name=""/>
        <p:cNvGrpSpPr/>
        <p:nvPr/>
      </p:nvGrpSpPr>
      <p:grpSpPr>
        <a:xfrm>
          <a:off x="0" y="0"/>
          <a:ext cx="0" cy="0"/>
          <a:chOff x="0" y="0"/>
          <a:chExt cx="0" cy="0"/>
        </a:xfrm>
      </p:grpSpPr>
      <p:sp>
        <p:nvSpPr>
          <p:cNvPr id="11" name="矩形 10"/>
          <p:cNvSpPr/>
          <p:nvPr/>
        </p:nvSpPr>
        <p:spPr>
          <a:xfrm>
            <a:off x="83820" y="1231265"/>
            <a:ext cx="2743200" cy="3687445"/>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3" name="矩形 2"/>
          <p:cNvSpPr/>
          <p:nvPr/>
        </p:nvSpPr>
        <p:spPr>
          <a:xfrm>
            <a:off x="83820" y="1607185"/>
            <a:ext cx="2223135" cy="3687445"/>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7" name="文本框 6"/>
          <p:cNvSpPr txBox="1"/>
          <p:nvPr/>
        </p:nvSpPr>
        <p:spPr>
          <a:xfrm>
            <a:off x="600075" y="2552065"/>
            <a:ext cx="1360170" cy="1753235"/>
          </a:xfrm>
          <a:prstGeom prst="rect">
            <a:avLst/>
          </a:prstGeom>
          <a:noFill/>
        </p:spPr>
        <p:txBody>
          <a:bodyPr wrap="square" rtlCol="0">
            <a:spAutoFit/>
          </a:bodyPr>
          <a:lstStyle/>
          <a:p>
            <a:pPr>
              <a:lnSpc>
                <a:spcPct val="100000"/>
              </a:lnSpc>
            </a:pPr>
            <a:r>
              <a:rPr lang="zh-CN" altLang="en-US" sz="5400">
                <a:solidFill>
                  <a:schemeClr val="bg1"/>
                </a:solidFill>
                <a:latin typeface="字魂100号-方方先锋体" panose="00000500000000000000" charset="-122"/>
                <a:ea typeface="字魂100号-方方先锋体" panose="00000500000000000000" charset="-122"/>
                <a:cs typeface="字魂105号-简雅黑" panose="00000500000000000000" charset="-122"/>
              </a:rPr>
              <a:t>目</a:t>
            </a:r>
            <a:endParaRPr lang="zh-CN" altLang="en-US" sz="5400">
              <a:solidFill>
                <a:schemeClr val="bg1"/>
              </a:solidFill>
              <a:latin typeface="字魂100号-方方先锋体" panose="00000500000000000000" charset="-122"/>
              <a:ea typeface="字魂100号-方方先锋体" panose="00000500000000000000" charset="-122"/>
              <a:cs typeface="字魂105号-简雅黑" panose="00000500000000000000" charset="-122"/>
            </a:endParaRPr>
          </a:p>
          <a:p>
            <a:pPr>
              <a:lnSpc>
                <a:spcPct val="100000"/>
              </a:lnSpc>
            </a:pPr>
            <a:r>
              <a:rPr lang="zh-CN" altLang="en-US" sz="5400">
                <a:solidFill>
                  <a:schemeClr val="bg1"/>
                </a:solidFill>
                <a:latin typeface="字魂100号-方方先锋体" panose="00000500000000000000" charset="-122"/>
                <a:ea typeface="字魂100号-方方先锋体" panose="00000500000000000000" charset="-122"/>
                <a:cs typeface="字魂105号-简雅黑" panose="00000500000000000000" charset="-122"/>
              </a:rPr>
              <a:t>录</a:t>
            </a:r>
            <a:endParaRPr lang="zh-CN" altLang="en-US" sz="5400">
              <a:solidFill>
                <a:schemeClr val="bg1"/>
              </a:solidFill>
              <a:latin typeface="字魂100号-方方先锋体" panose="00000500000000000000" charset="-122"/>
              <a:ea typeface="字魂100号-方方先锋体" panose="00000500000000000000" charset="-122"/>
              <a:cs typeface="字魂105号-简雅黑" panose="00000500000000000000" charset="-122"/>
            </a:endParaRPr>
          </a:p>
        </p:txBody>
      </p:sp>
      <p:grpSp>
        <p:nvGrpSpPr>
          <p:cNvPr id="12" name="组合 11"/>
          <p:cNvGrpSpPr/>
          <p:nvPr/>
        </p:nvGrpSpPr>
        <p:grpSpPr>
          <a:xfrm>
            <a:off x="4053840" y="1607185"/>
            <a:ext cx="706120" cy="3747135"/>
            <a:chOff x="5547" y="1939"/>
            <a:chExt cx="1112" cy="5679"/>
          </a:xfrm>
        </p:grpSpPr>
        <p:sp>
          <p:nvSpPr>
            <p:cNvPr id="166" name="矩形 165"/>
            <p:cNvSpPr/>
            <p:nvPr/>
          </p:nvSpPr>
          <p:spPr>
            <a:xfrm>
              <a:off x="5547" y="3251"/>
              <a:ext cx="1112" cy="4367"/>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solidFill>
                  <a:srgbClr val="404040"/>
                </a:solidFill>
                <a:latin typeface="字魂2号-力量粗黑体" panose="00000500000000000000" charset="-122"/>
                <a:ea typeface="字魂2号-力量粗黑体" panose="00000500000000000000" charset="-122"/>
              </a:endParaRPr>
            </a:p>
          </p:txBody>
        </p:sp>
        <p:sp>
          <p:nvSpPr>
            <p:cNvPr id="138" name="矩形 137"/>
            <p:cNvSpPr/>
            <p:nvPr/>
          </p:nvSpPr>
          <p:spPr>
            <a:xfrm>
              <a:off x="5547" y="1939"/>
              <a:ext cx="1112" cy="1002"/>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a:solidFill>
                    <a:schemeClr val="bg1"/>
                  </a:solidFill>
                  <a:latin typeface="字魂105号-简雅黑" panose="00000500000000000000" charset="-122"/>
                  <a:ea typeface="字魂105号-简雅黑" panose="00000500000000000000" charset="-122"/>
                </a:rPr>
                <a:t>壹</a:t>
              </a:r>
              <a:endParaRPr lang="zh-CN" altLang="en-US" sz="3200">
                <a:solidFill>
                  <a:schemeClr val="bg1"/>
                </a:solidFill>
                <a:latin typeface="字魂105号-简雅黑" panose="00000500000000000000" charset="-122"/>
                <a:ea typeface="字魂105号-简雅黑" panose="00000500000000000000" charset="-122"/>
              </a:endParaRPr>
            </a:p>
          </p:txBody>
        </p:sp>
        <p:sp>
          <p:nvSpPr>
            <p:cNvPr id="159" name="文本框 158"/>
            <p:cNvSpPr txBox="1"/>
            <p:nvPr/>
          </p:nvSpPr>
          <p:spPr>
            <a:xfrm>
              <a:off x="5717" y="3251"/>
              <a:ext cx="772" cy="4366"/>
            </a:xfrm>
            <a:prstGeom prst="rect">
              <a:avLst/>
            </a:prstGeom>
            <a:noFill/>
          </p:spPr>
          <p:txBody>
            <a:bodyPr vert="eaVert" wrap="square" rtlCol="0">
              <a:spAutoFit/>
            </a:bodyPr>
            <a:lstStyle/>
            <a:p>
              <a:pPr algn="just"/>
              <a:r>
                <a:rPr lang="zh-CN" altLang="en-US" sz="2000" dirty="0">
                  <a:solidFill>
                    <a:schemeClr val="bg1"/>
                  </a:solidFill>
                  <a:latin typeface="+mj-ea"/>
                  <a:ea typeface="+mj-ea"/>
                  <a:sym typeface="+mn-ea"/>
                </a:rPr>
                <a:t>高校学生资助政策体系</a:t>
              </a:r>
              <a:endParaRPr lang="zh-CN" altLang="en-US" sz="2000">
                <a:ln>
                  <a:noFill/>
                </a:ln>
                <a:solidFill>
                  <a:schemeClr val="bg1"/>
                </a:solidFill>
                <a:latin typeface="字魂105号-简雅黑" panose="00000500000000000000" charset="-122"/>
                <a:ea typeface="字魂105号-简雅黑" panose="00000500000000000000" charset="-122"/>
                <a:cs typeface="字魂105号-简雅黑" panose="00000500000000000000" charset="-122"/>
              </a:endParaRPr>
            </a:p>
          </p:txBody>
        </p:sp>
      </p:grpSp>
      <p:grpSp>
        <p:nvGrpSpPr>
          <p:cNvPr id="14" name="组合 13"/>
          <p:cNvGrpSpPr/>
          <p:nvPr/>
        </p:nvGrpSpPr>
        <p:grpSpPr>
          <a:xfrm>
            <a:off x="6029960" y="1607185"/>
            <a:ext cx="706120" cy="3746500"/>
            <a:chOff x="5547" y="1939"/>
            <a:chExt cx="1112" cy="5679"/>
          </a:xfrm>
        </p:grpSpPr>
        <p:sp>
          <p:nvSpPr>
            <p:cNvPr id="15" name="矩形 14"/>
            <p:cNvSpPr/>
            <p:nvPr/>
          </p:nvSpPr>
          <p:spPr>
            <a:xfrm>
              <a:off x="5547" y="3251"/>
              <a:ext cx="1112" cy="4367"/>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solidFill>
                  <a:srgbClr val="404040"/>
                </a:solidFill>
                <a:latin typeface="字魂2号-力量粗黑体" panose="00000500000000000000" charset="-122"/>
                <a:ea typeface="字魂2号-力量粗黑体" panose="00000500000000000000" charset="-122"/>
              </a:endParaRPr>
            </a:p>
          </p:txBody>
        </p:sp>
        <p:sp>
          <p:nvSpPr>
            <p:cNvPr id="16" name="矩形 15"/>
            <p:cNvSpPr/>
            <p:nvPr/>
          </p:nvSpPr>
          <p:spPr>
            <a:xfrm>
              <a:off x="5547" y="1939"/>
              <a:ext cx="1112" cy="1002"/>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a:solidFill>
                    <a:schemeClr val="bg1"/>
                  </a:solidFill>
                  <a:latin typeface="字魂105号-简雅黑" panose="00000500000000000000" charset="-122"/>
                  <a:ea typeface="字魂105号-简雅黑" panose="00000500000000000000" charset="-122"/>
                </a:rPr>
                <a:t>贰</a:t>
              </a:r>
              <a:endParaRPr lang="zh-CN" altLang="en-US" sz="3200">
                <a:solidFill>
                  <a:schemeClr val="bg1"/>
                </a:solidFill>
                <a:latin typeface="字魂105号-简雅黑" panose="00000500000000000000" charset="-122"/>
                <a:ea typeface="字魂105号-简雅黑" panose="00000500000000000000" charset="-122"/>
              </a:endParaRPr>
            </a:p>
          </p:txBody>
        </p:sp>
        <p:sp>
          <p:nvSpPr>
            <p:cNvPr id="17" name="文本框 16"/>
            <p:cNvSpPr txBox="1"/>
            <p:nvPr/>
          </p:nvSpPr>
          <p:spPr>
            <a:xfrm>
              <a:off x="5627" y="3583"/>
              <a:ext cx="869" cy="3441"/>
            </a:xfrm>
            <a:prstGeom prst="rect">
              <a:avLst/>
            </a:prstGeom>
            <a:noFill/>
          </p:spPr>
          <p:txBody>
            <a:bodyPr vert="eaVert" wrap="square" rtlCol="0">
              <a:spAutoFit/>
            </a:bodyPr>
            <a:lstStyle/>
            <a:p>
              <a:pPr algn="just"/>
              <a:r>
                <a:rPr lang="zh-CN" altLang="en-US" sz="2400" dirty="0">
                  <a:solidFill>
                    <a:schemeClr val="bg1"/>
                  </a:solidFill>
                  <a:latin typeface="+mj-ea"/>
                  <a:ea typeface="+mj-ea"/>
                  <a:sym typeface="+mn-ea"/>
                </a:rPr>
                <a:t>云南大学概况</a:t>
              </a:r>
              <a:endParaRPr lang="zh-CN" altLang="en-US" sz="2400">
                <a:ln>
                  <a:noFill/>
                </a:ln>
                <a:solidFill>
                  <a:schemeClr val="bg1"/>
                </a:solidFill>
                <a:latin typeface="字魂105号-简雅黑" panose="00000500000000000000" charset="-122"/>
                <a:ea typeface="字魂105号-简雅黑" panose="00000500000000000000" charset="-122"/>
                <a:cs typeface="字魂105号-简雅黑" panose="00000500000000000000" charset="-122"/>
              </a:endParaRPr>
            </a:p>
          </p:txBody>
        </p:sp>
      </p:grpSp>
      <p:grpSp>
        <p:nvGrpSpPr>
          <p:cNvPr id="22" name="组合 21"/>
          <p:cNvGrpSpPr/>
          <p:nvPr/>
        </p:nvGrpSpPr>
        <p:grpSpPr>
          <a:xfrm>
            <a:off x="7803515" y="1607185"/>
            <a:ext cx="706120" cy="3870960"/>
            <a:chOff x="5547" y="1939"/>
            <a:chExt cx="1112" cy="6096"/>
          </a:xfrm>
        </p:grpSpPr>
        <p:sp>
          <p:nvSpPr>
            <p:cNvPr id="24" name="矩形 23"/>
            <p:cNvSpPr/>
            <p:nvPr/>
          </p:nvSpPr>
          <p:spPr>
            <a:xfrm>
              <a:off x="5547" y="3251"/>
              <a:ext cx="1112" cy="4588"/>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solidFill>
                  <a:srgbClr val="404040"/>
                </a:solidFill>
                <a:latin typeface="字魂2号-力量粗黑体" panose="00000500000000000000" charset="-122"/>
                <a:ea typeface="字魂2号-力量粗黑体" panose="00000500000000000000" charset="-122"/>
              </a:endParaRPr>
            </a:p>
          </p:txBody>
        </p:sp>
        <p:sp>
          <p:nvSpPr>
            <p:cNvPr id="25" name="矩形 24"/>
            <p:cNvSpPr/>
            <p:nvPr/>
          </p:nvSpPr>
          <p:spPr>
            <a:xfrm>
              <a:off x="5547" y="1939"/>
              <a:ext cx="1112" cy="1002"/>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a:solidFill>
                    <a:schemeClr val="bg1"/>
                  </a:solidFill>
                  <a:latin typeface="字魂105号-简雅黑" panose="00000500000000000000" charset="-122"/>
                  <a:ea typeface="字魂105号-简雅黑" panose="00000500000000000000" charset="-122"/>
                </a:rPr>
                <a:t>叁</a:t>
              </a:r>
              <a:endParaRPr lang="zh-CN" altLang="en-US" sz="3200">
                <a:solidFill>
                  <a:schemeClr val="bg1"/>
                </a:solidFill>
                <a:latin typeface="字魂105号-简雅黑" panose="00000500000000000000" charset="-122"/>
                <a:ea typeface="字魂105号-简雅黑" panose="00000500000000000000" charset="-122"/>
              </a:endParaRPr>
            </a:p>
          </p:txBody>
        </p:sp>
        <p:sp>
          <p:nvSpPr>
            <p:cNvPr id="26" name="文本框 25"/>
            <p:cNvSpPr txBox="1"/>
            <p:nvPr/>
          </p:nvSpPr>
          <p:spPr>
            <a:xfrm>
              <a:off x="5717" y="3251"/>
              <a:ext cx="772" cy="4784"/>
            </a:xfrm>
            <a:prstGeom prst="rect">
              <a:avLst/>
            </a:prstGeom>
            <a:noFill/>
          </p:spPr>
          <p:txBody>
            <a:bodyPr vert="eaVert" wrap="square" rtlCol="0">
              <a:spAutoFit/>
            </a:bodyPr>
            <a:lstStyle/>
            <a:p>
              <a:pPr algn="just"/>
              <a:r>
                <a:rPr lang="zh-CN" altLang="en-US" sz="2000" dirty="0">
                  <a:solidFill>
                    <a:schemeClr val="bg1"/>
                  </a:solidFill>
                  <a:latin typeface="+mj-ea"/>
                  <a:ea typeface="+mj-ea"/>
                  <a:sym typeface="+mn-ea"/>
                </a:rPr>
                <a:t>云南大学奖学金政策体系</a:t>
              </a:r>
              <a:endParaRPr lang="zh-CN" altLang="en-US" sz="2000">
                <a:ln>
                  <a:noFill/>
                </a:ln>
                <a:solidFill>
                  <a:schemeClr val="bg1"/>
                </a:solidFill>
                <a:latin typeface="字魂105号-简雅黑" panose="00000500000000000000" charset="-122"/>
                <a:ea typeface="字魂105号-简雅黑" panose="00000500000000000000" charset="-122"/>
                <a:cs typeface="字魂105号-简雅黑" panose="00000500000000000000" charset="-122"/>
              </a:endParaRPr>
            </a:p>
          </p:txBody>
        </p:sp>
      </p:grpSp>
      <p:grpSp>
        <p:nvGrpSpPr>
          <p:cNvPr id="27" name="组合 26"/>
          <p:cNvGrpSpPr/>
          <p:nvPr/>
        </p:nvGrpSpPr>
        <p:grpSpPr>
          <a:xfrm>
            <a:off x="9577705" y="1607185"/>
            <a:ext cx="706120" cy="3745865"/>
            <a:chOff x="5547" y="1939"/>
            <a:chExt cx="1112" cy="5679"/>
          </a:xfrm>
        </p:grpSpPr>
        <p:sp>
          <p:nvSpPr>
            <p:cNvPr id="28" name="矩形 27"/>
            <p:cNvSpPr/>
            <p:nvPr/>
          </p:nvSpPr>
          <p:spPr>
            <a:xfrm>
              <a:off x="5547" y="3251"/>
              <a:ext cx="1112" cy="4367"/>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solidFill>
                  <a:srgbClr val="404040"/>
                </a:solidFill>
                <a:latin typeface="字魂2号-力量粗黑体" panose="00000500000000000000" charset="-122"/>
                <a:ea typeface="字魂2号-力量粗黑体" panose="00000500000000000000" charset="-122"/>
              </a:endParaRPr>
            </a:p>
          </p:txBody>
        </p:sp>
        <p:sp>
          <p:nvSpPr>
            <p:cNvPr id="29" name="矩形 28"/>
            <p:cNvSpPr/>
            <p:nvPr/>
          </p:nvSpPr>
          <p:spPr>
            <a:xfrm>
              <a:off x="5547" y="1939"/>
              <a:ext cx="1112" cy="1002"/>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a:solidFill>
                    <a:schemeClr val="bg1"/>
                  </a:solidFill>
                  <a:latin typeface="字魂105号-简雅黑" panose="00000500000000000000" charset="-122"/>
                  <a:ea typeface="字魂105号-简雅黑" panose="00000500000000000000" charset="-122"/>
                </a:rPr>
                <a:t>肆</a:t>
              </a:r>
              <a:endParaRPr lang="zh-CN" altLang="en-US" sz="3200">
                <a:solidFill>
                  <a:schemeClr val="bg1"/>
                </a:solidFill>
                <a:latin typeface="字魂105号-简雅黑" panose="00000500000000000000" charset="-122"/>
                <a:ea typeface="字魂105号-简雅黑" panose="00000500000000000000" charset="-122"/>
              </a:endParaRPr>
            </a:p>
          </p:txBody>
        </p:sp>
      </p:grpSp>
      <p:pic>
        <p:nvPicPr>
          <p:cNvPr id="31" name="图片 30" descr="14"/>
          <p:cNvPicPr>
            <a:picLocks noChangeAspect="1"/>
          </p:cNvPicPr>
          <p:nvPr/>
        </p:nvPicPr>
        <p:blipFill>
          <a:blip r:embed="rId1"/>
          <a:stretch>
            <a:fillRect/>
          </a:stretch>
        </p:blipFill>
        <p:spPr>
          <a:xfrm rot="2700000">
            <a:off x="1570355" y="1845945"/>
            <a:ext cx="735330" cy="1010920"/>
          </a:xfrm>
          <a:prstGeom prst="rect">
            <a:avLst/>
          </a:prstGeom>
        </p:spPr>
      </p:pic>
      <p:pic>
        <p:nvPicPr>
          <p:cNvPr id="32" name="图片 31" descr="12"/>
          <p:cNvPicPr>
            <a:picLocks noChangeAspect="1"/>
          </p:cNvPicPr>
          <p:nvPr/>
        </p:nvPicPr>
        <p:blipFill>
          <a:blip r:embed="rId2"/>
          <a:stretch>
            <a:fillRect/>
          </a:stretch>
        </p:blipFill>
        <p:spPr>
          <a:xfrm>
            <a:off x="10447020" y="782955"/>
            <a:ext cx="1085850" cy="415925"/>
          </a:xfrm>
          <a:prstGeom prst="rect">
            <a:avLst/>
          </a:prstGeom>
        </p:spPr>
      </p:pic>
      <p:sp>
        <p:nvSpPr>
          <p:cNvPr id="33" name="矩形 32"/>
          <p:cNvSpPr/>
          <p:nvPr/>
        </p:nvSpPr>
        <p:spPr>
          <a:xfrm rot="5400000">
            <a:off x="10382250" y="4655185"/>
            <a:ext cx="567055" cy="2810510"/>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18" name="文本框 17"/>
          <p:cNvSpPr txBox="1"/>
          <p:nvPr>
            <p:custDataLst>
              <p:tags r:id="rId3"/>
            </p:custDataLst>
          </p:nvPr>
        </p:nvSpPr>
        <p:spPr>
          <a:xfrm>
            <a:off x="9680575" y="2472690"/>
            <a:ext cx="490220" cy="3037840"/>
          </a:xfrm>
          <a:prstGeom prst="rect">
            <a:avLst/>
          </a:prstGeom>
          <a:noFill/>
        </p:spPr>
        <p:txBody>
          <a:bodyPr vert="eaVert" wrap="square" rtlCol="0">
            <a:spAutoFit/>
          </a:bodyPr>
          <a:p>
            <a:pPr algn="just"/>
            <a:r>
              <a:rPr lang="zh-CN" altLang="en-US" sz="2000" dirty="0">
                <a:solidFill>
                  <a:schemeClr val="bg1"/>
                </a:solidFill>
                <a:latin typeface="+mj-ea"/>
                <a:ea typeface="+mj-ea"/>
                <a:sym typeface="+mn-ea"/>
              </a:rPr>
              <a:t>云南大学</a:t>
            </a:r>
            <a:r>
              <a:rPr lang="zh-CN" altLang="en-US" sz="2000" dirty="0">
                <a:solidFill>
                  <a:schemeClr val="bg1"/>
                </a:solidFill>
                <a:latin typeface="+mj-ea"/>
                <a:ea typeface="+mj-ea"/>
                <a:sym typeface="+mn-ea"/>
              </a:rPr>
              <a:t>助学金政策体系</a:t>
            </a:r>
            <a:endParaRPr lang="zh-CN" altLang="en-US" sz="2000">
              <a:ln>
                <a:noFill/>
              </a:ln>
              <a:solidFill>
                <a:schemeClr val="bg1"/>
              </a:solidFill>
              <a:latin typeface="字魂105号-简雅黑" panose="00000500000000000000" charset="-122"/>
              <a:ea typeface="字魂105号-简雅黑" panose="00000500000000000000" charset="-122"/>
              <a:cs typeface="字魂105号-简雅黑" panose="00000500000000000000" charset="-122"/>
            </a:endParaRPr>
          </a:p>
        </p:txBody>
      </p:sp>
      <p:pic>
        <p:nvPicPr>
          <p:cNvPr id="19" name="图片 18" descr="YNU"/>
          <p:cNvPicPr>
            <a:picLocks noChangeAspect="1"/>
          </p:cNvPicPr>
          <p:nvPr>
            <p:custDataLst>
              <p:tags r:id="rId4"/>
            </p:custDataLst>
          </p:nvPr>
        </p:nvPicPr>
        <p:blipFill>
          <a:blip r:embed="rId5" cstate="print"/>
          <a:stretch>
            <a:fillRect/>
          </a:stretch>
        </p:blipFill>
        <p:spPr>
          <a:xfrm>
            <a:off x="361950" y="269240"/>
            <a:ext cx="1021715" cy="63373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1000" fill="hold"/>
                                        <p:tgtEl>
                                          <p:spTgt spid="31"/>
                                        </p:tgtEl>
                                        <p:attrNameLst>
                                          <p:attrName>ppt_w</p:attrName>
                                        </p:attrNameLst>
                                      </p:cBhvr>
                                      <p:tavLst>
                                        <p:tav tm="0">
                                          <p:val>
                                            <p:strVal val="#ppt_w*0.70"/>
                                          </p:val>
                                        </p:tav>
                                        <p:tav tm="100000">
                                          <p:val>
                                            <p:strVal val="#ppt_w"/>
                                          </p:val>
                                        </p:tav>
                                      </p:tavLst>
                                    </p:anim>
                                    <p:anim calcmode="lin" valueType="num">
                                      <p:cBhvr>
                                        <p:cTn id="37" dur="1000" fill="hold"/>
                                        <p:tgtEl>
                                          <p:spTgt spid="31"/>
                                        </p:tgtEl>
                                        <p:attrNameLst>
                                          <p:attrName>ppt_h</p:attrName>
                                        </p:attrNameLst>
                                      </p:cBhvr>
                                      <p:tavLst>
                                        <p:tav tm="0">
                                          <p:val>
                                            <p:strVal val="#ppt_h"/>
                                          </p:val>
                                        </p:tav>
                                        <p:tav tm="100000">
                                          <p:val>
                                            <p:strVal val="#ppt_h"/>
                                          </p:val>
                                        </p:tav>
                                      </p:tavLst>
                                    </p:anim>
                                    <p:animEffect transition="in" filter="fade">
                                      <p:cBhvr>
                                        <p:cTn id="38" dur="1000"/>
                                        <p:tgtEl>
                                          <p:spTgt spid="31"/>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ppt_x"/>
                                          </p:val>
                                        </p:tav>
                                        <p:tav tm="100000">
                                          <p:val>
                                            <p:strVal val="#ppt_x"/>
                                          </p:val>
                                        </p:tav>
                                      </p:tavLst>
                                    </p:anim>
                                    <p:anim calcmode="lin" valueType="num">
                                      <p:cBhvr additive="base">
                                        <p:cTn id="6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3653C"/>
        </a:solidFill>
        <a:effectLst/>
      </p:bgPr>
    </p:bg>
    <p:spTree>
      <p:nvGrpSpPr>
        <p:cNvPr id="1" name=""/>
        <p:cNvGrpSpPr/>
        <p:nvPr/>
      </p:nvGrpSpPr>
      <p:grpSpPr>
        <a:xfrm>
          <a:off x="0" y="0"/>
          <a:ext cx="0" cy="0"/>
          <a:chOff x="0" y="0"/>
          <a:chExt cx="0" cy="0"/>
        </a:xfrm>
      </p:grpSpPr>
      <p:sp>
        <p:nvSpPr>
          <p:cNvPr id="19" name="矩形 18"/>
          <p:cNvSpPr/>
          <p:nvPr/>
        </p:nvSpPr>
        <p:spPr>
          <a:xfrm>
            <a:off x="-109855" y="122555"/>
            <a:ext cx="12301855" cy="6858635"/>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8" name="矩形 7"/>
          <p:cNvSpPr/>
          <p:nvPr/>
        </p:nvSpPr>
        <p:spPr>
          <a:xfrm>
            <a:off x="9812020" y="0"/>
            <a:ext cx="1750060" cy="3098800"/>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1128395" y="1001395"/>
            <a:ext cx="9906635" cy="5100955"/>
          </a:xfrm>
          <a:prstGeom prst="rect">
            <a:avLst/>
          </a:prstGeom>
          <a:solidFill>
            <a:srgbClr val="EA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23" name="矩形 22"/>
          <p:cNvSpPr/>
          <p:nvPr/>
        </p:nvSpPr>
        <p:spPr>
          <a:xfrm>
            <a:off x="499110" y="1771015"/>
            <a:ext cx="1856105" cy="580390"/>
          </a:xfrm>
          <a:prstGeom prst="rect">
            <a:avLst/>
          </a:prstGeom>
          <a:solidFill>
            <a:srgbClr val="EAF3F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28" name="文本框 27"/>
          <p:cNvSpPr txBox="1"/>
          <p:nvPr/>
        </p:nvSpPr>
        <p:spPr>
          <a:xfrm>
            <a:off x="2806700" y="2563495"/>
            <a:ext cx="2548255" cy="1445260"/>
          </a:xfrm>
          <a:prstGeom prst="rect">
            <a:avLst/>
          </a:prstGeom>
          <a:noFill/>
        </p:spPr>
        <p:txBody>
          <a:bodyPr wrap="square" rtlCol="0">
            <a:spAutoFit/>
          </a:bodyPr>
          <a:lstStyle/>
          <a:p>
            <a:pPr>
              <a:lnSpc>
                <a:spcPct val="100000"/>
              </a:lnSpc>
            </a:pPr>
            <a:r>
              <a:rPr lang="zh-CN" altLang="en-US" sz="8800">
                <a:solidFill>
                  <a:srgbClr val="E6999B"/>
                </a:solidFill>
                <a:latin typeface="字魂105号-简雅黑" panose="00000500000000000000" charset="-122"/>
                <a:cs typeface="字魂105号-简雅黑" panose="00000500000000000000" charset="-122"/>
              </a:rPr>
              <a:t>壹</a:t>
            </a:r>
            <a:endParaRPr lang="zh-CN" altLang="en-US" sz="8800">
              <a:solidFill>
                <a:srgbClr val="E6999B"/>
              </a:solidFill>
              <a:latin typeface="字魂105号-简雅黑" panose="00000500000000000000" charset="-122"/>
              <a:cs typeface="字魂105号-简雅黑" panose="00000500000000000000" charset="-122"/>
            </a:endParaRPr>
          </a:p>
        </p:txBody>
      </p:sp>
      <p:sp>
        <p:nvSpPr>
          <p:cNvPr id="4" name="文本框 3"/>
          <p:cNvSpPr txBox="1"/>
          <p:nvPr/>
        </p:nvSpPr>
        <p:spPr>
          <a:xfrm>
            <a:off x="4473575" y="2809875"/>
            <a:ext cx="2527300" cy="953135"/>
          </a:xfrm>
          <a:prstGeom prst="rect">
            <a:avLst/>
          </a:prstGeom>
          <a:noFill/>
        </p:spPr>
        <p:txBody>
          <a:bodyPr wrap="square" rtlCol="0" anchor="t">
            <a:spAutoFit/>
          </a:bodyPr>
          <a:lstStyle/>
          <a:p>
            <a:pPr algn="dist"/>
            <a:r>
              <a:rPr lang="zh-CN" altLang="zh-CN" sz="2800" b="1" kern="100" dirty="0">
                <a:solidFill>
                  <a:srgbClr val="384E5E"/>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高校学生资助政策体系</a:t>
            </a:r>
            <a:endParaRPr lang="zh-CN" altLang="en-US" sz="28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grpSp>
        <p:nvGrpSpPr>
          <p:cNvPr id="7" name="组合 6"/>
          <p:cNvGrpSpPr/>
          <p:nvPr/>
        </p:nvGrpSpPr>
        <p:grpSpPr>
          <a:xfrm>
            <a:off x="7637780" y="2091055"/>
            <a:ext cx="3174365" cy="2921635"/>
            <a:chOff x="11987" y="3284"/>
            <a:chExt cx="4999" cy="4601"/>
          </a:xfrm>
        </p:grpSpPr>
        <p:pic>
          <p:nvPicPr>
            <p:cNvPr id="5" name="图片 4" descr="17"/>
            <p:cNvPicPr>
              <a:picLocks noChangeAspect="1"/>
            </p:cNvPicPr>
            <p:nvPr/>
          </p:nvPicPr>
          <p:blipFill>
            <a:blip r:embed="rId1"/>
            <a:stretch>
              <a:fillRect/>
            </a:stretch>
          </p:blipFill>
          <p:spPr>
            <a:xfrm>
              <a:off x="13712" y="5247"/>
              <a:ext cx="1548" cy="1619"/>
            </a:xfrm>
            <a:prstGeom prst="rect">
              <a:avLst/>
            </a:prstGeom>
          </p:spPr>
        </p:pic>
        <p:pic>
          <p:nvPicPr>
            <p:cNvPr id="49" name="图片 48" descr="C:\Users\Am'be'r\Desktop\15.png15"/>
            <p:cNvPicPr>
              <a:picLocks noChangeAspect="1"/>
            </p:cNvPicPr>
            <p:nvPr/>
          </p:nvPicPr>
          <p:blipFill>
            <a:blip r:embed="rId2"/>
            <a:srcRect/>
            <a:stretch>
              <a:fillRect/>
            </a:stretch>
          </p:blipFill>
          <p:spPr>
            <a:xfrm flipH="1">
              <a:off x="11987" y="3284"/>
              <a:ext cx="4999" cy="4601"/>
            </a:xfrm>
            <a:prstGeom prst="rect">
              <a:avLst/>
            </a:prstGeom>
          </p:spPr>
        </p:pic>
      </p:grpSp>
      <p:pic>
        <p:nvPicPr>
          <p:cNvPr id="10" name="图片 9" descr="11"/>
          <p:cNvPicPr>
            <a:picLocks noChangeAspect="1"/>
          </p:cNvPicPr>
          <p:nvPr/>
        </p:nvPicPr>
        <p:blipFill>
          <a:blip r:embed="rId3"/>
          <a:stretch>
            <a:fillRect/>
          </a:stretch>
        </p:blipFill>
        <p:spPr>
          <a:xfrm>
            <a:off x="1987550" y="1771015"/>
            <a:ext cx="819150" cy="593725"/>
          </a:xfrm>
          <a:prstGeom prst="rect">
            <a:avLst/>
          </a:prstGeom>
        </p:spPr>
      </p:pic>
      <p:pic>
        <p:nvPicPr>
          <p:cNvPr id="2" name="图片 1" descr="YNU"/>
          <p:cNvPicPr>
            <a:picLocks noChangeAspect="1"/>
          </p:cNvPicPr>
          <p:nvPr>
            <p:custDataLst>
              <p:tags r:id="rId4"/>
            </p:custDataLst>
          </p:nvPr>
        </p:nvPicPr>
        <p:blipFill>
          <a:blip r:embed="rId5" cstate="print"/>
          <a:stretch>
            <a:fillRect/>
          </a:stretch>
        </p:blipFill>
        <p:spPr>
          <a:xfrm>
            <a:off x="361950" y="269240"/>
            <a:ext cx="1021715" cy="63373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000" fill="hold">
                                          <p:stCondLst>
                                            <p:cond delay="0"/>
                                          </p:stCondLst>
                                        </p:cTn>
                                        <p:tgtEl>
                                          <p:spTgt spid="28"/>
                                        </p:tgtEl>
                                        <p:attrNameLst>
                                          <p:attrName>style.visibility</p:attrName>
                                        </p:attrNameLst>
                                      </p:cBhvr>
                                      <p:to>
                                        <p:strVal val="visible"/>
                                      </p:to>
                                    </p:set>
                                    <p:animEffect transition="in" filter="barn(inVertical)">
                                      <p:cBhvr>
                                        <p:cTn id="18" dur="1000"/>
                                        <p:tgtEl>
                                          <p:spTgt spid="28"/>
                                        </p:tgtEl>
                                      </p:cBhvr>
                                    </p:animEffect>
                                  </p:childTnLst>
                                </p:cTn>
                              </p:par>
                              <p:par>
                                <p:cTn id="19" presetID="16" presetClass="entr" presetSubtype="21" fill="hold" grpId="0" nodeType="withEffect">
                                  <p:stCondLst>
                                    <p:cond delay="0"/>
                                  </p:stCondLst>
                                  <p:childTnLst>
                                    <p:set>
                                      <p:cBhvr>
                                        <p:cTn id="20" dur="1000" fill="hold">
                                          <p:stCondLst>
                                            <p:cond delay="0"/>
                                          </p:stCondLst>
                                        </p:cTn>
                                        <p:tgtEl>
                                          <p:spTgt spid="4"/>
                                        </p:tgtEl>
                                        <p:attrNameLst>
                                          <p:attrName>style.visibility</p:attrName>
                                        </p:attrNameLst>
                                      </p:cBhvr>
                                      <p:to>
                                        <p:strVal val="visible"/>
                                      </p:to>
                                    </p:set>
                                    <p:animEffect transition="in" filter="barn(inVertical)">
                                      <p:cBhvr>
                                        <p:cTn id="21" dur="1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par>
                                <p:cTn id="32" presetID="22" presetClass="entr" presetSubtype="4"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23" grpId="0" animBg="1"/>
      <p:bldP spid="28"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2447925" y="1794510"/>
            <a:ext cx="6965315" cy="2828290"/>
          </a:xfrm>
          <a:prstGeom prst="rect">
            <a:avLst/>
          </a:prstGeom>
          <a:noFill/>
        </p:spPr>
        <p:txBody>
          <a:bodyPr wrap="square" rtlCol="0" anchor="t">
            <a:noAutofit/>
          </a:bodyPr>
          <a:p>
            <a:pPr algn="just"/>
            <a:r>
              <a:rPr lang="zh-CN" altLang="zh-CN" sz="3200" b="1"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高校学生资助政策体系包括哪些内容？</a:t>
            </a:r>
            <a:endPar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zh-CN" sz="28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高校学生资助政策体系包括</a:t>
            </a:r>
            <a:r>
              <a:rPr lang="zh-CN" altLang="en-US" sz="2800" kern="100" dirty="0">
                <a:solidFill>
                  <a:schemeClr val="tx2">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a:t>
            </a:r>
            <a:r>
              <a:rPr lang="zh-CN" altLang="zh-CN" sz="28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国家奖学金、国家励志奖学金、国家助学金、国家助学贷款、服兵役高等学校学生国家教育资助、基层就业学费补偿贷款代偿、师范生公费教育、勤工助学和“绿色通道”等内容。</a:t>
            </a:r>
            <a:endParaRPr lang="zh-CN" altLang="zh-CN" sz="28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054100" y="365760"/>
            <a:ext cx="1021715" cy="63373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115" y="1607185"/>
            <a:ext cx="5332095" cy="3361055"/>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dirty="0">
                <a:solidFill>
                  <a:schemeClr val="bg1"/>
                </a:solidFill>
                <a:latin typeface="微软雅黑" panose="020B0503020204020204" pitchFamily="34" charset="-122"/>
                <a:ea typeface="微软雅黑" panose="020B0503020204020204" pitchFamily="34" charset="-122"/>
                <a:sym typeface="+mn-ea"/>
              </a:rPr>
              <a:t>获得国家奖学金的对象：国家奖学金用于资助根据国家有关规定批准设立、实施全日制高等学历教育的普通本科高校、高等职业学校和高等专科学校中，纳入全国招生计划内的特别优秀的二年级以上（含二年级）的高校全日制本专科（含高职、第二学士学位）学生。</a:t>
            </a:r>
            <a:endParaRPr lang="zh-CN" altLang="en-US" sz="2400" dirty="0">
              <a:solidFill>
                <a:schemeClr val="bg1"/>
              </a:solidFill>
              <a:latin typeface="微软雅黑" panose="020B0503020204020204" pitchFamily="34" charset="-122"/>
              <a:ea typeface="微软雅黑" panose="020B0503020204020204" pitchFamily="34" charset="-122"/>
              <a:sym typeface="+mn-ea"/>
            </a:endParaRPr>
          </a:p>
        </p:txBody>
      </p:sp>
      <p:grpSp>
        <p:nvGrpSpPr>
          <p:cNvPr id="13" name="组合 12"/>
          <p:cNvGrpSpPr/>
          <p:nvPr/>
        </p:nvGrpSpPr>
        <p:grpSpPr>
          <a:xfrm>
            <a:off x="403860" y="188595"/>
            <a:ext cx="3988435" cy="1296035"/>
            <a:chOff x="595" y="236"/>
            <a:chExt cx="6281" cy="2041"/>
          </a:xfrm>
        </p:grpSpPr>
        <p:sp>
          <p:nvSpPr>
            <p:cNvPr id="15" name="矩形 1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16" name="矩形 1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17" name="文本框 16"/>
            <p:cNvSpPr txBox="1"/>
            <p:nvPr/>
          </p:nvSpPr>
          <p:spPr>
            <a:xfrm>
              <a:off x="3463" y="880"/>
              <a:ext cx="3413" cy="1210"/>
            </a:xfrm>
            <a:prstGeom prst="rect">
              <a:avLst/>
            </a:prstGeom>
            <a:noFill/>
          </p:spPr>
          <p:txBody>
            <a:bodyPr wrap="square" rtlCol="0" anchor="t">
              <a:spAutoFit/>
            </a:bodyPr>
            <a:lstStyle/>
            <a:p>
              <a:pPr algn="dist"/>
              <a:r>
                <a:rPr lang="zh-CN" altLang="en-US" sz="2800" b="1" dirty="0">
                  <a:solidFill>
                    <a:schemeClr val="accent2">
                      <a:lumMod val="60000"/>
                      <a:lumOff val="40000"/>
                    </a:schemeClr>
                  </a:solidFill>
                  <a:effectLst/>
                  <a:latin typeface="微软雅黑" panose="020B0503020204020204" pitchFamily="34" charset="-122"/>
                  <a:ea typeface="微软雅黑" panose="020B0503020204020204" pitchFamily="34" charset="-122"/>
                  <a:sym typeface="+mn-ea"/>
                </a:rPr>
                <a:t>国家奖学金</a:t>
              </a:r>
              <a:endParaRPr lang="zh-CN" altLang="en-US" sz="2800" b="1" dirty="0">
                <a:solidFill>
                  <a:schemeClr val="accent2">
                    <a:lumMod val="60000"/>
                    <a:lumOff val="40000"/>
                  </a:schemeClr>
                </a:solidFill>
                <a:effectLst/>
                <a:latin typeface="微软雅黑" panose="020B0503020204020204" pitchFamily="34" charset="-122"/>
                <a:ea typeface="微软雅黑" panose="020B0503020204020204" pitchFamily="34" charset="-122"/>
              </a:endParaRPr>
            </a:p>
            <a:p>
              <a:pPr algn="dist"/>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grpSp>
      <p:sp>
        <p:nvSpPr>
          <p:cNvPr id="3" name="矩形 2"/>
          <p:cNvSpPr/>
          <p:nvPr>
            <p:custDataLst>
              <p:tags r:id="rId1"/>
            </p:custDataLst>
          </p:nvPr>
        </p:nvSpPr>
        <p:spPr>
          <a:xfrm>
            <a:off x="6358890" y="3255645"/>
            <a:ext cx="5332095" cy="3361055"/>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字魂105号-简雅黑" panose="00000500000000000000" charset="-122"/>
              <a:ea typeface="字魂105号-简雅黑" panose="00000500000000000000" charset="-122"/>
            </a:endParaRPr>
          </a:p>
        </p:txBody>
      </p:sp>
      <p:sp>
        <p:nvSpPr>
          <p:cNvPr id="20" name="文本框 19"/>
          <p:cNvSpPr txBox="1"/>
          <p:nvPr/>
        </p:nvSpPr>
        <p:spPr>
          <a:xfrm>
            <a:off x="6358890" y="3966845"/>
            <a:ext cx="5269865" cy="1938020"/>
          </a:xfrm>
          <a:prstGeom prst="rect">
            <a:avLst/>
          </a:prstGeom>
          <a:noFill/>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sym typeface="+mn-ea"/>
              </a:rPr>
              <a:t>国家奖学金的奖励标准和人数：</a:t>
            </a:r>
            <a:r>
              <a:rPr lang="zh-CN" altLang="en-US" sz="2400" b="1" dirty="0">
                <a:solidFill>
                  <a:schemeClr val="bg1"/>
                </a:solidFill>
                <a:latin typeface="微软雅黑" panose="020B0503020204020204" pitchFamily="34" charset="-122"/>
                <a:ea typeface="微软雅黑" panose="020B0503020204020204" pitchFamily="34" charset="-122"/>
                <a:sym typeface="+mn-ea"/>
              </a:rPr>
              <a:t> </a:t>
            </a:r>
            <a:r>
              <a:rPr lang="zh-CN" altLang="en-US" sz="2400" dirty="0">
                <a:solidFill>
                  <a:schemeClr val="bg1"/>
                </a:solidFill>
                <a:latin typeface="微软雅黑" panose="020B0503020204020204" pitchFamily="34" charset="-122"/>
                <a:ea typeface="微软雅黑" panose="020B0503020204020204" pitchFamily="34" charset="-122"/>
                <a:sym typeface="+mn-ea"/>
              </a:rPr>
              <a:t>奖励特别优秀的全日制本专科生，奖励人数根据每年教育厅通知，每生每年</a:t>
            </a:r>
            <a:r>
              <a:rPr lang="en-US" altLang="zh-CN" sz="2400" dirty="0">
                <a:solidFill>
                  <a:schemeClr val="bg1"/>
                </a:solidFill>
                <a:latin typeface="微软雅黑" panose="020B0503020204020204" pitchFamily="34" charset="-122"/>
                <a:ea typeface="微软雅黑" panose="020B0503020204020204" pitchFamily="34" charset="-122"/>
                <a:sym typeface="+mn-ea"/>
              </a:rPr>
              <a:t>8000</a:t>
            </a:r>
            <a:r>
              <a:rPr lang="zh-CN" altLang="en-US" sz="2400" dirty="0">
                <a:solidFill>
                  <a:schemeClr val="bg1"/>
                </a:solidFill>
                <a:latin typeface="微软雅黑" panose="020B0503020204020204" pitchFamily="34" charset="-122"/>
                <a:ea typeface="微软雅黑" panose="020B0503020204020204" pitchFamily="34" charset="-122"/>
                <a:sym typeface="+mn-ea"/>
              </a:rPr>
              <a:t>元，颁发国家统一印制的荣誉证书。</a:t>
            </a:r>
            <a:endParaRPr lang="zh-CN" altLang="en-US" sz="2400" dirty="0">
              <a:solidFill>
                <a:schemeClr val="bg1"/>
              </a:solidFill>
              <a:latin typeface="微软雅黑" panose="020B0503020204020204" pitchFamily="34" charset="-122"/>
              <a:ea typeface="微软雅黑" panose="020B0503020204020204" pitchFamily="34" charset="-122"/>
              <a:sym typeface="+mn-ea"/>
            </a:endParaRPr>
          </a:p>
        </p:txBody>
      </p:sp>
      <p:pic>
        <p:nvPicPr>
          <p:cNvPr id="4" name="图片 3" descr="YNU"/>
          <p:cNvPicPr>
            <a:picLocks noChangeAspect="1"/>
          </p:cNvPicPr>
          <p:nvPr>
            <p:custDataLst>
              <p:tags r:id="rId2"/>
            </p:custDataLst>
          </p:nvPr>
        </p:nvPicPr>
        <p:blipFill>
          <a:blip r:embed="rId3" cstate="print"/>
          <a:stretch>
            <a:fillRect/>
          </a:stretch>
        </p:blipFill>
        <p:spPr>
          <a:xfrm>
            <a:off x="1038860" y="542925"/>
            <a:ext cx="1021715" cy="6337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菱形 2"/>
          <p:cNvSpPr/>
          <p:nvPr/>
        </p:nvSpPr>
        <p:spPr>
          <a:xfrm>
            <a:off x="3399099" y="-2696901"/>
            <a:ext cx="5393802" cy="5393802"/>
          </a:xfrm>
          <a:prstGeom prst="diamond">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菱形 4"/>
          <p:cNvSpPr/>
          <p:nvPr/>
        </p:nvSpPr>
        <p:spPr>
          <a:xfrm>
            <a:off x="4747548" y="4656909"/>
            <a:ext cx="2696902" cy="2696902"/>
          </a:xfrm>
          <a:prstGeom prst="diamond">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îş1íḑé"/>
          <p:cNvSpPr/>
          <p:nvPr/>
        </p:nvSpPr>
        <p:spPr bwMode="auto">
          <a:xfrm>
            <a:off x="926825" y="2821639"/>
            <a:ext cx="2707608" cy="88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50000"/>
              </a:lnSpc>
            </a:pPr>
            <a:r>
              <a:rPr lang="zh-CN" altLang="zh-CN" sz="13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二年级以上（含二年级）的在校生，符合以下条件的，可以申请国家奖学金</a:t>
            </a:r>
            <a:r>
              <a:rPr lang="en-US" altLang="zh-CN" sz="13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a:t>
            </a:r>
            <a:endParaRPr lang="en-US" altLang="zh-CN" sz="13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9" name="iṧlîḓê"/>
          <p:cNvSpPr txBox="1"/>
          <p:nvPr/>
        </p:nvSpPr>
        <p:spPr bwMode="auto">
          <a:xfrm>
            <a:off x="926825" y="2080549"/>
            <a:ext cx="2707608" cy="485082"/>
          </a:xfrm>
          <a:prstGeom prst="roundRect">
            <a:avLst/>
          </a:prstGeom>
          <a:solidFill>
            <a:srgbClr val="557191"/>
          </a:soli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2000" b="1" i="1" dirty="0">
                <a:solidFill>
                  <a:schemeClr val="bg1"/>
                </a:solidFill>
                <a:cs typeface="+mn-ea"/>
                <a:sym typeface="+mn-lt"/>
              </a:rPr>
              <a:t>PART ONE</a:t>
            </a:r>
            <a:endParaRPr lang="en-US" altLang="zh-CN" sz="2000" b="1" i="1" dirty="0">
              <a:solidFill>
                <a:schemeClr val="bg1"/>
              </a:solidFill>
              <a:cs typeface="+mn-ea"/>
              <a:sym typeface="+mn-lt"/>
            </a:endParaRPr>
          </a:p>
        </p:txBody>
      </p:sp>
      <p:sp>
        <p:nvSpPr>
          <p:cNvPr id="10" name="işlïḑé"/>
          <p:cNvSpPr/>
          <p:nvPr/>
        </p:nvSpPr>
        <p:spPr bwMode="auto">
          <a:xfrm>
            <a:off x="926465" y="4036060"/>
            <a:ext cx="2707640" cy="53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具有中华人民共和国国籍；</a:t>
            </a:r>
            <a:endParaRPr lang="en-US" altLang="zh-CN" sz="1400" dirty="0">
              <a:cs typeface="+mn-ea"/>
              <a:sym typeface="+mn-lt"/>
            </a:endParaRPr>
          </a:p>
        </p:txBody>
      </p:sp>
      <p:sp>
        <p:nvSpPr>
          <p:cNvPr id="11" name="íṡľïďe"/>
          <p:cNvSpPr/>
          <p:nvPr/>
        </p:nvSpPr>
        <p:spPr bwMode="auto">
          <a:xfrm>
            <a:off x="926825" y="4842219"/>
            <a:ext cx="2707608" cy="88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热爱社会主义祖国，拥护中国共产党的领导；</a:t>
            </a:r>
            <a:endParaRPr lang="en-US" altLang="zh-CN" sz="1400" dirty="0">
              <a:cs typeface="+mn-ea"/>
              <a:sym typeface="+mn-lt"/>
            </a:endParaRPr>
          </a:p>
        </p:txBody>
      </p:sp>
      <p:cxnSp>
        <p:nvCxnSpPr>
          <p:cNvPr id="12" name="直接连接符 11"/>
          <p:cNvCxnSpPr/>
          <p:nvPr/>
        </p:nvCxnSpPr>
        <p:spPr>
          <a:xfrm>
            <a:off x="1097095" y="3768493"/>
            <a:ext cx="2367069" cy="0"/>
          </a:xfrm>
          <a:prstGeom prst="line">
            <a:avLst/>
          </a:prstGeom>
          <a:ln w="3175" cap="rnd">
            <a:solidFill>
              <a:schemeClr val="bg1">
                <a:lumMod val="75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097095" y="4778783"/>
            <a:ext cx="2367069" cy="0"/>
          </a:xfrm>
          <a:prstGeom prst="line">
            <a:avLst/>
          </a:prstGeom>
          <a:ln w="3175" cap="rnd">
            <a:solidFill>
              <a:schemeClr val="bg1">
                <a:lumMod val="75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14" name="íṥḷïḑê"/>
          <p:cNvSpPr/>
          <p:nvPr/>
        </p:nvSpPr>
        <p:spPr bwMode="auto">
          <a:xfrm>
            <a:off x="8557567" y="2821639"/>
            <a:ext cx="2707608" cy="88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遵守宪法和法律，遵守学校规章制度；</a:t>
            </a:r>
            <a:endParaRPr lang="en-US" altLang="zh-CN" sz="1400" dirty="0">
              <a:cs typeface="+mn-ea"/>
              <a:sym typeface="+mn-lt"/>
            </a:endParaRPr>
          </a:p>
        </p:txBody>
      </p:sp>
      <p:sp>
        <p:nvSpPr>
          <p:cNvPr id="15" name="ísḻíḑe"/>
          <p:cNvSpPr txBox="1"/>
          <p:nvPr/>
        </p:nvSpPr>
        <p:spPr bwMode="auto">
          <a:xfrm>
            <a:off x="8557567" y="2080549"/>
            <a:ext cx="2707608" cy="485082"/>
          </a:xfrm>
          <a:prstGeom prst="roundRect">
            <a:avLst/>
          </a:prstGeom>
          <a:solidFill>
            <a:srgbClr val="A6C3D9"/>
          </a:soli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2000" b="1" i="1" dirty="0">
                <a:solidFill>
                  <a:schemeClr val="bg1"/>
                </a:solidFill>
                <a:cs typeface="+mn-ea"/>
                <a:sym typeface="+mn-lt"/>
              </a:rPr>
              <a:t>PART TWO</a:t>
            </a:r>
            <a:endParaRPr lang="en-US" altLang="zh-CN" sz="2000" b="1" i="1" dirty="0">
              <a:solidFill>
                <a:schemeClr val="bg1"/>
              </a:solidFill>
              <a:cs typeface="+mn-ea"/>
              <a:sym typeface="+mn-lt"/>
            </a:endParaRPr>
          </a:p>
        </p:txBody>
      </p:sp>
      <p:sp>
        <p:nvSpPr>
          <p:cNvPr id="16" name="îSlïḋe"/>
          <p:cNvSpPr/>
          <p:nvPr/>
        </p:nvSpPr>
        <p:spPr bwMode="auto">
          <a:xfrm>
            <a:off x="8557567" y="3831929"/>
            <a:ext cx="2707608" cy="88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诚实守信，道德品质优良；</a:t>
            </a:r>
            <a:endParaRPr lang="en-US" altLang="zh-CN" sz="1400" dirty="0">
              <a:cs typeface="+mn-ea"/>
              <a:sym typeface="+mn-lt"/>
            </a:endParaRPr>
          </a:p>
        </p:txBody>
      </p:sp>
      <p:sp>
        <p:nvSpPr>
          <p:cNvPr id="17" name="íṣ1ïdê"/>
          <p:cNvSpPr/>
          <p:nvPr/>
        </p:nvSpPr>
        <p:spPr bwMode="auto">
          <a:xfrm>
            <a:off x="8557567" y="4842219"/>
            <a:ext cx="2707608" cy="88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50000"/>
              </a:lnSpc>
            </a:pPr>
            <a:r>
              <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在校期间学习成绩优异，创新能力、社会实践、综合素质等方面特别突出</a:t>
            </a:r>
            <a:endParaRPr lang="zh-CN" altLang="zh-CN" sz="1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cxnSp>
        <p:nvCxnSpPr>
          <p:cNvPr id="18" name="直接连接符 17"/>
          <p:cNvCxnSpPr/>
          <p:nvPr/>
        </p:nvCxnSpPr>
        <p:spPr>
          <a:xfrm>
            <a:off x="8727837" y="3768493"/>
            <a:ext cx="2367069" cy="0"/>
          </a:xfrm>
          <a:prstGeom prst="line">
            <a:avLst/>
          </a:prstGeom>
          <a:ln w="3175" cap="rnd">
            <a:solidFill>
              <a:schemeClr val="bg1">
                <a:lumMod val="75000"/>
              </a:schemeClr>
            </a:solidFill>
            <a:prstDash val="sysDash"/>
            <a:roun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727837" y="4778783"/>
            <a:ext cx="2367069" cy="0"/>
          </a:xfrm>
          <a:prstGeom prst="line">
            <a:avLst/>
          </a:prstGeom>
          <a:ln w="3175" cap="rnd">
            <a:solidFill>
              <a:schemeClr val="bg1">
                <a:lumMod val="75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55" name="ïṥḻïďé"/>
          <p:cNvSpPr txBox="1"/>
          <p:nvPr/>
        </p:nvSpPr>
        <p:spPr>
          <a:xfrm>
            <a:off x="4747260" y="342265"/>
            <a:ext cx="2935605" cy="1540510"/>
          </a:xfrm>
          <a:prstGeom prst="rect">
            <a:avLst/>
          </a:prstGeom>
          <a:noFill/>
          <a:ln>
            <a:noFill/>
          </a:ln>
        </p:spPr>
        <p:txBody>
          <a:bodyPr wrap="square" lIns="91440" tIns="45720" rIns="91440" bIns="45720" anchor="b" anchorCtr="0">
            <a:normAutofit fontScale="5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buSzPct val="25000"/>
            </a:pPr>
            <a:r>
              <a:rPr lang="zh-CN" altLang="zh-CN" sz="60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申请国家奖学金的学生需要具备哪些基本条件：</a:t>
            </a:r>
            <a:endParaRPr lang="zh-CN" altLang="zh-CN" sz="60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buSzPct val="25000"/>
            </a:pPr>
            <a:endParaRPr lang="zh-CN" altLang="zh-CN" sz="60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sym typeface="+mn-lt"/>
            </a:endParaRPr>
          </a:p>
        </p:txBody>
      </p:sp>
      <p:sp>
        <p:nvSpPr>
          <p:cNvPr id="56" name="ïṥḻïďé"/>
          <p:cNvSpPr txBox="1"/>
          <p:nvPr/>
        </p:nvSpPr>
        <p:spPr>
          <a:xfrm>
            <a:off x="5429015" y="5522504"/>
            <a:ext cx="1596625" cy="965711"/>
          </a:xfrm>
          <a:prstGeom prst="rect">
            <a:avLst/>
          </a:prstGeom>
          <a:noFill/>
          <a:ln>
            <a:noFill/>
          </a:ln>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buSzPct val="25000"/>
            </a:pPr>
            <a:r>
              <a:rPr lang="en-US" altLang="zh-CN" sz="5400" b="1" dirty="0">
                <a:solidFill>
                  <a:schemeClr val="bg1"/>
                </a:solidFill>
                <a:cs typeface="+mn-ea"/>
                <a:sym typeface="+mn-lt"/>
              </a:rPr>
              <a:t>LIFE</a:t>
            </a:r>
            <a:endParaRPr lang="en-US" altLang="zh-CN" sz="5400" b="1" dirty="0">
              <a:solidFill>
                <a:schemeClr val="bg1"/>
              </a:solidFill>
              <a:cs typeface="+mn-ea"/>
              <a:sym typeface="+mn-lt"/>
            </a:endParaRPr>
          </a:p>
        </p:txBody>
      </p:sp>
      <p:grpSp>
        <p:nvGrpSpPr>
          <p:cNvPr id="6" name="组合 5"/>
          <p:cNvGrpSpPr/>
          <p:nvPr/>
        </p:nvGrpSpPr>
        <p:grpSpPr>
          <a:xfrm>
            <a:off x="4508500" y="2080260"/>
            <a:ext cx="3173730" cy="2921000"/>
            <a:chOff x="7100" y="3276"/>
            <a:chExt cx="4998" cy="4600"/>
          </a:xfrm>
        </p:grpSpPr>
        <p:pic>
          <p:nvPicPr>
            <p:cNvPr id="2" name="图片 1" descr="17"/>
            <p:cNvPicPr>
              <a:picLocks noChangeAspect="1"/>
            </p:cNvPicPr>
            <p:nvPr/>
          </p:nvPicPr>
          <p:blipFill>
            <a:blip r:embed="rId1"/>
            <a:stretch>
              <a:fillRect/>
            </a:stretch>
          </p:blipFill>
          <p:spPr>
            <a:xfrm>
              <a:off x="8749" y="4840"/>
              <a:ext cx="1700" cy="1777"/>
            </a:xfrm>
            <a:prstGeom prst="rect">
              <a:avLst/>
            </a:prstGeom>
          </p:spPr>
        </p:pic>
        <p:pic>
          <p:nvPicPr>
            <p:cNvPr id="49" name="图片 48" descr="C:\Users\Am'be'r\Desktop\15.png15"/>
            <p:cNvPicPr>
              <a:picLocks noChangeAspect="1"/>
            </p:cNvPicPr>
            <p:nvPr/>
          </p:nvPicPr>
          <p:blipFill>
            <a:blip r:embed="rId2"/>
            <a:srcRect/>
            <a:stretch>
              <a:fillRect/>
            </a:stretch>
          </p:blipFill>
          <p:spPr>
            <a:xfrm flipH="1">
              <a:off x="7100" y="3276"/>
              <a:ext cx="4999" cy="4601"/>
            </a:xfrm>
            <a:prstGeom prst="rect">
              <a:avLst/>
            </a:prstGeom>
          </p:spPr>
        </p:pic>
      </p:grpSp>
      <p:grpSp>
        <p:nvGrpSpPr>
          <p:cNvPr id="23" name="组合 22"/>
          <p:cNvGrpSpPr/>
          <p:nvPr/>
        </p:nvGrpSpPr>
        <p:grpSpPr>
          <a:xfrm>
            <a:off x="403860" y="188595"/>
            <a:ext cx="470535" cy="1296035"/>
            <a:chOff x="595" y="236"/>
            <a:chExt cx="741" cy="2041"/>
          </a:xfrm>
        </p:grpSpPr>
        <p:sp>
          <p:nvSpPr>
            <p:cNvPr id="24" name="矩形 23"/>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25" name="矩形 24"/>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pic>
        <p:nvPicPr>
          <p:cNvPr id="4" name="图片 3" descr="YNU"/>
          <p:cNvPicPr>
            <a:picLocks noChangeAspect="1"/>
          </p:cNvPicPr>
          <p:nvPr>
            <p:custDataLst>
              <p:tags r:id="rId3"/>
            </p:custDataLst>
          </p:nvPr>
        </p:nvPicPr>
        <p:blipFill>
          <a:blip r:embed="rId4" cstate="print"/>
          <a:stretch>
            <a:fillRect/>
          </a:stretch>
        </p:blipFill>
        <p:spPr>
          <a:xfrm>
            <a:off x="1097280" y="542925"/>
            <a:ext cx="1021715" cy="6337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ppt_x"/>
                                          </p:val>
                                        </p:tav>
                                        <p:tav tm="100000">
                                          <p:val>
                                            <p:strVal val="#ppt_x"/>
                                          </p:val>
                                        </p:tav>
                                      </p:tavLst>
                                    </p:anim>
                                    <p:anim calcmode="lin" valueType="num">
                                      <p:cBhvr additive="base">
                                        <p:cTn id="6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8" grpId="0"/>
      <p:bldP spid="9" grpId="0" bldLvl="0" animBg="1"/>
      <p:bldP spid="10" grpId="0"/>
      <p:bldP spid="11" grpId="0"/>
      <p:bldP spid="14" grpId="0"/>
      <p:bldP spid="15" grpId="0" bldLvl="0" animBg="1"/>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ṥļîďe"/>
          <p:cNvSpPr/>
          <p:nvPr/>
        </p:nvSpPr>
        <p:spPr bwMode="auto">
          <a:xfrm>
            <a:off x="-102870" y="-635"/>
            <a:ext cx="6270625" cy="6881495"/>
          </a:xfrm>
          <a:custGeom>
            <a:avLst/>
            <a:gdLst>
              <a:gd name="T0" fmla="*/ 1167 w 1740"/>
              <a:gd name="T1" fmla="*/ 0 h 1204"/>
              <a:gd name="T2" fmla="*/ 1025 w 1740"/>
              <a:gd name="T3" fmla="*/ 643 h 1204"/>
              <a:gd name="T4" fmla="*/ 1025 w 1740"/>
              <a:gd name="T5" fmla="*/ 1204 h 1204"/>
              <a:gd name="T6" fmla="*/ 0 w 1740"/>
              <a:gd name="T7" fmla="*/ 1204 h 1204"/>
              <a:gd name="T8" fmla="*/ 0 w 1740"/>
              <a:gd name="T9" fmla="*/ 0 h 1204"/>
              <a:gd name="T10" fmla="*/ 1167 w 1740"/>
              <a:gd name="T11" fmla="*/ 0 h 1204"/>
              <a:gd name="connsiteX0" fmla="*/ 6707 w 7884"/>
              <a:gd name="connsiteY0" fmla="*/ 0 h 10000"/>
              <a:gd name="connsiteX1" fmla="*/ 5891 w 7884"/>
              <a:gd name="connsiteY1" fmla="*/ 5341 h 10000"/>
              <a:gd name="connsiteX2" fmla="*/ 5891 w 7884"/>
              <a:gd name="connsiteY2" fmla="*/ 10000 h 10000"/>
              <a:gd name="connsiteX3" fmla="*/ 0 w 7884"/>
              <a:gd name="connsiteY3" fmla="*/ 10000 h 10000"/>
              <a:gd name="connsiteX4" fmla="*/ 1255 w 7884"/>
              <a:gd name="connsiteY4" fmla="*/ 1069 h 10000"/>
              <a:gd name="connsiteX5" fmla="*/ 6707 w 7884"/>
              <a:gd name="connsiteY5" fmla="*/ 0 h 10000"/>
              <a:gd name="connsiteX0-1" fmla="*/ 8507 w 10000"/>
              <a:gd name="connsiteY0-2" fmla="*/ 0 h 10000"/>
              <a:gd name="connsiteX1-3" fmla="*/ 7472 w 10000"/>
              <a:gd name="connsiteY1-4" fmla="*/ 5341 h 10000"/>
              <a:gd name="connsiteX2-5" fmla="*/ 7472 w 10000"/>
              <a:gd name="connsiteY2-6" fmla="*/ 10000 h 10000"/>
              <a:gd name="connsiteX3-7" fmla="*/ 0 w 10000"/>
              <a:gd name="connsiteY3-8" fmla="*/ 10000 h 10000"/>
              <a:gd name="connsiteX4-9" fmla="*/ 1067 w 10000"/>
              <a:gd name="connsiteY4-10" fmla="*/ 0 h 10000"/>
              <a:gd name="connsiteX5-11" fmla="*/ 8507 w 10000"/>
              <a:gd name="connsiteY5-12" fmla="*/ 0 h 10000"/>
              <a:gd name="connsiteX0-13" fmla="*/ 7440 w 8933"/>
              <a:gd name="connsiteY0-14" fmla="*/ 0 h 10000"/>
              <a:gd name="connsiteX1-15" fmla="*/ 6405 w 8933"/>
              <a:gd name="connsiteY1-16" fmla="*/ 5341 h 10000"/>
              <a:gd name="connsiteX2-17" fmla="*/ 6405 w 8933"/>
              <a:gd name="connsiteY2-18" fmla="*/ 10000 h 10000"/>
              <a:gd name="connsiteX3-19" fmla="*/ 26 w 8933"/>
              <a:gd name="connsiteY3-20" fmla="*/ 10000 h 10000"/>
              <a:gd name="connsiteX4-21" fmla="*/ 0 w 8933"/>
              <a:gd name="connsiteY4-22" fmla="*/ 0 h 10000"/>
              <a:gd name="connsiteX5-23" fmla="*/ 7440 w 8933"/>
              <a:gd name="connsiteY5-24"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933" h="10000">
                <a:moveTo>
                  <a:pt x="7440" y="0"/>
                </a:moveTo>
                <a:cubicBezTo>
                  <a:pt x="7440" y="0"/>
                  <a:pt x="2410" y="2882"/>
                  <a:pt x="6405" y="5341"/>
                </a:cubicBezTo>
                <a:cubicBezTo>
                  <a:pt x="7302" y="5897"/>
                  <a:pt x="11617" y="8231"/>
                  <a:pt x="6405" y="10000"/>
                </a:cubicBezTo>
                <a:lnTo>
                  <a:pt x="26" y="10000"/>
                </a:lnTo>
                <a:cubicBezTo>
                  <a:pt x="26" y="0"/>
                  <a:pt x="0" y="0"/>
                  <a:pt x="0" y="0"/>
                </a:cubicBezTo>
                <a:lnTo>
                  <a:pt x="7440" y="0"/>
                </a:lnTo>
                <a:close/>
              </a:path>
            </a:pathLst>
          </a:custGeom>
          <a:solidFill>
            <a:srgbClr val="A6C3D9"/>
          </a:solidFill>
        </p:spPr>
        <p:txBody>
          <a:bodyPr vert="horz" wrap="square" lIns="91440" tIns="45720" rIns="91440" bIns="45720" rtlCol="0">
            <a:normAutofit/>
          </a:bodyPr>
          <a:lstStyle/>
          <a:p>
            <a:endParaRPr lang="en-US" sz="2400">
              <a:cs typeface="+mn-ea"/>
              <a:sym typeface="+mn-lt"/>
            </a:endParaRPr>
          </a:p>
        </p:txBody>
      </p:sp>
      <p:grpSp>
        <p:nvGrpSpPr>
          <p:cNvPr id="7" name="íslîḋe"/>
          <p:cNvGrpSpPr/>
          <p:nvPr/>
        </p:nvGrpSpPr>
        <p:grpSpPr>
          <a:xfrm>
            <a:off x="4433353" y="405528"/>
            <a:ext cx="4251107" cy="508182"/>
            <a:chOff x="4237443" y="1287621"/>
            <a:chExt cx="4251107" cy="508182"/>
          </a:xfrm>
        </p:grpSpPr>
        <p:sp>
          <p:nvSpPr>
            <p:cNvPr id="22" name="iś1îḋé"/>
            <p:cNvSpPr/>
            <p:nvPr/>
          </p:nvSpPr>
          <p:spPr>
            <a:xfrm>
              <a:off x="4237443" y="1491105"/>
              <a:ext cx="304698" cy="304698"/>
            </a:xfrm>
            <a:prstGeom prst="diamond">
              <a:avLst/>
            </a:prstGeom>
            <a:noFill/>
            <a:ln w="22225">
              <a:solidFill>
                <a:srgbClr val="A6C3D9"/>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900" dirty="0">
                <a:cs typeface="+mn-ea"/>
                <a:sym typeface="+mn-lt"/>
              </a:endParaRPr>
            </a:p>
          </p:txBody>
        </p:sp>
        <p:sp>
          <p:nvSpPr>
            <p:cNvPr id="25" name="íṩḻîḋê"/>
            <p:cNvSpPr/>
            <p:nvPr/>
          </p:nvSpPr>
          <p:spPr bwMode="auto">
            <a:xfrm>
              <a:off x="4627866" y="1287621"/>
              <a:ext cx="3860684" cy="3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r>
                <a:rPr lang="en-US" altLang="zh-CN" sz="4000" b="1" i="1" dirty="0">
                  <a:cs typeface="+mn-ea"/>
                  <a:sym typeface="+mn-lt"/>
                </a:rPr>
                <a:t>one</a:t>
              </a:r>
              <a:endParaRPr lang="en-US" altLang="zh-CN" sz="4000" b="1" i="1" dirty="0">
                <a:cs typeface="+mn-ea"/>
                <a:sym typeface="+mn-lt"/>
              </a:endParaRPr>
            </a:p>
          </p:txBody>
        </p:sp>
      </p:grpSp>
      <p:grpSp>
        <p:nvGrpSpPr>
          <p:cNvPr id="8" name="íṡ1ïḍê"/>
          <p:cNvGrpSpPr/>
          <p:nvPr/>
        </p:nvGrpSpPr>
        <p:grpSpPr>
          <a:xfrm>
            <a:off x="5650083" y="3429183"/>
            <a:ext cx="4214912" cy="496117"/>
            <a:chOff x="4995427" y="2297234"/>
            <a:chExt cx="4214912" cy="496117"/>
          </a:xfrm>
        </p:grpSpPr>
        <p:sp>
          <p:nvSpPr>
            <p:cNvPr id="18" name="ïŝḻîḓé"/>
            <p:cNvSpPr/>
            <p:nvPr/>
          </p:nvSpPr>
          <p:spPr>
            <a:xfrm>
              <a:off x="4995427" y="2488653"/>
              <a:ext cx="304698" cy="304698"/>
            </a:xfrm>
            <a:prstGeom prst="diamond">
              <a:avLst/>
            </a:prstGeom>
            <a:noFill/>
            <a:ln w="22225">
              <a:solidFill>
                <a:srgbClr val="55719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900" dirty="0">
                <a:cs typeface="+mn-ea"/>
                <a:sym typeface="+mn-lt"/>
              </a:endParaRPr>
            </a:p>
          </p:txBody>
        </p:sp>
        <p:sp>
          <p:nvSpPr>
            <p:cNvPr id="21" name="iśļíďê"/>
            <p:cNvSpPr/>
            <p:nvPr/>
          </p:nvSpPr>
          <p:spPr bwMode="auto">
            <a:xfrm>
              <a:off x="5349655" y="2297234"/>
              <a:ext cx="3860684" cy="3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r>
                <a:rPr lang="en-US" altLang="zh-CN" sz="4000" b="1" i="1" dirty="0">
                  <a:cs typeface="+mn-ea"/>
                  <a:sym typeface="+mn-lt"/>
                </a:rPr>
                <a:t>two</a:t>
              </a:r>
              <a:endParaRPr lang="en-US" altLang="zh-CN" sz="4000" b="1" i="1" dirty="0">
                <a:cs typeface="+mn-ea"/>
                <a:sym typeface="+mn-lt"/>
              </a:endParaRPr>
            </a:p>
          </p:txBody>
        </p:sp>
      </p:grpSp>
      <p:sp>
        <p:nvSpPr>
          <p:cNvPr id="2" name="文本框 1"/>
          <p:cNvSpPr txBox="1"/>
          <p:nvPr/>
        </p:nvSpPr>
        <p:spPr>
          <a:xfrm>
            <a:off x="17145" y="1136015"/>
            <a:ext cx="3133725" cy="4402455"/>
          </a:xfrm>
          <a:prstGeom prst="rect">
            <a:avLst/>
          </a:prstGeom>
          <a:noFill/>
        </p:spPr>
        <p:txBody>
          <a:bodyPr wrap="square" rtlCol="0">
            <a:noAutofit/>
          </a:bodyPr>
          <a:p>
            <a:pPr algn="l"/>
            <a:r>
              <a:rPr lang="zh-CN" altLang="en-US" sz="2400" dirty="0">
                <a:solidFill>
                  <a:schemeClr val="bg1"/>
                </a:solidFill>
                <a:latin typeface="微软雅黑" panose="020B0503020204020204" pitchFamily="34" charset="-122"/>
                <a:ea typeface="微软雅黑" panose="020B0503020204020204" pitchFamily="34" charset="-122"/>
                <a:sym typeface="+mn-ea"/>
              </a:rPr>
              <a:t>为激励高校家庭经济困难学生勤奋学习、努力进取，德、智、体、美、劳全面发展，中央政府出资设立国家励志奖学金，奖励资助品学兼优、家庭经济困难的二年级以上（含二年级）的全日制普通高校本专科（含高职、第二学士学位）在校生。</a:t>
            </a:r>
            <a:endParaRPr lang="zh-CN" altLang="en-US" sz="2400" dirty="0">
              <a:solidFill>
                <a:schemeClr val="bg1"/>
              </a:solidFill>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4846320" y="734060"/>
            <a:ext cx="7014210" cy="2553335"/>
          </a:xfrm>
          <a:prstGeom prst="rect">
            <a:avLst/>
          </a:prstGeom>
          <a:noFill/>
        </p:spPr>
        <p:txBody>
          <a:bodyPr wrap="square" rtlCol="0">
            <a:spAutoFit/>
          </a:bodyPr>
          <a:p>
            <a:r>
              <a:rPr lang="zh-CN" altLang="en-US" sz="2000" b="1" dirty="0">
                <a:latin typeface="微软雅黑" panose="020B0503020204020204" pitchFamily="34" charset="-122"/>
                <a:ea typeface="微软雅黑" panose="020B0503020204020204" pitchFamily="34" charset="-122"/>
                <a:sym typeface="+mn-ea"/>
              </a:rPr>
              <a:t>申请国家励志奖学金的对象：</a:t>
            </a:r>
            <a:r>
              <a:rPr lang="zh-CN" altLang="en-US" sz="2000" dirty="0">
                <a:latin typeface="微软雅黑" panose="020B0503020204020204" pitchFamily="34" charset="-122"/>
                <a:ea typeface="微软雅黑" panose="020B0503020204020204" pitchFamily="34" charset="-122"/>
                <a:sym typeface="+mn-ea"/>
              </a:rPr>
              <a:t>在根据国家有关规定批准设立、实施全日制高等学历教育的普通本科学校、高等职业学校和高等专科学校中，纳入全国招生计划内的品学兼优、家庭经济困难的二年级以上（含二年级）的全日制普通高校本专科（含高职、第二学士学位）在校生可以申请国家励志奖学金。同一学年内，获得国家励志奖学金的学生不能同时获得国家奖学金。教育部直属师范大学公费师范生不再同时获得国家励志奖学金</a:t>
            </a:r>
            <a:r>
              <a:rPr lang="zh-CN" altLang="en-US" dirty="0">
                <a:latin typeface="微软雅黑" panose="020B0503020204020204" pitchFamily="34" charset="-122"/>
                <a:ea typeface="微软雅黑" panose="020B0503020204020204" pitchFamily="34" charset="-122"/>
                <a:sym typeface="+mn-ea"/>
              </a:rPr>
              <a:t>。</a:t>
            </a:r>
            <a:endParaRPr lang="zh-CN" altLang="en-US"/>
          </a:p>
        </p:txBody>
      </p:sp>
      <p:sp>
        <p:nvSpPr>
          <p:cNvPr id="28" name="文本框 27"/>
          <p:cNvSpPr txBox="1"/>
          <p:nvPr/>
        </p:nvSpPr>
        <p:spPr>
          <a:xfrm>
            <a:off x="6382385" y="3836670"/>
            <a:ext cx="5447030" cy="2306955"/>
          </a:xfrm>
          <a:prstGeom prst="rect">
            <a:avLst/>
          </a:prstGeom>
          <a:noFill/>
        </p:spPr>
        <p:txBody>
          <a:bodyPr wrap="square" rtlCol="0">
            <a:spAutoFit/>
          </a:bodyPr>
          <a:p>
            <a:pPr algn="l"/>
            <a:r>
              <a:rPr lang="zh-CN" altLang="en-US" b="1" dirty="0">
                <a:latin typeface="微软雅黑" panose="020B0503020204020204" pitchFamily="34" charset="-122"/>
                <a:ea typeface="微软雅黑" panose="020B0503020204020204" pitchFamily="34" charset="-122"/>
                <a:sym typeface="+mn-ea"/>
              </a:rPr>
              <a:t>申请国家励志奖学金的学生需要具备哪些基本条件：</a:t>
            </a:r>
            <a:endParaRPr lang="zh-CN" altLang="en-US" b="1"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sym typeface="+mn-ea"/>
              </a:rPr>
              <a:t>二年级以上（含二年级）的全日制在校生，符合以下条件的，可以申请国家励志奖学金</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a:t>
            </a:r>
            <a:r>
              <a:rPr lang="en-US" altLang="zh-CN" dirty="0">
                <a:latin typeface="微软雅黑" panose="020B0503020204020204" pitchFamily="34" charset="-122"/>
                <a:ea typeface="微软雅黑" panose="020B0503020204020204" pitchFamily="34" charset="-122"/>
                <a:sym typeface="+mn-ea"/>
              </a:rPr>
              <a:t>1</a:t>
            </a:r>
            <a:r>
              <a:rPr lang="zh-CN" altLang="en-US" dirty="0">
                <a:latin typeface="微软雅黑" panose="020B0503020204020204" pitchFamily="34" charset="-122"/>
                <a:ea typeface="微软雅黑" panose="020B0503020204020204" pitchFamily="34" charset="-122"/>
                <a:sym typeface="+mn-ea"/>
              </a:rPr>
              <a:t>）具有中华人民共和国国籍；（</a:t>
            </a:r>
            <a:r>
              <a:rPr lang="en-US" altLang="zh-CN" dirty="0">
                <a:latin typeface="微软雅黑" panose="020B0503020204020204" pitchFamily="34" charset="-122"/>
                <a:ea typeface="微软雅黑" panose="020B0503020204020204" pitchFamily="34" charset="-122"/>
                <a:sym typeface="+mn-ea"/>
              </a:rPr>
              <a:t>2</a:t>
            </a:r>
            <a:r>
              <a:rPr lang="zh-CN" altLang="en-US" dirty="0">
                <a:latin typeface="微软雅黑" panose="020B0503020204020204" pitchFamily="34" charset="-122"/>
                <a:ea typeface="微软雅黑" panose="020B0503020204020204" pitchFamily="34" charset="-122"/>
                <a:sym typeface="+mn-ea"/>
              </a:rPr>
              <a:t>）热爱社会主义祖国，拥护中国共产党的领导；（</a:t>
            </a:r>
            <a:r>
              <a:rPr lang="en-US" altLang="zh-CN" dirty="0">
                <a:latin typeface="微软雅黑" panose="020B0503020204020204" pitchFamily="34" charset="-122"/>
                <a:ea typeface="微软雅黑" panose="020B0503020204020204" pitchFamily="34" charset="-122"/>
                <a:sym typeface="+mn-ea"/>
              </a:rPr>
              <a:t>3</a:t>
            </a:r>
            <a:r>
              <a:rPr lang="zh-CN" altLang="en-US" dirty="0">
                <a:latin typeface="微软雅黑" panose="020B0503020204020204" pitchFamily="34" charset="-122"/>
                <a:ea typeface="微软雅黑" panose="020B0503020204020204" pitchFamily="34" charset="-122"/>
                <a:sym typeface="+mn-ea"/>
              </a:rPr>
              <a:t>）遵守宪法和法律，遵守学校规章制度；（</a:t>
            </a:r>
            <a:r>
              <a:rPr lang="en-US" altLang="zh-CN" dirty="0">
                <a:latin typeface="微软雅黑" panose="020B0503020204020204" pitchFamily="34" charset="-122"/>
                <a:ea typeface="微软雅黑" panose="020B0503020204020204" pitchFamily="34" charset="-122"/>
                <a:sym typeface="+mn-ea"/>
              </a:rPr>
              <a:t>4</a:t>
            </a:r>
            <a:r>
              <a:rPr lang="zh-CN" altLang="en-US" dirty="0">
                <a:latin typeface="微软雅黑" panose="020B0503020204020204" pitchFamily="34" charset="-122"/>
                <a:ea typeface="微软雅黑" panose="020B0503020204020204" pitchFamily="34" charset="-122"/>
                <a:sym typeface="+mn-ea"/>
              </a:rPr>
              <a:t>）诚实守信，道德品质优良；（</a:t>
            </a:r>
            <a:r>
              <a:rPr lang="en-US" altLang="zh-CN" dirty="0">
                <a:latin typeface="微软雅黑" panose="020B0503020204020204" pitchFamily="34" charset="-122"/>
                <a:ea typeface="微软雅黑" panose="020B0503020204020204" pitchFamily="34" charset="-122"/>
                <a:sym typeface="+mn-ea"/>
              </a:rPr>
              <a:t>5</a:t>
            </a:r>
            <a:r>
              <a:rPr lang="zh-CN" altLang="en-US" dirty="0">
                <a:latin typeface="微软雅黑" panose="020B0503020204020204" pitchFamily="34" charset="-122"/>
                <a:ea typeface="微软雅黑" panose="020B0503020204020204" pitchFamily="34" charset="-122"/>
                <a:sym typeface="+mn-ea"/>
              </a:rPr>
              <a:t>）在校期间学习成绩优秀；（</a:t>
            </a:r>
            <a:r>
              <a:rPr lang="en-US" altLang="zh-CN" dirty="0">
                <a:latin typeface="微软雅黑" panose="020B0503020204020204" pitchFamily="34" charset="-122"/>
                <a:ea typeface="微软雅黑" panose="020B0503020204020204" pitchFamily="34" charset="-122"/>
                <a:sym typeface="+mn-ea"/>
              </a:rPr>
              <a:t>6</a:t>
            </a:r>
            <a:r>
              <a:rPr lang="zh-CN" altLang="en-US" dirty="0">
                <a:latin typeface="微软雅黑" panose="020B0503020204020204" pitchFamily="34" charset="-122"/>
                <a:ea typeface="微软雅黑" panose="020B0503020204020204" pitchFamily="34" charset="-122"/>
                <a:sym typeface="+mn-ea"/>
              </a:rPr>
              <a:t>）家庭经济困难，生活俭朴。</a:t>
            </a:r>
            <a:endParaRPr lang="zh-CN" altLang="en-US"/>
          </a:p>
        </p:txBody>
      </p:sp>
      <p:sp>
        <p:nvSpPr>
          <p:cNvPr id="29" name="文本框 28"/>
          <p:cNvSpPr txBox="1"/>
          <p:nvPr>
            <p:custDataLst>
              <p:tags r:id="rId1"/>
            </p:custDataLst>
          </p:nvPr>
        </p:nvSpPr>
        <p:spPr>
          <a:xfrm>
            <a:off x="106045" y="304165"/>
            <a:ext cx="3133725" cy="521970"/>
          </a:xfrm>
          <a:prstGeom prst="rect">
            <a:avLst/>
          </a:prstGeom>
          <a:noFill/>
        </p:spPr>
        <p:txBody>
          <a:bodyPr wrap="square" rtlCol="0" anchor="t">
            <a:spAutoFit/>
          </a:bodyPr>
          <a:p>
            <a:pPr algn="dist"/>
            <a:r>
              <a:rPr lang="zh-CN" altLang="en-US" sz="2800" b="1" dirty="0">
                <a:solidFill>
                  <a:schemeClr val="bg1"/>
                </a:solidFill>
                <a:effectLst/>
                <a:latin typeface="微软雅黑" panose="020B0503020204020204" pitchFamily="34" charset="-122"/>
                <a:ea typeface="微软雅黑" panose="020B0503020204020204" pitchFamily="34" charset="-122"/>
                <a:sym typeface="+mn-ea"/>
              </a:rPr>
              <a:t>国家励志奖学金</a:t>
            </a:r>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pic>
        <p:nvPicPr>
          <p:cNvPr id="16" name="图片 15" descr="YNU"/>
          <p:cNvPicPr>
            <a:picLocks noChangeAspect="1"/>
          </p:cNvPicPr>
          <p:nvPr>
            <p:custDataLst>
              <p:tags r:id="rId2"/>
            </p:custDataLst>
          </p:nvPr>
        </p:nvPicPr>
        <p:blipFill>
          <a:blip r:embed="rId3" cstate="print"/>
          <a:stretch>
            <a:fillRect/>
          </a:stretch>
        </p:blipFill>
        <p:spPr>
          <a:xfrm>
            <a:off x="179070" y="5945505"/>
            <a:ext cx="1021715" cy="6337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ṥļîďe"/>
          <p:cNvSpPr/>
          <p:nvPr/>
        </p:nvSpPr>
        <p:spPr bwMode="auto">
          <a:xfrm>
            <a:off x="-102870" y="-635"/>
            <a:ext cx="6270625" cy="6881495"/>
          </a:xfrm>
          <a:custGeom>
            <a:avLst/>
            <a:gdLst>
              <a:gd name="T0" fmla="*/ 1167 w 1740"/>
              <a:gd name="T1" fmla="*/ 0 h 1204"/>
              <a:gd name="T2" fmla="*/ 1025 w 1740"/>
              <a:gd name="T3" fmla="*/ 643 h 1204"/>
              <a:gd name="T4" fmla="*/ 1025 w 1740"/>
              <a:gd name="T5" fmla="*/ 1204 h 1204"/>
              <a:gd name="T6" fmla="*/ 0 w 1740"/>
              <a:gd name="T7" fmla="*/ 1204 h 1204"/>
              <a:gd name="T8" fmla="*/ 0 w 1740"/>
              <a:gd name="T9" fmla="*/ 0 h 1204"/>
              <a:gd name="T10" fmla="*/ 1167 w 1740"/>
              <a:gd name="T11" fmla="*/ 0 h 1204"/>
              <a:gd name="connsiteX0" fmla="*/ 6707 w 7884"/>
              <a:gd name="connsiteY0" fmla="*/ 0 h 10000"/>
              <a:gd name="connsiteX1" fmla="*/ 5891 w 7884"/>
              <a:gd name="connsiteY1" fmla="*/ 5341 h 10000"/>
              <a:gd name="connsiteX2" fmla="*/ 5891 w 7884"/>
              <a:gd name="connsiteY2" fmla="*/ 10000 h 10000"/>
              <a:gd name="connsiteX3" fmla="*/ 0 w 7884"/>
              <a:gd name="connsiteY3" fmla="*/ 10000 h 10000"/>
              <a:gd name="connsiteX4" fmla="*/ 1255 w 7884"/>
              <a:gd name="connsiteY4" fmla="*/ 1069 h 10000"/>
              <a:gd name="connsiteX5" fmla="*/ 6707 w 7884"/>
              <a:gd name="connsiteY5" fmla="*/ 0 h 10000"/>
              <a:gd name="connsiteX0-1" fmla="*/ 8507 w 10000"/>
              <a:gd name="connsiteY0-2" fmla="*/ 0 h 10000"/>
              <a:gd name="connsiteX1-3" fmla="*/ 7472 w 10000"/>
              <a:gd name="connsiteY1-4" fmla="*/ 5341 h 10000"/>
              <a:gd name="connsiteX2-5" fmla="*/ 7472 w 10000"/>
              <a:gd name="connsiteY2-6" fmla="*/ 10000 h 10000"/>
              <a:gd name="connsiteX3-7" fmla="*/ 0 w 10000"/>
              <a:gd name="connsiteY3-8" fmla="*/ 10000 h 10000"/>
              <a:gd name="connsiteX4-9" fmla="*/ 1067 w 10000"/>
              <a:gd name="connsiteY4-10" fmla="*/ 0 h 10000"/>
              <a:gd name="connsiteX5-11" fmla="*/ 8507 w 10000"/>
              <a:gd name="connsiteY5-12" fmla="*/ 0 h 10000"/>
              <a:gd name="connsiteX0-13" fmla="*/ 7440 w 8933"/>
              <a:gd name="connsiteY0-14" fmla="*/ 0 h 10000"/>
              <a:gd name="connsiteX1-15" fmla="*/ 6405 w 8933"/>
              <a:gd name="connsiteY1-16" fmla="*/ 5341 h 10000"/>
              <a:gd name="connsiteX2-17" fmla="*/ 6405 w 8933"/>
              <a:gd name="connsiteY2-18" fmla="*/ 10000 h 10000"/>
              <a:gd name="connsiteX3-19" fmla="*/ 26 w 8933"/>
              <a:gd name="connsiteY3-20" fmla="*/ 10000 h 10000"/>
              <a:gd name="connsiteX4-21" fmla="*/ 0 w 8933"/>
              <a:gd name="connsiteY4-22" fmla="*/ 0 h 10000"/>
              <a:gd name="connsiteX5-23" fmla="*/ 7440 w 8933"/>
              <a:gd name="connsiteY5-24"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933" h="10000">
                <a:moveTo>
                  <a:pt x="7440" y="0"/>
                </a:moveTo>
                <a:cubicBezTo>
                  <a:pt x="7440" y="0"/>
                  <a:pt x="2410" y="2882"/>
                  <a:pt x="6405" y="5341"/>
                </a:cubicBezTo>
                <a:cubicBezTo>
                  <a:pt x="7302" y="5897"/>
                  <a:pt x="11617" y="8231"/>
                  <a:pt x="6405" y="10000"/>
                </a:cubicBezTo>
                <a:lnTo>
                  <a:pt x="26" y="10000"/>
                </a:lnTo>
                <a:cubicBezTo>
                  <a:pt x="26" y="0"/>
                  <a:pt x="0" y="0"/>
                  <a:pt x="0" y="0"/>
                </a:cubicBezTo>
                <a:lnTo>
                  <a:pt x="7440" y="0"/>
                </a:lnTo>
                <a:close/>
              </a:path>
            </a:pathLst>
          </a:custGeom>
          <a:solidFill>
            <a:srgbClr val="A6C3D9"/>
          </a:solidFill>
        </p:spPr>
        <p:txBody>
          <a:bodyPr vert="horz" wrap="square" lIns="91440" tIns="45720" rIns="91440" bIns="45720" rtlCol="0">
            <a:normAutofit/>
          </a:bodyPr>
          <a:lstStyle/>
          <a:p>
            <a:endParaRPr lang="en-US" sz="2400">
              <a:cs typeface="+mn-ea"/>
              <a:sym typeface="+mn-lt"/>
            </a:endParaRPr>
          </a:p>
        </p:txBody>
      </p:sp>
      <p:sp>
        <p:nvSpPr>
          <p:cNvPr id="22" name="iś1îḋé"/>
          <p:cNvSpPr/>
          <p:nvPr/>
        </p:nvSpPr>
        <p:spPr>
          <a:xfrm>
            <a:off x="4433570" y="608965"/>
            <a:ext cx="304800" cy="304800"/>
          </a:xfrm>
          <a:prstGeom prst="diamond">
            <a:avLst/>
          </a:prstGeom>
          <a:noFill/>
          <a:ln w="22225">
            <a:solidFill>
              <a:srgbClr val="A6C3D9"/>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900" dirty="0">
              <a:cs typeface="+mn-ea"/>
              <a:sym typeface="+mn-lt"/>
            </a:endParaRPr>
          </a:p>
        </p:txBody>
      </p:sp>
      <p:sp>
        <p:nvSpPr>
          <p:cNvPr id="17" name="îṩľíḋe"/>
          <p:cNvSpPr/>
          <p:nvPr/>
        </p:nvSpPr>
        <p:spPr bwMode="auto">
          <a:xfrm>
            <a:off x="4800600" y="438785"/>
            <a:ext cx="3860800" cy="379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r>
              <a:rPr lang="en-US" altLang="zh-CN" sz="3300" b="1" i="1" dirty="0">
                <a:cs typeface="+mn-ea"/>
                <a:sym typeface="+mn-lt"/>
              </a:rPr>
              <a:t>three</a:t>
            </a:r>
            <a:endParaRPr lang="en-US" altLang="zh-CN" sz="3300" b="1" i="1" dirty="0">
              <a:cs typeface="+mn-ea"/>
              <a:sym typeface="+mn-lt"/>
            </a:endParaRPr>
          </a:p>
        </p:txBody>
      </p:sp>
      <p:grpSp>
        <p:nvGrpSpPr>
          <p:cNvPr id="11" name="iṩ1îďè"/>
          <p:cNvGrpSpPr/>
          <p:nvPr/>
        </p:nvGrpSpPr>
        <p:grpSpPr>
          <a:xfrm>
            <a:off x="5862682" y="3663989"/>
            <a:ext cx="4383568" cy="974816"/>
            <a:chOff x="5098520" y="2913835"/>
            <a:chExt cx="4383568" cy="974816"/>
          </a:xfrm>
        </p:grpSpPr>
        <p:sp>
          <p:nvSpPr>
            <p:cNvPr id="12" name="ïṡļíḍè"/>
            <p:cNvSpPr/>
            <p:nvPr/>
          </p:nvSpPr>
          <p:spPr>
            <a:xfrm>
              <a:off x="5098520" y="3583953"/>
              <a:ext cx="304698" cy="304698"/>
            </a:xfrm>
            <a:prstGeom prst="diamond">
              <a:avLst/>
            </a:prstGeom>
            <a:noFill/>
            <a:ln w="22225">
              <a:solidFill>
                <a:srgbClr val="55719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900" dirty="0">
                <a:cs typeface="+mn-ea"/>
                <a:sym typeface="+mn-lt"/>
              </a:endParaRPr>
            </a:p>
          </p:txBody>
        </p:sp>
        <p:sp>
          <p:nvSpPr>
            <p:cNvPr id="15" name="íšľïḓé"/>
            <p:cNvSpPr/>
            <p:nvPr/>
          </p:nvSpPr>
          <p:spPr bwMode="auto">
            <a:xfrm>
              <a:off x="5332097" y="2913835"/>
              <a:ext cx="4149991" cy="62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fontScale="92500"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r>
                <a:rPr lang="en-US" altLang="zh-CN" sz="3600" b="1" i="1" dirty="0">
                  <a:cs typeface="+mn-ea"/>
                  <a:sym typeface="+mn-lt"/>
                </a:rPr>
                <a:t>four</a:t>
              </a:r>
              <a:endParaRPr lang="en-US" altLang="zh-CN" sz="3600" b="1" i="1" dirty="0">
                <a:cs typeface="+mn-ea"/>
                <a:sym typeface="+mn-lt"/>
              </a:endParaRPr>
            </a:p>
          </p:txBody>
        </p:sp>
      </p:grpSp>
      <p:sp>
        <p:nvSpPr>
          <p:cNvPr id="2" name="文本框 1"/>
          <p:cNvSpPr txBox="1"/>
          <p:nvPr/>
        </p:nvSpPr>
        <p:spPr>
          <a:xfrm>
            <a:off x="17145" y="1136015"/>
            <a:ext cx="3133725" cy="4402455"/>
          </a:xfrm>
          <a:prstGeom prst="rect">
            <a:avLst/>
          </a:prstGeom>
          <a:noFill/>
        </p:spPr>
        <p:txBody>
          <a:bodyPr wrap="square" rtlCol="0">
            <a:noAutofit/>
          </a:bodyPr>
          <a:p>
            <a:pPr algn="l"/>
            <a:r>
              <a:rPr lang="zh-CN" altLang="en-US" sz="2400" dirty="0">
                <a:solidFill>
                  <a:schemeClr val="bg1"/>
                </a:solidFill>
                <a:latin typeface="微软雅黑" panose="020B0503020204020204" pitchFamily="34" charset="-122"/>
                <a:ea typeface="微软雅黑" panose="020B0503020204020204" pitchFamily="34" charset="-122"/>
                <a:sym typeface="+mn-ea"/>
              </a:rPr>
              <a:t>为激励高校家庭经济困难学生勤奋学习、努力进取，德、智、体、美、劳全面发展，中央政府出资设立国家励志奖学金，奖励资助品学兼优、家庭经济困难的二年级以上（含二年级）的全日制普通高校本专科（含高职、第二学士学位）在校生。</a:t>
            </a:r>
            <a:endParaRPr lang="zh-CN" altLang="en-US" sz="2400" dirty="0">
              <a:solidFill>
                <a:schemeClr val="bg1"/>
              </a:solidFill>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4859020" y="720090"/>
            <a:ext cx="6750685" cy="2676525"/>
          </a:xfrm>
          <a:prstGeom prst="rect">
            <a:avLst/>
          </a:prstGeom>
          <a:noFill/>
        </p:spPr>
        <p:txBody>
          <a:bodyPr wrap="square" rtlCol="0">
            <a:spAutoFit/>
          </a:bodyPr>
          <a:p>
            <a:r>
              <a:rPr lang="zh-CN" altLang="en-US" sz="2400" b="1"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国家助学金的资助标准和比例</a:t>
            </a:r>
            <a:r>
              <a:rPr lang="zh-CN" altLang="en-US" sz="2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 国家助学金主要资助家庭经济困难学生的生活费用开支。分为一等、二等。其中一等每人每年资助</a:t>
            </a:r>
            <a:r>
              <a:rPr lang="en-US"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3800</a:t>
            </a:r>
            <a:r>
              <a:rPr lang="zh-CN" altLang="en-US" sz="2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元，二等每人每年资助</a:t>
            </a:r>
            <a:r>
              <a:rPr lang="en-US"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2800</a:t>
            </a:r>
            <a:r>
              <a:rPr lang="zh-CN" altLang="en-US" sz="2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元。全国每年获得资助的家庭经济困难本科学生约占全国高校在校本科学生总数的</a:t>
            </a:r>
            <a:r>
              <a:rPr lang="en-US"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20%</a:t>
            </a:r>
            <a:r>
              <a:rPr lang="zh-CN" altLang="en-US" sz="2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；专科学生约占全国高校在校专科学生总数的</a:t>
            </a:r>
            <a:r>
              <a:rPr lang="en-US" altLang="zh-CN" sz="2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23.7%</a:t>
            </a:r>
            <a:r>
              <a:rPr lang="zh-CN" altLang="en-US" sz="24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a:t>
            </a:r>
            <a:endParaRPr lang="zh-CN" altLang="en-US" sz="2400"/>
          </a:p>
        </p:txBody>
      </p:sp>
      <p:sp>
        <p:nvSpPr>
          <p:cNvPr id="4" name="文本框 3"/>
          <p:cNvSpPr txBox="1"/>
          <p:nvPr/>
        </p:nvSpPr>
        <p:spPr>
          <a:xfrm>
            <a:off x="6345555" y="4288790"/>
            <a:ext cx="5508625" cy="1938020"/>
          </a:xfrm>
          <a:prstGeom prst="rect">
            <a:avLst/>
          </a:prstGeom>
          <a:noFill/>
        </p:spPr>
        <p:txBody>
          <a:bodyPr wrap="square" rtlCol="0">
            <a:spAutoFit/>
          </a:bodyPr>
          <a:p>
            <a:pPr algn="just"/>
            <a:r>
              <a:rPr lang="zh-CN" altLang="zh-CN" sz="2400" b="1"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获得国家奖学金的学生可否同时获得国家励志奖学金、国家助学金？</a:t>
            </a:r>
            <a:r>
              <a:rPr lang="en-US" altLang="zh-CN" sz="2400" b="1"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 </a:t>
            </a:r>
            <a:endParaRPr lang="en-US" altLang="zh-CN" sz="2400" b="1"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zh-CN" sz="24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同一学年内，获得国家奖学金的家庭经济困难学生可以同时申请并获得国家助学金，但不能同时获得国家励志奖学金。</a:t>
            </a:r>
            <a:endParaRPr lang="zh-CN" altLang="zh-CN" sz="24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42240" y="5860415"/>
            <a:ext cx="1021715" cy="633730"/>
          </a:xfrm>
          <a:prstGeom prst="rect">
            <a:avLst/>
          </a:prstGeom>
        </p:spPr>
      </p:pic>
      <p:sp>
        <p:nvSpPr>
          <p:cNvPr id="29" name="文本框 28"/>
          <p:cNvSpPr txBox="1"/>
          <p:nvPr>
            <p:custDataLst>
              <p:tags r:id="rId3"/>
            </p:custDataLst>
          </p:nvPr>
        </p:nvSpPr>
        <p:spPr>
          <a:xfrm>
            <a:off x="106045" y="304165"/>
            <a:ext cx="3133725" cy="521970"/>
          </a:xfrm>
          <a:prstGeom prst="rect">
            <a:avLst/>
          </a:prstGeom>
          <a:noFill/>
        </p:spPr>
        <p:txBody>
          <a:bodyPr wrap="square" rtlCol="0" anchor="t">
            <a:spAutoFit/>
          </a:bodyPr>
          <a:p>
            <a:pPr algn="dist"/>
            <a:r>
              <a:rPr lang="zh-CN" altLang="en-US" sz="2800" b="1" dirty="0">
                <a:solidFill>
                  <a:schemeClr val="bg1"/>
                </a:solidFill>
                <a:effectLst/>
                <a:latin typeface="微软雅黑" panose="020B0503020204020204" pitchFamily="34" charset="-122"/>
                <a:ea typeface="微软雅黑" panose="020B0503020204020204" pitchFamily="34" charset="-122"/>
                <a:sym typeface="+mn-ea"/>
              </a:rPr>
              <a:t>国家励志奖学金</a:t>
            </a:r>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2178685" y="1256030"/>
            <a:ext cx="7987665" cy="4119880"/>
          </a:xfrm>
          <a:prstGeom prst="rect">
            <a:avLst/>
          </a:prstGeom>
          <a:noFill/>
        </p:spPr>
        <p:txBody>
          <a:bodyPr wrap="square" rtlCol="0" anchor="t">
            <a:noAutofit/>
          </a:bodyPr>
          <a:p>
            <a:pPr algn="just"/>
            <a:r>
              <a:rPr lang="zh-CN" altLang="en-US" sz="2800" b="1"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国家奖学金、国家励志奖学金、国家助学金名额在各学校间是平均分配的吗？</a:t>
            </a:r>
            <a:endParaRPr lang="zh-CN" altLang="en-US" sz="28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en-US" sz="28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在国家奖助学金的安排上，不搞平均分配。分配国家奖学金和国家励志奖学金名额时，向办学水平较高的学校、以农林水地矿油核等国家需要的特殊学科专业为主的高校适当倾斜。分配国家助学金名额时，向民族院校、以农林水地矿油核等国家需要的特殊学科专业为主、家庭经济困难学生较多的高校适当倾斜。</a:t>
            </a:r>
            <a:endParaRPr lang="zh-CN" altLang="en-US" sz="28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078230" y="365760"/>
            <a:ext cx="1021715" cy="63373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ṥļîďe"/>
          <p:cNvSpPr/>
          <p:nvPr/>
        </p:nvSpPr>
        <p:spPr bwMode="auto">
          <a:xfrm>
            <a:off x="-102870" y="-635"/>
            <a:ext cx="6270625" cy="6881495"/>
          </a:xfrm>
          <a:custGeom>
            <a:avLst/>
            <a:gdLst>
              <a:gd name="T0" fmla="*/ 1167 w 1740"/>
              <a:gd name="T1" fmla="*/ 0 h 1204"/>
              <a:gd name="T2" fmla="*/ 1025 w 1740"/>
              <a:gd name="T3" fmla="*/ 643 h 1204"/>
              <a:gd name="T4" fmla="*/ 1025 w 1740"/>
              <a:gd name="T5" fmla="*/ 1204 h 1204"/>
              <a:gd name="T6" fmla="*/ 0 w 1740"/>
              <a:gd name="T7" fmla="*/ 1204 h 1204"/>
              <a:gd name="T8" fmla="*/ 0 w 1740"/>
              <a:gd name="T9" fmla="*/ 0 h 1204"/>
              <a:gd name="T10" fmla="*/ 1167 w 1740"/>
              <a:gd name="T11" fmla="*/ 0 h 1204"/>
              <a:gd name="connsiteX0" fmla="*/ 6707 w 7884"/>
              <a:gd name="connsiteY0" fmla="*/ 0 h 10000"/>
              <a:gd name="connsiteX1" fmla="*/ 5891 w 7884"/>
              <a:gd name="connsiteY1" fmla="*/ 5341 h 10000"/>
              <a:gd name="connsiteX2" fmla="*/ 5891 w 7884"/>
              <a:gd name="connsiteY2" fmla="*/ 10000 h 10000"/>
              <a:gd name="connsiteX3" fmla="*/ 0 w 7884"/>
              <a:gd name="connsiteY3" fmla="*/ 10000 h 10000"/>
              <a:gd name="connsiteX4" fmla="*/ 1255 w 7884"/>
              <a:gd name="connsiteY4" fmla="*/ 1069 h 10000"/>
              <a:gd name="connsiteX5" fmla="*/ 6707 w 7884"/>
              <a:gd name="connsiteY5" fmla="*/ 0 h 10000"/>
              <a:gd name="connsiteX0-1" fmla="*/ 8507 w 10000"/>
              <a:gd name="connsiteY0-2" fmla="*/ 0 h 10000"/>
              <a:gd name="connsiteX1-3" fmla="*/ 7472 w 10000"/>
              <a:gd name="connsiteY1-4" fmla="*/ 5341 h 10000"/>
              <a:gd name="connsiteX2-5" fmla="*/ 7472 w 10000"/>
              <a:gd name="connsiteY2-6" fmla="*/ 10000 h 10000"/>
              <a:gd name="connsiteX3-7" fmla="*/ 0 w 10000"/>
              <a:gd name="connsiteY3-8" fmla="*/ 10000 h 10000"/>
              <a:gd name="connsiteX4-9" fmla="*/ 1067 w 10000"/>
              <a:gd name="connsiteY4-10" fmla="*/ 0 h 10000"/>
              <a:gd name="connsiteX5-11" fmla="*/ 8507 w 10000"/>
              <a:gd name="connsiteY5-12" fmla="*/ 0 h 10000"/>
              <a:gd name="connsiteX0-13" fmla="*/ 7440 w 8933"/>
              <a:gd name="connsiteY0-14" fmla="*/ 0 h 10000"/>
              <a:gd name="connsiteX1-15" fmla="*/ 6405 w 8933"/>
              <a:gd name="connsiteY1-16" fmla="*/ 5341 h 10000"/>
              <a:gd name="connsiteX2-17" fmla="*/ 6405 w 8933"/>
              <a:gd name="connsiteY2-18" fmla="*/ 10000 h 10000"/>
              <a:gd name="connsiteX3-19" fmla="*/ 26 w 8933"/>
              <a:gd name="connsiteY3-20" fmla="*/ 10000 h 10000"/>
              <a:gd name="connsiteX4-21" fmla="*/ 0 w 8933"/>
              <a:gd name="connsiteY4-22" fmla="*/ 0 h 10000"/>
              <a:gd name="connsiteX5-23" fmla="*/ 7440 w 8933"/>
              <a:gd name="connsiteY5-24"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933" h="10000">
                <a:moveTo>
                  <a:pt x="7440" y="0"/>
                </a:moveTo>
                <a:cubicBezTo>
                  <a:pt x="7440" y="0"/>
                  <a:pt x="2410" y="2882"/>
                  <a:pt x="6405" y="5341"/>
                </a:cubicBezTo>
                <a:cubicBezTo>
                  <a:pt x="7302" y="5897"/>
                  <a:pt x="11617" y="8231"/>
                  <a:pt x="6405" y="10000"/>
                </a:cubicBezTo>
                <a:lnTo>
                  <a:pt x="26" y="10000"/>
                </a:lnTo>
                <a:cubicBezTo>
                  <a:pt x="26" y="0"/>
                  <a:pt x="0" y="0"/>
                  <a:pt x="0" y="0"/>
                </a:cubicBezTo>
                <a:lnTo>
                  <a:pt x="7440" y="0"/>
                </a:lnTo>
                <a:close/>
              </a:path>
            </a:pathLst>
          </a:custGeom>
          <a:solidFill>
            <a:srgbClr val="A6C3D9"/>
          </a:solidFill>
        </p:spPr>
        <p:txBody>
          <a:bodyPr vert="horz" wrap="square" lIns="91440" tIns="45720" rIns="91440" bIns="45720" rtlCol="0">
            <a:normAutofit/>
          </a:bodyPr>
          <a:lstStyle/>
          <a:p>
            <a:endParaRPr lang="en-US" sz="2400">
              <a:cs typeface="+mn-ea"/>
              <a:sym typeface="+mn-lt"/>
            </a:endParaRPr>
          </a:p>
        </p:txBody>
      </p:sp>
      <p:grpSp>
        <p:nvGrpSpPr>
          <p:cNvPr id="7" name="íslîḋe"/>
          <p:cNvGrpSpPr/>
          <p:nvPr/>
        </p:nvGrpSpPr>
        <p:grpSpPr>
          <a:xfrm>
            <a:off x="4433353" y="1305323"/>
            <a:ext cx="4251107" cy="508182"/>
            <a:chOff x="4237443" y="1287621"/>
            <a:chExt cx="4251107" cy="508182"/>
          </a:xfrm>
        </p:grpSpPr>
        <p:sp>
          <p:nvSpPr>
            <p:cNvPr id="22" name="iś1îḋé"/>
            <p:cNvSpPr/>
            <p:nvPr/>
          </p:nvSpPr>
          <p:spPr>
            <a:xfrm>
              <a:off x="4237443" y="1491105"/>
              <a:ext cx="304698" cy="304698"/>
            </a:xfrm>
            <a:prstGeom prst="diamond">
              <a:avLst/>
            </a:prstGeom>
            <a:noFill/>
            <a:ln w="22225">
              <a:solidFill>
                <a:srgbClr val="A6C3D9"/>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900" dirty="0">
                <a:cs typeface="+mn-ea"/>
                <a:sym typeface="+mn-lt"/>
              </a:endParaRPr>
            </a:p>
          </p:txBody>
        </p:sp>
        <p:sp>
          <p:nvSpPr>
            <p:cNvPr id="25" name="íṩḻîḋê"/>
            <p:cNvSpPr/>
            <p:nvPr/>
          </p:nvSpPr>
          <p:spPr bwMode="auto">
            <a:xfrm>
              <a:off x="4627866" y="1287621"/>
              <a:ext cx="3860684" cy="3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r>
                <a:rPr lang="en-US" altLang="zh-CN" sz="4000" b="1" i="1" dirty="0">
                  <a:cs typeface="+mn-ea"/>
                  <a:sym typeface="+mn-lt"/>
                </a:rPr>
                <a:t>one</a:t>
              </a:r>
              <a:endParaRPr lang="en-US" altLang="zh-CN" sz="4000" b="1" i="1" dirty="0">
                <a:cs typeface="+mn-ea"/>
                <a:sym typeface="+mn-lt"/>
              </a:endParaRPr>
            </a:p>
          </p:txBody>
        </p:sp>
      </p:grpSp>
      <p:grpSp>
        <p:nvGrpSpPr>
          <p:cNvPr id="8" name="íṡ1ïḍê"/>
          <p:cNvGrpSpPr/>
          <p:nvPr/>
        </p:nvGrpSpPr>
        <p:grpSpPr>
          <a:xfrm>
            <a:off x="5650083" y="3620953"/>
            <a:ext cx="4214912" cy="496117"/>
            <a:chOff x="4995427" y="2297234"/>
            <a:chExt cx="4214912" cy="496117"/>
          </a:xfrm>
        </p:grpSpPr>
        <p:sp>
          <p:nvSpPr>
            <p:cNvPr id="18" name="ïŝḻîḓé"/>
            <p:cNvSpPr/>
            <p:nvPr/>
          </p:nvSpPr>
          <p:spPr>
            <a:xfrm>
              <a:off x="4995427" y="2488653"/>
              <a:ext cx="304698" cy="304698"/>
            </a:xfrm>
            <a:prstGeom prst="diamond">
              <a:avLst/>
            </a:prstGeom>
            <a:noFill/>
            <a:ln w="22225">
              <a:solidFill>
                <a:srgbClr val="55719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900" dirty="0">
                <a:cs typeface="+mn-ea"/>
                <a:sym typeface="+mn-lt"/>
              </a:endParaRPr>
            </a:p>
          </p:txBody>
        </p:sp>
        <p:sp>
          <p:nvSpPr>
            <p:cNvPr id="21" name="iśļíďê"/>
            <p:cNvSpPr/>
            <p:nvPr/>
          </p:nvSpPr>
          <p:spPr bwMode="auto">
            <a:xfrm>
              <a:off x="5349655" y="2297234"/>
              <a:ext cx="3860684" cy="3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r>
                <a:rPr lang="en-US" altLang="zh-CN" sz="4000" b="1" i="1" dirty="0">
                  <a:cs typeface="+mn-ea"/>
                  <a:sym typeface="+mn-lt"/>
                </a:rPr>
                <a:t>two</a:t>
              </a:r>
              <a:endParaRPr lang="en-US" altLang="zh-CN" sz="4000" b="1" i="1" dirty="0">
                <a:cs typeface="+mn-ea"/>
                <a:sym typeface="+mn-lt"/>
              </a:endParaRPr>
            </a:p>
          </p:txBody>
        </p:sp>
      </p:grpSp>
      <p:sp>
        <p:nvSpPr>
          <p:cNvPr id="2" name="文本框 1"/>
          <p:cNvSpPr txBox="1"/>
          <p:nvPr/>
        </p:nvSpPr>
        <p:spPr>
          <a:xfrm>
            <a:off x="106045" y="1136015"/>
            <a:ext cx="3133725" cy="4402455"/>
          </a:xfrm>
          <a:prstGeom prst="rect">
            <a:avLst/>
          </a:prstGeom>
          <a:noFill/>
        </p:spPr>
        <p:txBody>
          <a:bodyPr wrap="square" rtlCol="0">
            <a:noAutofit/>
          </a:bodyPr>
          <a:p>
            <a:pPr marL="0" indent="0" algn="just">
              <a:buNone/>
            </a:pPr>
            <a:r>
              <a:rPr lang="zh-CN" altLang="en-US" dirty="0">
                <a:latin typeface="微软雅黑" panose="020B0503020204020204" pitchFamily="34" charset="-122"/>
                <a:ea typeface="微软雅黑" panose="020B0503020204020204" pitchFamily="34" charset="-122"/>
                <a:sym typeface="+mn-ea"/>
              </a:rPr>
              <a:t>国家助学贷款是指由政府主导、财政贴息，金融机构向高校家庭经济困难学生提供的旨在帮助高校家庭经济困难学生解决学费与住宿费的信用助学贷款。国家助学贷款是信用贷款，学生不需要办理贷款担保或抵押，但需要承诺按期还款，并承担相关法律责任。</a:t>
            </a:r>
            <a:endParaRPr lang="zh-CN" altLang="en-US" dirty="0">
              <a:latin typeface="微软雅黑" panose="020B0503020204020204" pitchFamily="34" charset="-122"/>
              <a:ea typeface="微软雅黑" panose="020B0503020204020204" pitchFamily="34" charset="-122"/>
            </a:endParaRPr>
          </a:p>
          <a:p>
            <a:pPr marL="0" indent="0" algn="just">
              <a:buNone/>
            </a:pPr>
            <a:r>
              <a:rPr lang="zh-CN" altLang="en-US" dirty="0">
                <a:latin typeface="微软雅黑" panose="020B0503020204020204" pitchFamily="34" charset="-122"/>
                <a:ea typeface="微软雅黑" panose="020B0503020204020204" pitchFamily="34" charset="-122"/>
                <a:sym typeface="+mn-ea"/>
              </a:rPr>
              <a:t>按照学生申办地点及工作流程不同，国家助学贷款可分为通过高校办理的校园地国家助学贷款和通过户籍所在地办理的生源地信用助学贷款。</a:t>
            </a:r>
            <a:endParaRPr lang="zh-CN" altLang="en-US" dirty="0">
              <a:latin typeface="微软雅黑" panose="020B0503020204020204" pitchFamily="34" charset="-122"/>
              <a:ea typeface="微软雅黑" panose="020B0503020204020204" pitchFamily="34" charset="-122"/>
            </a:endParaRPr>
          </a:p>
          <a:p>
            <a:pPr marL="0" indent="0" algn="just">
              <a:buNone/>
            </a:pPr>
            <a:r>
              <a:rPr lang="zh-CN" altLang="en-US" dirty="0">
                <a:latin typeface="微软雅黑" panose="020B0503020204020204" pitchFamily="34" charset="-122"/>
                <a:ea typeface="微软雅黑" panose="020B0503020204020204" pitchFamily="34" charset="-122"/>
                <a:sym typeface="+mn-ea"/>
              </a:rPr>
              <a:t>借款学生同一年不可以同时申请生源地信用助学贷款和校园地国家助学贷款。</a:t>
            </a:r>
            <a:endParaRPr lang="zh-CN" altLang="en-US" dirty="0">
              <a:solidFill>
                <a:schemeClr val="bg1"/>
              </a:solidFill>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4846320" y="1767205"/>
            <a:ext cx="7014210" cy="1014730"/>
          </a:xfrm>
          <a:prstGeom prst="rect">
            <a:avLst/>
          </a:prstGeom>
          <a:noFill/>
        </p:spPr>
        <p:txBody>
          <a:bodyPr wrap="square" rtlCol="0">
            <a:spAutoFit/>
          </a:bodyPr>
          <a:p>
            <a:r>
              <a:rPr lang="zh-CN" altLang="en-US" sz="2000" b="1" dirty="0">
                <a:latin typeface="微软雅黑" panose="020B0503020204020204" pitchFamily="34" charset="-122"/>
                <a:ea typeface="微软雅黑" panose="020B0503020204020204" pitchFamily="34" charset="-122"/>
                <a:sym typeface="+mn-ea"/>
              </a:rPr>
              <a:t>申请国家助学贷款的对象：</a:t>
            </a:r>
            <a:endParaRPr lang="en-US" altLang="zh-CN" sz="2000" b="1"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sym typeface="+mn-ea"/>
              </a:rPr>
              <a:t>家庭经济困难的全日制普通本专科生（含高职生）、第二学士学位学生、预科生和研究生。</a:t>
            </a:r>
            <a:endParaRPr lang="zh-CN" altLang="en-US"/>
          </a:p>
        </p:txBody>
      </p:sp>
      <p:sp>
        <p:nvSpPr>
          <p:cNvPr id="28" name="文本框 27"/>
          <p:cNvSpPr txBox="1"/>
          <p:nvPr/>
        </p:nvSpPr>
        <p:spPr>
          <a:xfrm>
            <a:off x="6413500" y="4118610"/>
            <a:ext cx="5447030" cy="1014730"/>
          </a:xfrm>
          <a:prstGeom prst="rect">
            <a:avLst/>
          </a:prstGeom>
          <a:noFill/>
        </p:spPr>
        <p:txBody>
          <a:bodyPr wrap="square" rtlCol="0">
            <a:spAutoFit/>
          </a:bodyPr>
          <a:p>
            <a:pPr algn="l"/>
            <a:r>
              <a:rPr lang="zh-CN" altLang="en-US" sz="2000" b="1" dirty="0">
                <a:latin typeface="微软雅黑" panose="020B0503020204020204" pitchFamily="34" charset="-122"/>
                <a:ea typeface="微软雅黑" panose="020B0503020204020204" pitchFamily="34" charset="-122"/>
                <a:sym typeface="+mn-ea"/>
              </a:rPr>
              <a:t>国家助学贷款的用途：</a:t>
            </a:r>
            <a:endParaRPr lang="en-US" altLang="zh-CN" sz="2000" b="1" dirty="0">
              <a:latin typeface="微软雅黑" panose="020B0503020204020204" pitchFamily="34" charset="-122"/>
              <a:ea typeface="微软雅黑" panose="020B0503020204020204" pitchFamily="34" charset="-122"/>
            </a:endParaRPr>
          </a:p>
          <a:p>
            <a:pPr algn="l"/>
            <a:r>
              <a:rPr lang="zh-CN" altLang="en-US" sz="2000" dirty="0">
                <a:latin typeface="微软雅黑" panose="020B0503020204020204" pitchFamily="34" charset="-122"/>
                <a:ea typeface="微软雅黑" panose="020B0503020204020204" pitchFamily="34" charset="-122"/>
                <a:sym typeface="+mn-ea"/>
              </a:rPr>
              <a:t>国家助学贷款主要用于支付本人在读期间所需的学费、住宿费。</a:t>
            </a:r>
            <a:endParaRPr lang="zh-CN" altLang="en-US" sz="2000"/>
          </a:p>
        </p:txBody>
      </p:sp>
      <p:sp>
        <p:nvSpPr>
          <p:cNvPr id="29" name="文本框 28"/>
          <p:cNvSpPr txBox="1"/>
          <p:nvPr>
            <p:custDataLst>
              <p:tags r:id="rId1"/>
            </p:custDataLst>
          </p:nvPr>
        </p:nvSpPr>
        <p:spPr>
          <a:xfrm>
            <a:off x="106045" y="304165"/>
            <a:ext cx="3133725" cy="521970"/>
          </a:xfrm>
          <a:prstGeom prst="rect">
            <a:avLst/>
          </a:prstGeom>
          <a:noFill/>
        </p:spPr>
        <p:txBody>
          <a:bodyPr wrap="square" rtlCol="0" anchor="t">
            <a:spAutoFit/>
          </a:bodyPr>
          <a:p>
            <a:pPr algn="dist"/>
            <a:r>
              <a:rPr lang="zh-CN" altLang="en-US" sz="2800" b="1" dirty="0">
                <a:solidFill>
                  <a:schemeClr val="bg1"/>
                </a:solidFill>
                <a:effectLst/>
                <a:latin typeface="微软雅黑" panose="020B0503020204020204" pitchFamily="34" charset="-122"/>
                <a:ea typeface="微软雅黑" panose="020B0503020204020204" pitchFamily="34" charset="-122"/>
                <a:sym typeface="+mn-ea"/>
              </a:rPr>
              <a:t>国家助学贷款</a:t>
            </a:r>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pic>
        <p:nvPicPr>
          <p:cNvPr id="16" name="图片 15" descr="YNU"/>
          <p:cNvPicPr>
            <a:picLocks noChangeAspect="1"/>
          </p:cNvPicPr>
          <p:nvPr>
            <p:custDataLst>
              <p:tags r:id="rId2"/>
            </p:custDataLst>
          </p:nvPr>
        </p:nvPicPr>
        <p:blipFill>
          <a:blip r:embed="rId3" cstate="print"/>
          <a:stretch>
            <a:fillRect/>
          </a:stretch>
        </p:blipFill>
        <p:spPr>
          <a:xfrm>
            <a:off x="10838815" y="358140"/>
            <a:ext cx="1021715" cy="6337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ṥļîďe"/>
          <p:cNvSpPr/>
          <p:nvPr/>
        </p:nvSpPr>
        <p:spPr bwMode="auto">
          <a:xfrm>
            <a:off x="-102870" y="-635"/>
            <a:ext cx="6270625" cy="6881495"/>
          </a:xfrm>
          <a:custGeom>
            <a:avLst/>
            <a:gdLst>
              <a:gd name="T0" fmla="*/ 1167 w 1740"/>
              <a:gd name="T1" fmla="*/ 0 h 1204"/>
              <a:gd name="T2" fmla="*/ 1025 w 1740"/>
              <a:gd name="T3" fmla="*/ 643 h 1204"/>
              <a:gd name="T4" fmla="*/ 1025 w 1740"/>
              <a:gd name="T5" fmla="*/ 1204 h 1204"/>
              <a:gd name="T6" fmla="*/ 0 w 1740"/>
              <a:gd name="T7" fmla="*/ 1204 h 1204"/>
              <a:gd name="T8" fmla="*/ 0 w 1740"/>
              <a:gd name="T9" fmla="*/ 0 h 1204"/>
              <a:gd name="T10" fmla="*/ 1167 w 1740"/>
              <a:gd name="T11" fmla="*/ 0 h 1204"/>
              <a:gd name="connsiteX0" fmla="*/ 6707 w 7884"/>
              <a:gd name="connsiteY0" fmla="*/ 0 h 10000"/>
              <a:gd name="connsiteX1" fmla="*/ 5891 w 7884"/>
              <a:gd name="connsiteY1" fmla="*/ 5341 h 10000"/>
              <a:gd name="connsiteX2" fmla="*/ 5891 w 7884"/>
              <a:gd name="connsiteY2" fmla="*/ 10000 h 10000"/>
              <a:gd name="connsiteX3" fmla="*/ 0 w 7884"/>
              <a:gd name="connsiteY3" fmla="*/ 10000 h 10000"/>
              <a:gd name="connsiteX4" fmla="*/ 1255 w 7884"/>
              <a:gd name="connsiteY4" fmla="*/ 1069 h 10000"/>
              <a:gd name="connsiteX5" fmla="*/ 6707 w 7884"/>
              <a:gd name="connsiteY5" fmla="*/ 0 h 10000"/>
              <a:gd name="connsiteX0-1" fmla="*/ 8507 w 10000"/>
              <a:gd name="connsiteY0-2" fmla="*/ 0 h 10000"/>
              <a:gd name="connsiteX1-3" fmla="*/ 7472 w 10000"/>
              <a:gd name="connsiteY1-4" fmla="*/ 5341 h 10000"/>
              <a:gd name="connsiteX2-5" fmla="*/ 7472 w 10000"/>
              <a:gd name="connsiteY2-6" fmla="*/ 10000 h 10000"/>
              <a:gd name="connsiteX3-7" fmla="*/ 0 w 10000"/>
              <a:gd name="connsiteY3-8" fmla="*/ 10000 h 10000"/>
              <a:gd name="connsiteX4-9" fmla="*/ 1067 w 10000"/>
              <a:gd name="connsiteY4-10" fmla="*/ 0 h 10000"/>
              <a:gd name="connsiteX5-11" fmla="*/ 8507 w 10000"/>
              <a:gd name="connsiteY5-12" fmla="*/ 0 h 10000"/>
              <a:gd name="connsiteX0-13" fmla="*/ 7440 w 8933"/>
              <a:gd name="connsiteY0-14" fmla="*/ 0 h 10000"/>
              <a:gd name="connsiteX1-15" fmla="*/ 6405 w 8933"/>
              <a:gd name="connsiteY1-16" fmla="*/ 5341 h 10000"/>
              <a:gd name="connsiteX2-17" fmla="*/ 6405 w 8933"/>
              <a:gd name="connsiteY2-18" fmla="*/ 10000 h 10000"/>
              <a:gd name="connsiteX3-19" fmla="*/ 26 w 8933"/>
              <a:gd name="connsiteY3-20" fmla="*/ 10000 h 10000"/>
              <a:gd name="connsiteX4-21" fmla="*/ 0 w 8933"/>
              <a:gd name="connsiteY4-22" fmla="*/ 0 h 10000"/>
              <a:gd name="connsiteX5-23" fmla="*/ 7440 w 8933"/>
              <a:gd name="connsiteY5-24"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933" h="10000">
                <a:moveTo>
                  <a:pt x="7440" y="0"/>
                </a:moveTo>
                <a:cubicBezTo>
                  <a:pt x="7440" y="0"/>
                  <a:pt x="2410" y="2882"/>
                  <a:pt x="6405" y="5341"/>
                </a:cubicBezTo>
                <a:cubicBezTo>
                  <a:pt x="7302" y="5897"/>
                  <a:pt x="11617" y="8231"/>
                  <a:pt x="6405" y="10000"/>
                </a:cubicBezTo>
                <a:lnTo>
                  <a:pt x="26" y="10000"/>
                </a:lnTo>
                <a:cubicBezTo>
                  <a:pt x="26" y="0"/>
                  <a:pt x="0" y="0"/>
                  <a:pt x="0" y="0"/>
                </a:cubicBezTo>
                <a:lnTo>
                  <a:pt x="7440" y="0"/>
                </a:lnTo>
                <a:close/>
              </a:path>
            </a:pathLst>
          </a:custGeom>
          <a:solidFill>
            <a:srgbClr val="A6C3D9"/>
          </a:solidFill>
        </p:spPr>
        <p:txBody>
          <a:bodyPr vert="horz" wrap="square" lIns="91440" tIns="45720" rIns="91440" bIns="45720" rtlCol="0">
            <a:normAutofit/>
          </a:bodyPr>
          <a:lstStyle/>
          <a:p>
            <a:endParaRPr lang="en-US" sz="2400">
              <a:cs typeface="+mn-ea"/>
              <a:sym typeface="+mn-lt"/>
            </a:endParaRPr>
          </a:p>
        </p:txBody>
      </p:sp>
      <p:grpSp>
        <p:nvGrpSpPr>
          <p:cNvPr id="8" name="íṡ1ïḍê"/>
          <p:cNvGrpSpPr/>
          <p:nvPr/>
        </p:nvGrpSpPr>
        <p:grpSpPr>
          <a:xfrm>
            <a:off x="5650083" y="3620953"/>
            <a:ext cx="4214912" cy="496117"/>
            <a:chOff x="4995427" y="2297234"/>
            <a:chExt cx="4214912" cy="496117"/>
          </a:xfrm>
        </p:grpSpPr>
        <p:sp>
          <p:nvSpPr>
            <p:cNvPr id="18" name="ïŝḻîḓé"/>
            <p:cNvSpPr/>
            <p:nvPr/>
          </p:nvSpPr>
          <p:spPr>
            <a:xfrm>
              <a:off x="4995427" y="2488653"/>
              <a:ext cx="304698" cy="304698"/>
            </a:xfrm>
            <a:prstGeom prst="diamond">
              <a:avLst/>
            </a:prstGeom>
            <a:noFill/>
            <a:ln w="22225">
              <a:solidFill>
                <a:srgbClr val="55719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900" dirty="0">
                <a:cs typeface="+mn-ea"/>
                <a:sym typeface="+mn-lt"/>
              </a:endParaRPr>
            </a:p>
          </p:txBody>
        </p:sp>
        <p:sp>
          <p:nvSpPr>
            <p:cNvPr id="21" name="iśļíďê"/>
            <p:cNvSpPr/>
            <p:nvPr/>
          </p:nvSpPr>
          <p:spPr bwMode="auto">
            <a:xfrm>
              <a:off x="5349655" y="2297234"/>
              <a:ext cx="3860684" cy="3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endParaRPr lang="en-US" altLang="zh-CN" sz="4000" b="1" i="1" dirty="0">
                <a:cs typeface="+mn-ea"/>
                <a:sym typeface="+mn-lt"/>
              </a:endParaRPr>
            </a:p>
          </p:txBody>
        </p:sp>
      </p:grpSp>
      <p:sp>
        <p:nvSpPr>
          <p:cNvPr id="2" name="文本框 1"/>
          <p:cNvSpPr txBox="1"/>
          <p:nvPr/>
        </p:nvSpPr>
        <p:spPr>
          <a:xfrm>
            <a:off x="106045" y="1136015"/>
            <a:ext cx="3133725" cy="4402455"/>
          </a:xfrm>
          <a:prstGeom prst="rect">
            <a:avLst/>
          </a:prstGeom>
          <a:noFill/>
        </p:spPr>
        <p:txBody>
          <a:bodyPr wrap="square" rtlCol="0">
            <a:noAutofit/>
          </a:bodyPr>
          <a:p>
            <a:pPr marL="0" indent="0" algn="just">
              <a:buNone/>
            </a:pPr>
            <a:r>
              <a:rPr lang="zh-CN" altLang="en-US" dirty="0">
                <a:latin typeface="微软雅黑" panose="020B0503020204020204" pitchFamily="34" charset="-122"/>
                <a:ea typeface="微软雅黑" panose="020B0503020204020204" pitchFamily="34" charset="-122"/>
                <a:sym typeface="+mn-ea"/>
              </a:rPr>
              <a:t>国家助学贷款是指由政府主导、财政贴息，金融机构向高校家庭经济困难学生提供的旨在帮助高校家庭经济困难学生解决学费与住宿费的信用助学贷款。国家助学贷款是信用贷款，学生不需要办理贷款担保或抵押，但需要承诺按期还款，并承担相关法律责任。</a:t>
            </a:r>
            <a:endParaRPr lang="zh-CN" altLang="en-US" dirty="0">
              <a:latin typeface="微软雅黑" panose="020B0503020204020204" pitchFamily="34" charset="-122"/>
              <a:ea typeface="微软雅黑" panose="020B0503020204020204" pitchFamily="34" charset="-122"/>
            </a:endParaRPr>
          </a:p>
          <a:p>
            <a:pPr marL="0" indent="0" algn="just">
              <a:buNone/>
            </a:pPr>
            <a:r>
              <a:rPr lang="zh-CN" altLang="en-US" dirty="0">
                <a:latin typeface="微软雅黑" panose="020B0503020204020204" pitchFamily="34" charset="-122"/>
                <a:ea typeface="微软雅黑" panose="020B0503020204020204" pitchFamily="34" charset="-122"/>
                <a:sym typeface="+mn-ea"/>
              </a:rPr>
              <a:t>按照学生申办地点及工作流程不同，国家助学贷款可分为通过高校办理的校园地国家助学贷款和通过户籍所在地办理的生源地信用助学贷款。</a:t>
            </a:r>
            <a:endParaRPr lang="zh-CN" altLang="en-US" dirty="0">
              <a:latin typeface="微软雅黑" panose="020B0503020204020204" pitchFamily="34" charset="-122"/>
              <a:ea typeface="微软雅黑" panose="020B0503020204020204" pitchFamily="34" charset="-122"/>
            </a:endParaRPr>
          </a:p>
          <a:p>
            <a:pPr marL="0" indent="0" algn="just">
              <a:buNone/>
            </a:pPr>
            <a:r>
              <a:rPr lang="zh-CN" altLang="en-US" dirty="0">
                <a:latin typeface="微软雅黑" panose="020B0503020204020204" pitchFamily="34" charset="-122"/>
                <a:ea typeface="微软雅黑" panose="020B0503020204020204" pitchFamily="34" charset="-122"/>
                <a:sym typeface="+mn-ea"/>
              </a:rPr>
              <a:t>借款学生同一年不可以同时申请生源地信用助学贷款和校园地国家助学贷款。</a:t>
            </a:r>
            <a:endParaRPr lang="zh-CN" altLang="en-US" dirty="0">
              <a:solidFill>
                <a:schemeClr val="bg1"/>
              </a:solidFill>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4846320" y="1767205"/>
            <a:ext cx="7014210" cy="1322070"/>
          </a:xfrm>
          <a:prstGeom prst="rect">
            <a:avLst/>
          </a:prstGeom>
          <a:noFill/>
        </p:spPr>
        <p:txBody>
          <a:bodyPr wrap="square" rtlCol="0">
            <a:spAutoFit/>
          </a:bodyPr>
          <a:p>
            <a:pPr algn="just"/>
            <a:r>
              <a:rPr lang="zh-CN" altLang="en-US" sz="2000" b="1"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借款学生每学年可以申请多少金额的国家助学贷款？</a:t>
            </a:r>
            <a:endParaRPr lang="en-US" altLang="zh-CN" sz="20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en-US" sz="20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全日制普通本专科生（含高职生）、第二学士学位学生、预科生每人每年最高不超过</a:t>
            </a:r>
            <a:r>
              <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sym typeface="+mn-ea"/>
              </a:rPr>
              <a:t>120</a:t>
            </a:r>
            <a:r>
              <a:rPr lang="en-US" altLang="zh-CN" sz="20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00</a:t>
            </a:r>
            <a:r>
              <a:rPr lang="zh-CN" altLang="en-US" sz="20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元，研究生每人每年最高不超过</a:t>
            </a:r>
            <a:r>
              <a:rPr lang="en-US" altLang="zh-CN" sz="20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16000</a:t>
            </a:r>
            <a:r>
              <a:rPr lang="zh-CN" altLang="en-US" sz="2000" kern="100" dirty="0">
                <a:effectLst/>
                <a:latin typeface="微软雅黑" panose="020B0503020204020204" pitchFamily="34" charset="-122"/>
                <a:ea typeface="微软雅黑" panose="020B0503020204020204" pitchFamily="34" charset="-122"/>
                <a:cs typeface="Times New Roman" panose="02020603050405020304" pitchFamily="18" charset="0"/>
                <a:sym typeface="+mn-ea"/>
              </a:rPr>
              <a:t>元。</a:t>
            </a:r>
            <a:endParaRPr lang="zh-CN" altLang="en-US"/>
          </a:p>
        </p:txBody>
      </p:sp>
      <p:sp>
        <p:nvSpPr>
          <p:cNvPr id="28" name="文本框 27"/>
          <p:cNvSpPr txBox="1"/>
          <p:nvPr/>
        </p:nvSpPr>
        <p:spPr>
          <a:xfrm>
            <a:off x="6413500" y="4118610"/>
            <a:ext cx="5447030" cy="1322070"/>
          </a:xfrm>
          <a:prstGeom prst="rect">
            <a:avLst/>
          </a:prstGeom>
          <a:noFill/>
        </p:spPr>
        <p:txBody>
          <a:bodyPr wrap="square" rtlCol="0">
            <a:spAutoFit/>
          </a:bodyPr>
          <a:p>
            <a:pPr algn="l"/>
            <a:r>
              <a:rPr lang="zh-CN" altLang="en-US" sz="2000" b="1" dirty="0">
                <a:latin typeface="微软雅黑" panose="020B0503020204020204" pitchFamily="34" charset="-122"/>
                <a:ea typeface="微软雅黑" panose="020B0503020204020204" pitchFamily="34" charset="-122"/>
                <a:sym typeface="+mn-ea"/>
              </a:rPr>
              <a:t>国家助学贷款的还款期限是多长？</a:t>
            </a:r>
            <a:endParaRPr lang="zh-CN" altLang="en-US" sz="2000" b="1" dirty="0">
              <a:latin typeface="微软雅黑" panose="020B0503020204020204" pitchFamily="34" charset="-122"/>
              <a:ea typeface="微软雅黑" panose="020B0503020204020204" pitchFamily="34" charset="-122"/>
            </a:endParaRPr>
          </a:p>
          <a:p>
            <a:pPr algn="l"/>
            <a:r>
              <a:rPr lang="zh-CN" altLang="en-US" sz="2000" dirty="0">
                <a:latin typeface="微软雅黑" panose="020B0503020204020204" pitchFamily="34" charset="-122"/>
                <a:ea typeface="微软雅黑" panose="020B0503020204020204" pitchFamily="34" charset="-122"/>
                <a:sym typeface="+mn-ea"/>
              </a:rPr>
              <a:t>国家助学贷款的还款期限为学制加</a:t>
            </a:r>
            <a:r>
              <a:rPr lang="en-US" altLang="zh-CN" sz="2000" dirty="0">
                <a:latin typeface="微软雅黑" panose="020B0503020204020204" pitchFamily="34" charset="-122"/>
                <a:ea typeface="微软雅黑" panose="020B0503020204020204" pitchFamily="34" charset="-122"/>
                <a:sym typeface="+mn-ea"/>
              </a:rPr>
              <a:t>15</a:t>
            </a:r>
            <a:r>
              <a:rPr lang="zh-CN" altLang="en-US" sz="2000" dirty="0">
                <a:latin typeface="微软雅黑" panose="020B0503020204020204" pitchFamily="34" charset="-122"/>
                <a:ea typeface="微软雅黑" panose="020B0503020204020204" pitchFamily="34" charset="-122"/>
                <a:sym typeface="+mn-ea"/>
              </a:rPr>
              <a:t>年、最长不超过</a:t>
            </a:r>
            <a:r>
              <a:rPr lang="en-US" altLang="zh-CN" sz="2000" dirty="0">
                <a:latin typeface="微软雅黑" panose="020B0503020204020204" pitchFamily="34" charset="-122"/>
                <a:ea typeface="微软雅黑" panose="020B0503020204020204" pitchFamily="34" charset="-122"/>
                <a:sym typeface="+mn-ea"/>
              </a:rPr>
              <a:t>22</a:t>
            </a:r>
            <a:r>
              <a:rPr lang="zh-CN" altLang="en-US" sz="2000" dirty="0">
                <a:latin typeface="微软雅黑" panose="020B0503020204020204" pitchFamily="34" charset="-122"/>
                <a:ea typeface="微软雅黑" panose="020B0503020204020204" pitchFamily="34" charset="-122"/>
                <a:sym typeface="+mn-ea"/>
              </a:rPr>
              <a:t>年。借款学生毕业后有</a:t>
            </a:r>
            <a:r>
              <a:rPr lang="en-US" altLang="zh-CN" sz="2000" dirty="0">
                <a:latin typeface="微软雅黑" panose="020B0503020204020204" pitchFamily="34" charset="-122"/>
                <a:ea typeface="微软雅黑" panose="020B0503020204020204" pitchFamily="34" charset="-122"/>
                <a:sym typeface="+mn-ea"/>
              </a:rPr>
              <a:t>5</a:t>
            </a:r>
            <a:r>
              <a:rPr lang="zh-CN" altLang="en-US" sz="2000" dirty="0">
                <a:latin typeface="微软雅黑" panose="020B0503020204020204" pitchFamily="34" charset="-122"/>
                <a:ea typeface="微软雅黑" panose="020B0503020204020204" pitchFamily="34" charset="-122"/>
                <a:sym typeface="+mn-ea"/>
              </a:rPr>
              <a:t>年的还本宽限期，之后开始偿还贷款本金。</a:t>
            </a:r>
            <a:endParaRPr lang="zh-CN" altLang="en-US" sz="2000"/>
          </a:p>
        </p:txBody>
      </p:sp>
      <p:sp>
        <p:nvSpPr>
          <p:cNvPr id="29" name="文本框 28"/>
          <p:cNvSpPr txBox="1"/>
          <p:nvPr>
            <p:custDataLst>
              <p:tags r:id="rId1"/>
            </p:custDataLst>
          </p:nvPr>
        </p:nvSpPr>
        <p:spPr>
          <a:xfrm>
            <a:off x="106045" y="304165"/>
            <a:ext cx="3133725" cy="521970"/>
          </a:xfrm>
          <a:prstGeom prst="rect">
            <a:avLst/>
          </a:prstGeom>
          <a:noFill/>
        </p:spPr>
        <p:txBody>
          <a:bodyPr wrap="square" rtlCol="0" anchor="t">
            <a:spAutoFit/>
          </a:bodyPr>
          <a:p>
            <a:pPr algn="dist"/>
            <a:r>
              <a:rPr lang="zh-CN" altLang="en-US" sz="2800" b="1" dirty="0">
                <a:solidFill>
                  <a:schemeClr val="bg1"/>
                </a:solidFill>
                <a:effectLst/>
                <a:latin typeface="微软雅黑" panose="020B0503020204020204" pitchFamily="34" charset="-122"/>
                <a:ea typeface="微软雅黑" panose="020B0503020204020204" pitchFamily="34" charset="-122"/>
                <a:sym typeface="+mn-ea"/>
              </a:rPr>
              <a:t>国家助学贷款</a:t>
            </a:r>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sp>
        <p:nvSpPr>
          <p:cNvPr id="17" name="îṩľíḋe"/>
          <p:cNvSpPr/>
          <p:nvPr>
            <p:custDataLst>
              <p:tags r:id="rId2"/>
            </p:custDataLst>
          </p:nvPr>
        </p:nvSpPr>
        <p:spPr bwMode="auto">
          <a:xfrm>
            <a:off x="4726940" y="1313815"/>
            <a:ext cx="3860800" cy="379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pPr>
            <a:r>
              <a:rPr lang="en-US" altLang="zh-CN" sz="3300" b="1" i="1" dirty="0">
                <a:cs typeface="+mn-ea"/>
                <a:sym typeface="+mn-lt"/>
              </a:rPr>
              <a:t>three</a:t>
            </a:r>
            <a:endParaRPr lang="en-US" altLang="zh-CN" sz="3300" b="1" i="1" dirty="0">
              <a:cs typeface="+mn-ea"/>
              <a:sym typeface="+mn-lt"/>
            </a:endParaRPr>
          </a:p>
        </p:txBody>
      </p:sp>
      <p:sp>
        <p:nvSpPr>
          <p:cNvPr id="3" name="ïŝḻîḓé"/>
          <p:cNvSpPr/>
          <p:nvPr>
            <p:custDataLst>
              <p:tags r:id="rId3"/>
            </p:custDataLst>
          </p:nvPr>
        </p:nvSpPr>
        <p:spPr>
          <a:xfrm>
            <a:off x="4375638" y="1521927"/>
            <a:ext cx="304698" cy="304698"/>
          </a:xfrm>
          <a:prstGeom prst="diamond">
            <a:avLst/>
          </a:prstGeom>
          <a:noFill/>
          <a:ln w="22225">
            <a:solidFill>
              <a:srgbClr val="55719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p>
            <a:pPr algn="ctr"/>
            <a:endParaRPr lang="zh-CN" altLang="en-US" sz="900" dirty="0">
              <a:cs typeface="+mn-ea"/>
              <a:sym typeface="+mn-lt"/>
            </a:endParaRPr>
          </a:p>
        </p:txBody>
      </p:sp>
      <p:sp>
        <p:nvSpPr>
          <p:cNvPr id="6" name="文本框 5"/>
          <p:cNvSpPr txBox="1"/>
          <p:nvPr/>
        </p:nvSpPr>
        <p:spPr>
          <a:xfrm>
            <a:off x="6096000" y="3362960"/>
            <a:ext cx="6096000" cy="755650"/>
          </a:xfrm>
          <a:prstGeom prst="rect">
            <a:avLst/>
          </a:prstGeom>
          <a:noFill/>
        </p:spPr>
        <p:txBody>
          <a:bodyPr wrap="square" rtlCol="0" anchor="t">
            <a:spAutoFit/>
          </a:bodyPr>
          <a:p>
            <a:pPr>
              <a:lnSpc>
                <a:spcPct val="120000"/>
              </a:lnSpc>
              <a:spcBef>
                <a:spcPct val="0"/>
              </a:spcBef>
            </a:pPr>
            <a:r>
              <a:rPr lang="en-US" altLang="zh-CN" sz="3600" b="1" i="1" dirty="0">
                <a:cs typeface="+mn-ea"/>
                <a:sym typeface="+mn-lt"/>
              </a:rPr>
              <a:t>four</a:t>
            </a:r>
            <a:endParaRPr lang="en-US" altLang="zh-CN" sz="3600" b="1" i="1" dirty="0">
              <a:cs typeface="+mn-ea"/>
              <a:sym typeface="+mn-lt"/>
            </a:endParaRPr>
          </a:p>
        </p:txBody>
      </p:sp>
      <p:pic>
        <p:nvPicPr>
          <p:cNvPr id="16" name="图片 15" descr="YNU"/>
          <p:cNvPicPr>
            <a:picLocks noChangeAspect="1"/>
          </p:cNvPicPr>
          <p:nvPr>
            <p:custDataLst>
              <p:tags r:id="rId4"/>
            </p:custDataLst>
          </p:nvPr>
        </p:nvPicPr>
        <p:blipFill>
          <a:blip r:embed="rId5" cstate="print"/>
          <a:stretch>
            <a:fillRect/>
          </a:stretch>
        </p:blipFill>
        <p:spPr>
          <a:xfrm>
            <a:off x="10838815" y="370205"/>
            <a:ext cx="1021715" cy="6337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ppt_x"/>
                                          </p:val>
                                        </p:tav>
                                        <p:tav tm="100000">
                                          <p:val>
                                            <p:strVal val="#ppt_x"/>
                                          </p:val>
                                        </p:tav>
                                      </p:tavLst>
                                    </p:anim>
                                    <p:anim calcmode="lin" valueType="num">
                                      <p:cBhvr additive="base">
                                        <p:cTn id="1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2101850" y="1048385"/>
            <a:ext cx="7987665" cy="4119880"/>
          </a:xfrm>
          <a:prstGeom prst="rect">
            <a:avLst/>
          </a:prstGeom>
          <a:noFill/>
        </p:spPr>
        <p:txBody>
          <a:bodyPr wrap="square" rtlCol="0" anchor="t">
            <a:noAutofit/>
          </a:bodyPr>
          <a:p>
            <a:pPr algn="just"/>
            <a:r>
              <a:rPr lang="zh-CN" altLang="en-US" sz="24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国家助学贷款利息如何支付？</a:t>
            </a:r>
            <a:endParaRPr lang="zh-CN" altLang="en-US" sz="24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借款学生在读期间的国家助学贷款利息全部由财政补贴，并由有关部门直接支付给经办银行，借款学生毕业后的利息由本人全额支付。如出现还款违约行为，由此发生的罚息由本人全部承担。</a:t>
            </a:r>
            <a:endPar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借款学生在读期间因患病等原因休学的，应向经办机构提供书面证明，由经办机构向经办银行提出申请，休学期间的贷款利息由财政全额贴息。</a:t>
            </a:r>
            <a:endPar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借款学生毕业后，在还款期内继续攻读学位的，应及时向原贷款县级经办机构或经办高校申请继续贴息，审核后，报经办银行确认，继续攻读学位期间发生的贷款利息，由原贴息财政部门继续全额贴息。</a:t>
            </a:r>
            <a:endPar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24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080135" y="414655"/>
            <a:ext cx="1021715" cy="633730"/>
          </a:xfrm>
          <a:prstGeom prst="rect">
            <a:avLst/>
          </a:prstGeom>
        </p:spPr>
      </p:pic>
      <p:sp>
        <p:nvSpPr>
          <p:cNvPr id="29" name="文本框 28"/>
          <p:cNvSpPr txBox="1"/>
          <p:nvPr>
            <p:custDataLst>
              <p:tags r:id="rId3"/>
            </p:custDataLst>
          </p:nvPr>
        </p:nvSpPr>
        <p:spPr>
          <a:xfrm>
            <a:off x="2548255" y="377190"/>
            <a:ext cx="3133725" cy="521970"/>
          </a:xfrm>
          <a:prstGeom prst="rect">
            <a:avLst/>
          </a:prstGeom>
          <a:noFill/>
        </p:spPr>
        <p:txBody>
          <a:bodyPr wrap="square" rtlCol="0" anchor="t">
            <a:spAutoFit/>
          </a:bodyPr>
          <a:p>
            <a:pPr algn="dist"/>
            <a:r>
              <a:rPr lang="zh-CN" altLang="en-US" sz="2800" b="1" dirty="0">
                <a:solidFill>
                  <a:schemeClr val="tx2">
                    <a:lumMod val="25000"/>
                    <a:lumOff val="75000"/>
                  </a:schemeClr>
                </a:solidFill>
                <a:effectLst/>
                <a:latin typeface="微软雅黑" panose="020B0503020204020204" pitchFamily="34" charset="-122"/>
                <a:ea typeface="微软雅黑" panose="020B0503020204020204" pitchFamily="34" charset="-122"/>
                <a:sym typeface="+mn-ea"/>
              </a:rPr>
              <a:t>国家助学贷款</a:t>
            </a:r>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2101850" y="1244600"/>
            <a:ext cx="7987665" cy="4119880"/>
          </a:xfrm>
          <a:prstGeom prst="rect">
            <a:avLst/>
          </a:prstGeom>
          <a:noFill/>
        </p:spPr>
        <p:txBody>
          <a:bodyPr wrap="square" rtlCol="0" anchor="t">
            <a:noAutofit/>
          </a:bodyPr>
          <a:p>
            <a:pPr algn="just"/>
            <a:r>
              <a:rPr lang="zh-CN" altLang="en-US" sz="2400" b="1"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国家助学贷款的利率是如何规定的？</a:t>
            </a:r>
            <a:endParaRPr lang="zh-CN" altLang="en-US" sz="2400" b="1"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en-US" sz="24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国家助学贷款利率按照同期同档次贷款市场报价利率（</a:t>
            </a:r>
            <a:r>
              <a:rPr lang="en-US" altLang="zh-CN" sz="24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LPR</a:t>
            </a:r>
            <a:r>
              <a:rPr lang="zh-CN" altLang="en-US" sz="24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）减</a:t>
            </a:r>
            <a:r>
              <a:rPr lang="en-US" altLang="zh-CN" sz="24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30</a:t>
            </a:r>
            <a:r>
              <a:rPr lang="zh-CN" altLang="en-US" sz="24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个基点执行</a:t>
            </a:r>
            <a:r>
              <a:rPr lang="zh-CN" altLang="en-US" sz="2400" b="1"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a:t>
            </a:r>
            <a:endParaRPr lang="zh-CN" altLang="en-US" sz="2400" b="1"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a:p>
            <a:pPr algn="just"/>
            <a:r>
              <a:rPr lang="zh-CN" altLang="en-US" sz="24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学生如何申请国家助学贷款？</a:t>
            </a:r>
            <a:endParaRPr lang="zh-CN" altLang="en-US" sz="24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sym typeface="+mn-ea"/>
              </a:rPr>
              <a:t>生源地信用助学贷款新生借款学生在接到录取通知后向当地县级学生资助机构申请，在校生暑假期间向家庭户籍所在地县级学生资助管理机构申请。</a:t>
            </a:r>
            <a:endPar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sym typeface="+mn-ea"/>
              </a:rPr>
              <a:t>校园地国家助学贷款借款学生须在新学年开学后（具体时间由各校规定）通过培养单位向银行提出贷款申请，银行不直接受理学生个人的贷款申请。</a:t>
            </a:r>
            <a:endPar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sym typeface="+mn-ea"/>
              </a:rPr>
              <a:t>经办银行原则上每年集中受理一次国家助学贷款申请。</a:t>
            </a:r>
            <a:endPar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24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137285" y="365760"/>
            <a:ext cx="1021715" cy="633730"/>
          </a:xfrm>
          <a:prstGeom prst="rect">
            <a:avLst/>
          </a:prstGeom>
        </p:spPr>
      </p:pic>
      <p:sp>
        <p:nvSpPr>
          <p:cNvPr id="29" name="文本框 28"/>
          <p:cNvSpPr txBox="1"/>
          <p:nvPr>
            <p:custDataLst>
              <p:tags r:id="rId3"/>
            </p:custDataLst>
          </p:nvPr>
        </p:nvSpPr>
        <p:spPr>
          <a:xfrm>
            <a:off x="2548255" y="377190"/>
            <a:ext cx="3133725" cy="521970"/>
          </a:xfrm>
          <a:prstGeom prst="rect">
            <a:avLst/>
          </a:prstGeom>
          <a:noFill/>
        </p:spPr>
        <p:txBody>
          <a:bodyPr wrap="square" rtlCol="0" anchor="t">
            <a:spAutoFit/>
          </a:bodyPr>
          <a:p>
            <a:pPr algn="dist"/>
            <a:r>
              <a:rPr lang="zh-CN" altLang="en-US" sz="2800" b="1" dirty="0">
                <a:solidFill>
                  <a:schemeClr val="tx2">
                    <a:lumMod val="25000"/>
                    <a:lumOff val="75000"/>
                  </a:schemeClr>
                </a:solidFill>
                <a:effectLst/>
                <a:latin typeface="微软雅黑" panose="020B0503020204020204" pitchFamily="34" charset="-122"/>
                <a:ea typeface="微软雅黑" panose="020B0503020204020204" pitchFamily="34" charset="-122"/>
                <a:sym typeface="+mn-ea"/>
              </a:rPr>
              <a:t>国家助学贷款</a:t>
            </a:r>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2261870" y="987425"/>
            <a:ext cx="7987665" cy="4119880"/>
          </a:xfrm>
          <a:prstGeom prst="rect">
            <a:avLst/>
          </a:prstGeom>
          <a:noFill/>
        </p:spPr>
        <p:txBody>
          <a:bodyPr wrap="square" rtlCol="0" anchor="t">
            <a:noAutofit/>
          </a:bodyPr>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学生申请生源地信用助学贷款的条件：</a:t>
            </a:r>
            <a:endPar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符合以下条件的学生可申请生源地信用助学贷款：</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1</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）具有中华人民共和国国籍；</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2</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）诚实守信，遵纪守法；</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3</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已被根据国家有关规定批准设立、实施高等学历教育的全日制普通本科高校、高等职业学校和高等专科学校（含民办高校和独立学院，学校名单以教育部公布的为准）正式录取，取得真实、合法、有效的录取通知书的新生或高校在读的本专科学生、预科生、研究生和第二学士学生；</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4</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）学生本人入学前户籍、其父母（或其他法定监护人）户籍均在本县（市、区）；</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  </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(5</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）家庭经济困难，所能获得的收入不足以支付在校期间完成学业所需的基本费用。</a:t>
            </a:r>
            <a:endParaRPr lang="zh-CN" altLang="en-US" sz="24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24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137285" y="365760"/>
            <a:ext cx="1021715" cy="633730"/>
          </a:xfrm>
          <a:prstGeom prst="rect">
            <a:avLst/>
          </a:prstGeom>
        </p:spPr>
      </p:pic>
      <p:sp>
        <p:nvSpPr>
          <p:cNvPr id="29" name="文本框 28"/>
          <p:cNvSpPr txBox="1"/>
          <p:nvPr>
            <p:custDataLst>
              <p:tags r:id="rId3"/>
            </p:custDataLst>
          </p:nvPr>
        </p:nvSpPr>
        <p:spPr>
          <a:xfrm>
            <a:off x="2548255" y="377190"/>
            <a:ext cx="3133725" cy="521970"/>
          </a:xfrm>
          <a:prstGeom prst="rect">
            <a:avLst/>
          </a:prstGeom>
          <a:noFill/>
        </p:spPr>
        <p:txBody>
          <a:bodyPr wrap="square" rtlCol="0" anchor="t">
            <a:spAutoFit/>
          </a:bodyPr>
          <a:p>
            <a:pPr algn="dist"/>
            <a:r>
              <a:rPr lang="zh-CN" altLang="en-US" sz="2800" b="1" dirty="0">
                <a:solidFill>
                  <a:schemeClr val="tx2">
                    <a:lumMod val="25000"/>
                    <a:lumOff val="75000"/>
                  </a:schemeClr>
                </a:solidFill>
                <a:effectLst/>
                <a:latin typeface="微软雅黑" panose="020B0503020204020204" pitchFamily="34" charset="-122"/>
                <a:ea typeface="微软雅黑" panose="020B0503020204020204" pitchFamily="34" charset="-122"/>
                <a:sym typeface="+mn-ea"/>
              </a:rPr>
              <a:t>国家助学贷款</a:t>
            </a:r>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2157730" y="1484630"/>
            <a:ext cx="7987665" cy="4119880"/>
          </a:xfrm>
          <a:prstGeom prst="rect">
            <a:avLst/>
          </a:prstGeom>
          <a:noFill/>
        </p:spPr>
        <p:txBody>
          <a:bodyPr wrap="square" rtlCol="0" anchor="t">
            <a:noAutofit/>
          </a:bodyPr>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申请校园地国家助学贷款需要具备的条件：</a:t>
            </a:r>
            <a:endPar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全日制普通本专科生（含高职生）、第二学士学位学生、预科生和研究生，具备以下条件可以申请国家助学贷款：</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1</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）家庭经济困难；</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2</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）具有中华人民共和国国籍，年满</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16</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周岁的需持有中华人民共和国居民身份证；</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3</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）具有完全民事行为能力（未成年人申请国家助学贷款须由其法定监护人书面同意）；</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4</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）诚实守信，遵纪守法，无违法违纪行为；</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5</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）学习努力，能够正常完成学业。</a:t>
            </a:r>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137285" y="365760"/>
            <a:ext cx="1021715" cy="633730"/>
          </a:xfrm>
          <a:prstGeom prst="rect">
            <a:avLst/>
          </a:prstGeom>
        </p:spPr>
      </p:pic>
      <p:sp>
        <p:nvSpPr>
          <p:cNvPr id="29" name="文本框 28"/>
          <p:cNvSpPr txBox="1"/>
          <p:nvPr>
            <p:custDataLst>
              <p:tags r:id="rId3"/>
            </p:custDataLst>
          </p:nvPr>
        </p:nvSpPr>
        <p:spPr>
          <a:xfrm>
            <a:off x="2548255" y="377190"/>
            <a:ext cx="3133725" cy="521970"/>
          </a:xfrm>
          <a:prstGeom prst="rect">
            <a:avLst/>
          </a:prstGeom>
          <a:noFill/>
        </p:spPr>
        <p:txBody>
          <a:bodyPr wrap="square" rtlCol="0" anchor="t">
            <a:spAutoFit/>
          </a:bodyPr>
          <a:p>
            <a:pPr algn="dist"/>
            <a:r>
              <a:rPr lang="zh-CN" altLang="en-US" sz="2800" b="1" dirty="0">
                <a:solidFill>
                  <a:schemeClr val="tx2">
                    <a:lumMod val="25000"/>
                    <a:lumOff val="75000"/>
                  </a:schemeClr>
                </a:solidFill>
                <a:effectLst/>
                <a:latin typeface="微软雅黑" panose="020B0503020204020204" pitchFamily="34" charset="-122"/>
                <a:ea typeface="微软雅黑" panose="020B0503020204020204" pitchFamily="34" charset="-122"/>
                <a:sym typeface="+mn-ea"/>
              </a:rPr>
              <a:t>国家助学贷款</a:t>
            </a:r>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2004695" y="1264285"/>
            <a:ext cx="7987665" cy="4119880"/>
          </a:xfrm>
          <a:prstGeom prst="rect">
            <a:avLst/>
          </a:prstGeom>
          <a:noFill/>
        </p:spPr>
        <p:txBody>
          <a:bodyPr wrap="square" rtlCol="0" anchor="t">
            <a:noAutofit/>
          </a:bodyPr>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学生申请生源地国家助学贷款需要提供哪些材料？</a:t>
            </a:r>
            <a:endPar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1</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）办理贷款所需要材料（首贷）为新生入学通知书（在校生学生证）原件、身份证、户口本、共同借款人身份证；</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2</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）家庭经济困难学生认定申请表；</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3</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）经办银行需要提供的其他材料。</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endParaRPr>
          </a:p>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学生申请校园地国家助学贷款需要提供哪些材料？</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1</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）国家助学贷款申请书；</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2</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）申请校园地国家助学贷款的借款学生需提供借款本人学生证和居民身份证复印件（未成年人须提供法定监护人的有效身份证明和书面同意申请贷款的证明）；</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3</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）家庭经济困难学生认定申请表。</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137285" y="365760"/>
            <a:ext cx="1021715" cy="633730"/>
          </a:xfrm>
          <a:prstGeom prst="rect">
            <a:avLst/>
          </a:prstGeom>
        </p:spPr>
      </p:pic>
      <p:sp>
        <p:nvSpPr>
          <p:cNvPr id="29" name="文本框 28"/>
          <p:cNvSpPr txBox="1"/>
          <p:nvPr>
            <p:custDataLst>
              <p:tags r:id="rId3"/>
            </p:custDataLst>
          </p:nvPr>
        </p:nvSpPr>
        <p:spPr>
          <a:xfrm>
            <a:off x="2548255" y="377190"/>
            <a:ext cx="3133725" cy="521970"/>
          </a:xfrm>
          <a:prstGeom prst="rect">
            <a:avLst/>
          </a:prstGeom>
          <a:noFill/>
        </p:spPr>
        <p:txBody>
          <a:bodyPr wrap="square" rtlCol="0" anchor="t">
            <a:spAutoFit/>
          </a:bodyPr>
          <a:p>
            <a:pPr algn="dist"/>
            <a:r>
              <a:rPr lang="zh-CN" altLang="en-US" sz="2800" b="1" dirty="0">
                <a:solidFill>
                  <a:schemeClr val="tx2">
                    <a:lumMod val="25000"/>
                    <a:lumOff val="75000"/>
                  </a:schemeClr>
                </a:solidFill>
                <a:effectLst/>
                <a:latin typeface="微软雅黑" panose="020B0503020204020204" pitchFamily="34" charset="-122"/>
                <a:ea typeface="微软雅黑" panose="020B0503020204020204" pitchFamily="34" charset="-122"/>
                <a:sym typeface="+mn-ea"/>
              </a:rPr>
              <a:t>国家助学贷款</a:t>
            </a:r>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1894840" y="1661795"/>
            <a:ext cx="7987665" cy="4119880"/>
          </a:xfrm>
          <a:prstGeom prst="rect">
            <a:avLst/>
          </a:prstGeom>
          <a:noFill/>
        </p:spPr>
        <p:txBody>
          <a:bodyPr wrap="square" rtlCol="0" anchor="t">
            <a:noAutofit/>
          </a:bodyPr>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办理生源地信用助学贷款的程序是什么？</a:t>
            </a:r>
            <a:endPar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生源地信用助学贷款按年度申请、审批和发放。以国家开发银行生源地信用助学贷款为例：学生在新学期开始前，向家庭所在县</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市、区</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的学生资助管理中心提出贷款申请。县级学生资助管理中心负责对学生提交的申请进行资格初审。金融机构负责最终审批并发放贷款。</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其他金融机构经办的生源地信用助学贷款借款学生向入学前家庭所在地县级或乡镇经办金融机构申请。</a:t>
            </a:r>
            <a:endParaRPr lang="zh-CN" altLang="en-US" sz="2200" dirty="0">
              <a:latin typeface="微软雅黑" panose="020B0503020204020204" pitchFamily="34" charset="-122"/>
              <a:ea typeface="微软雅黑" panose="020B0503020204020204" pitchFamily="34" charset="-122"/>
            </a:endParaRPr>
          </a:p>
          <a:p>
            <a:pPr algn="just"/>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137285" y="365760"/>
            <a:ext cx="1021715" cy="633730"/>
          </a:xfrm>
          <a:prstGeom prst="rect">
            <a:avLst/>
          </a:prstGeom>
        </p:spPr>
      </p:pic>
      <p:sp>
        <p:nvSpPr>
          <p:cNvPr id="29" name="文本框 28"/>
          <p:cNvSpPr txBox="1"/>
          <p:nvPr>
            <p:custDataLst>
              <p:tags r:id="rId3"/>
            </p:custDataLst>
          </p:nvPr>
        </p:nvSpPr>
        <p:spPr>
          <a:xfrm>
            <a:off x="2548255" y="377190"/>
            <a:ext cx="3133725" cy="521970"/>
          </a:xfrm>
          <a:prstGeom prst="rect">
            <a:avLst/>
          </a:prstGeom>
          <a:noFill/>
        </p:spPr>
        <p:txBody>
          <a:bodyPr wrap="square" rtlCol="0" anchor="t">
            <a:spAutoFit/>
          </a:bodyPr>
          <a:p>
            <a:pPr algn="dist"/>
            <a:r>
              <a:rPr lang="zh-CN" altLang="en-US" sz="2800" b="1" dirty="0">
                <a:solidFill>
                  <a:schemeClr val="tx2">
                    <a:lumMod val="25000"/>
                    <a:lumOff val="75000"/>
                  </a:schemeClr>
                </a:solidFill>
                <a:effectLst/>
                <a:latin typeface="微软雅黑" panose="020B0503020204020204" pitchFamily="34" charset="-122"/>
                <a:ea typeface="微软雅黑" panose="020B0503020204020204" pitchFamily="34" charset="-122"/>
                <a:sym typeface="+mn-ea"/>
              </a:rPr>
              <a:t>国家助学贷款</a:t>
            </a:r>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1894840" y="1661795"/>
            <a:ext cx="7987665" cy="4119880"/>
          </a:xfrm>
          <a:prstGeom prst="rect">
            <a:avLst/>
          </a:prstGeom>
          <a:noFill/>
        </p:spPr>
        <p:txBody>
          <a:bodyPr wrap="square" rtlCol="0" anchor="t">
            <a:noAutofit/>
          </a:bodyPr>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办理校园地国家助学贷款的程序是什么？</a:t>
            </a:r>
            <a:endPar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1</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）学生本人向培养单位有关部门提出校园地国家助学贷款申请，提供本人及家庭经济状况的有关资料。</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2</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）培养单位有关部门负责对学生提交的校园地国家助学贷款申请进行资格审查，并核查学生提交材料的真实性和完整性。银行负责最终审批学生的贷款申请。</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3</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）学生贷款申请通过培养单位审查和银行审批后，培养单位将组织学生填写、签订贷款合同和借据等文本。培养单位应将学生申请或贷款信息及时通知借款学生家长或其他法定监护人。</a:t>
            </a:r>
            <a:endParaRPr lang="zh-CN" altLang="en-US" sz="2200" dirty="0">
              <a:latin typeface="微软雅黑" panose="020B0503020204020204" pitchFamily="34" charset="-122"/>
              <a:ea typeface="微软雅黑" panose="020B0503020204020204" pitchFamily="34" charset="-122"/>
            </a:endParaRPr>
          </a:p>
          <a:p>
            <a:pPr algn="just"/>
            <a:endParaRPr lang="zh-CN" altLang="en-US" sz="2200" dirty="0">
              <a:latin typeface="微软雅黑" panose="020B0503020204020204" pitchFamily="34" charset="-122"/>
              <a:ea typeface="微软雅黑" panose="020B0503020204020204" pitchFamily="34" charset="-122"/>
            </a:endParaRPr>
          </a:p>
          <a:p>
            <a:pPr algn="just"/>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137285" y="365760"/>
            <a:ext cx="1021715" cy="633730"/>
          </a:xfrm>
          <a:prstGeom prst="rect">
            <a:avLst/>
          </a:prstGeom>
        </p:spPr>
      </p:pic>
      <p:sp>
        <p:nvSpPr>
          <p:cNvPr id="29" name="文本框 28"/>
          <p:cNvSpPr txBox="1"/>
          <p:nvPr>
            <p:custDataLst>
              <p:tags r:id="rId3"/>
            </p:custDataLst>
          </p:nvPr>
        </p:nvSpPr>
        <p:spPr>
          <a:xfrm>
            <a:off x="2548255" y="377190"/>
            <a:ext cx="3133725" cy="521970"/>
          </a:xfrm>
          <a:prstGeom prst="rect">
            <a:avLst/>
          </a:prstGeom>
          <a:noFill/>
        </p:spPr>
        <p:txBody>
          <a:bodyPr wrap="square" rtlCol="0" anchor="t">
            <a:spAutoFit/>
          </a:bodyPr>
          <a:p>
            <a:pPr algn="dist"/>
            <a:r>
              <a:rPr lang="zh-CN" altLang="en-US" sz="2800" b="1" dirty="0">
                <a:solidFill>
                  <a:schemeClr val="tx2">
                    <a:lumMod val="25000"/>
                    <a:lumOff val="75000"/>
                  </a:schemeClr>
                </a:solidFill>
                <a:effectLst/>
                <a:latin typeface="微软雅黑" panose="020B0503020204020204" pitchFamily="34" charset="-122"/>
                <a:ea typeface="微软雅黑" panose="020B0503020204020204" pitchFamily="34" charset="-122"/>
                <a:sym typeface="+mn-ea"/>
              </a:rPr>
              <a:t>国家助学贷款</a:t>
            </a:r>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2017395" y="1790065"/>
            <a:ext cx="7987665" cy="4119880"/>
          </a:xfrm>
          <a:prstGeom prst="rect">
            <a:avLst/>
          </a:prstGeom>
          <a:noFill/>
        </p:spPr>
        <p:txBody>
          <a:bodyPr wrap="square" rtlCol="0" anchor="t">
            <a:noAutofit/>
          </a:bodyPr>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如何发放国家助学贷款？</a:t>
            </a:r>
            <a:endPar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生源地信用助学贷款一般实行一次申请，一次发放，每个学年申请一个学年的助学贷款。</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校园地国家助学贷款一般实行一次申请、一次授信、分期发放的方式，即学生可以与银行一次签订多个学年的贷款合同，但银行要分年发放。一个学年内的学费、住宿费贷款，银行应一次性发放给学生。</a:t>
            </a:r>
            <a:endParaRPr lang="zh-CN" altLang="en-US" sz="2200" dirty="0">
              <a:latin typeface="微软雅黑" panose="020B0503020204020204" pitchFamily="34" charset="-122"/>
              <a:ea typeface="微软雅黑" panose="020B0503020204020204" pitchFamily="34" charset="-122"/>
            </a:endParaRPr>
          </a:p>
          <a:p>
            <a:pPr algn="just"/>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137285" y="365760"/>
            <a:ext cx="1021715" cy="633730"/>
          </a:xfrm>
          <a:prstGeom prst="rect">
            <a:avLst/>
          </a:prstGeom>
        </p:spPr>
      </p:pic>
      <p:sp>
        <p:nvSpPr>
          <p:cNvPr id="29" name="文本框 28"/>
          <p:cNvSpPr txBox="1"/>
          <p:nvPr>
            <p:custDataLst>
              <p:tags r:id="rId3"/>
            </p:custDataLst>
          </p:nvPr>
        </p:nvSpPr>
        <p:spPr>
          <a:xfrm>
            <a:off x="2548255" y="377190"/>
            <a:ext cx="3133725" cy="521970"/>
          </a:xfrm>
          <a:prstGeom prst="rect">
            <a:avLst/>
          </a:prstGeom>
          <a:noFill/>
        </p:spPr>
        <p:txBody>
          <a:bodyPr wrap="square" rtlCol="0" anchor="t">
            <a:spAutoFit/>
          </a:bodyPr>
          <a:p>
            <a:pPr algn="dist"/>
            <a:r>
              <a:rPr lang="zh-CN" altLang="en-US" sz="2800" b="1" dirty="0">
                <a:solidFill>
                  <a:schemeClr val="tx2">
                    <a:lumMod val="25000"/>
                    <a:lumOff val="75000"/>
                  </a:schemeClr>
                </a:solidFill>
                <a:effectLst/>
                <a:latin typeface="微软雅黑" panose="020B0503020204020204" pitchFamily="34" charset="-122"/>
                <a:ea typeface="微软雅黑" panose="020B0503020204020204" pitchFamily="34" charset="-122"/>
                <a:sym typeface="+mn-ea"/>
              </a:rPr>
              <a:t>国家助学贷款</a:t>
            </a:r>
            <a:r>
              <a:rPr lang="zh-CN" altLang="en-US" sz="1600" b="1">
                <a:ln>
                  <a:noFill/>
                </a:ln>
                <a:solidFill>
                  <a:schemeClr val="tx1">
                    <a:lumMod val="75000"/>
                    <a:lumOff val="25000"/>
                  </a:schemeClr>
                </a:solidFill>
                <a:latin typeface="字魂62号-瘦金体" panose="00000500000000000000" charset="-122"/>
                <a:ea typeface="字魂62号-瘦金体" panose="00000500000000000000" charset="-122"/>
                <a:cs typeface="字魂62号-瘦金体" panose="00000500000000000000" charset="-122"/>
                <a:sym typeface="+mn-ea"/>
              </a:rPr>
              <a:t> </a:t>
            </a:r>
            <a:r>
              <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rPr>
              <a:t>.</a:t>
            </a:r>
            <a:endParaRPr lang="en-US" altLang="zh-CN" sz="14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1901825" y="577850"/>
            <a:ext cx="7987665" cy="4119880"/>
          </a:xfrm>
          <a:prstGeom prst="rect">
            <a:avLst/>
          </a:prstGeom>
          <a:noFill/>
        </p:spPr>
        <p:txBody>
          <a:bodyPr wrap="square" rtlCol="0" anchor="t">
            <a:noAutofit/>
          </a:bodyPr>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借款学生在什么情况下可以提出终止贷款发放的申请？</a:t>
            </a:r>
            <a:endPar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在读期间，如果家庭经济状况明显改善，或获得了其他较大额度的资助、捐助，不需要继续贷款时，借款学生应按银行相关规定，通过经办县级学生资助机构或经办高校向银行提出书面的终止贷款发放申请。经银行同意后，学生与银行办理贷款合同变更等手续。</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借款学生从什么时间开始偿还国家助学贷款？</a:t>
            </a:r>
            <a:endPar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经办银行允许借款学生根据就业和收入水平，自主选择毕业后</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60</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个月内的任何一个月起开始偿还贷款本金。具体还贷事宜，由借款学生在办理还款确认手续时向经办银行提出申请，经办银行进行审批。借款学生应在约定的还款日期前，偿还贷款本金和利息，贷款银行在约定的还款日自动从账户中扣收。如借款学生未按合同约定偿还贷款本息，贷款银行将向借款学生发出催款通知书，依法追究违约责任，并计收罚息。</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借款学生毕业后，如果工作单位、家庭地址、联系方式发生了变化，应及时通知经办银行和贷款经办县级学生资助机构或经办高校。</a:t>
            </a:r>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0916920" y="273685"/>
            <a:ext cx="1021715" cy="633730"/>
          </a:xfrm>
          <a:prstGeom prst="rect">
            <a:avLst/>
          </a:prstGeom>
        </p:spPr>
      </p:pic>
    </p:spTree>
    <p:custDataLst>
      <p:tags r:id="rId3"/>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1932305" y="577850"/>
            <a:ext cx="7987665" cy="4119880"/>
          </a:xfrm>
          <a:prstGeom prst="rect">
            <a:avLst/>
          </a:prstGeom>
          <a:noFill/>
        </p:spPr>
        <p:txBody>
          <a:bodyPr wrap="square" rtlCol="0" anchor="t">
            <a:noAutofit/>
          </a:bodyPr>
          <a:p>
            <a:pPr algn="just"/>
            <a:r>
              <a:rPr lang="zh-CN" altLang="en-US" sz="2200" b="1"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借款学生在读期间发生转学、退学等情况，应如何处理国家助学</a:t>
            </a:r>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贷款</a:t>
            </a:r>
            <a:r>
              <a:rPr lang="zh-CN" altLang="en-US" sz="2200" b="1"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a:t>
            </a:r>
            <a:endParaRPr lang="zh-CN" altLang="en-US" sz="2200" b="1"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借款学生在校期间发生转学、休学、退学、出国、被开除学籍等情况，培养单位应及时通知贷款银行，银行在接到通知后停止发放尚未发放的贷款，并采取提前收回贷款本金等措施。在学生还清本金，或与经办银行签订还款协议后，培养单位方可为其办理相关手续。</a:t>
            </a:r>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借款学生在毕业时需要办理哪些手续？</a:t>
            </a:r>
            <a:endPar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1</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毕业前，培养单位应组织借款学生与经办银行办理还款确认手续，制订还款计划，签订还款协议。借款学生与经办银行办理上述手续后，培养单位方可为其办理毕业手续。学生根据个人就业后的收入情况，在</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5</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年内选择开始偿还本金的时间，不要因选择不当造成还款违约。</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a:t>
            </a:r>
            <a:r>
              <a:rPr lang="en-US" altLang="zh-CN"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2</a:t>
            </a:r>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）对于毕业后当年继续攻读学位的借款学生，要在毕业前向原培养单位提出调整还款计划和贴息申请，并提供继续攻读学位的相关证明。原培养单位审核通过后，由原经办银行为其办理调整还款计划和贴息手续。</a:t>
            </a:r>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0916920" y="273685"/>
            <a:ext cx="1021715" cy="633730"/>
          </a:xfrm>
          <a:prstGeom prst="rect">
            <a:avLst/>
          </a:prstGeom>
        </p:spPr>
      </p:pic>
    </p:spTree>
    <p:custDataLst>
      <p:tags r:id="rId3"/>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1681480" y="742950"/>
            <a:ext cx="7987665" cy="4119880"/>
          </a:xfrm>
          <a:prstGeom prst="rect">
            <a:avLst/>
          </a:prstGeom>
          <a:noFill/>
        </p:spPr>
        <p:txBody>
          <a:bodyPr wrap="square" rtlCol="0" anchor="t">
            <a:noAutofit/>
          </a:bodyPr>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借款学生可以采取哪种方式偿还国家助学贷款？</a:t>
            </a:r>
            <a:endPar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银行通常为借款学生设计了两种还款方式：等额本息还款法和等额本金还款法。等额本息还款法每期偿还本息金额相等，还款压力平均分布；等额本金还款法初始每期的还款金额较多，以后每期的还款金额较少，还款压力呈前紧后松分布。采用等额本息还款法支付利息总额略高于等额本金还款法。</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endParaRPr>
          </a:p>
          <a:p>
            <a:pPr algn="just"/>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endParaRPr>
          </a:p>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借款学生能不能提前还款？</a:t>
            </a:r>
            <a:endPar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借款学生在贷款期间内，可以提前部分或全部还款。对提前还款的本金按合同约定利率和实际期限计收利息。</a:t>
            </a:r>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endParaRPr>
          </a:p>
          <a:p>
            <a:pPr algn="just"/>
            <a:endPar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endParaRPr>
          </a:p>
          <a:p>
            <a:pPr algn="just"/>
            <a:r>
              <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国家助学贷款是否可以调整还款计划？</a:t>
            </a:r>
            <a:endParaRPr lang="zh-CN" altLang="en-US" sz="2200" b="1" dirty="0">
              <a:solidFill>
                <a:schemeClr val="tx2">
                  <a:lumMod val="50000"/>
                  <a:lumOff val="50000"/>
                </a:schemeClr>
              </a:solidFill>
              <a:latin typeface="微软雅黑" panose="020B0503020204020204" pitchFamily="34" charset="-122"/>
              <a:ea typeface="微软雅黑" panose="020B0503020204020204" pitchFamily="34" charset="-122"/>
              <a:sym typeface="+mn-ea"/>
            </a:endParaRPr>
          </a:p>
          <a:p>
            <a:pPr algn="just"/>
            <a:r>
              <a:rPr lang="zh-CN" altLang="en-US" sz="2200" dirty="0">
                <a:solidFill>
                  <a:schemeClr val="tx2">
                    <a:lumMod val="50000"/>
                    <a:lumOff val="50000"/>
                  </a:schemeClr>
                </a:solidFill>
                <a:latin typeface="微软雅黑" panose="020B0503020204020204" pitchFamily="34" charset="-122"/>
                <a:ea typeface="微软雅黑" panose="020B0503020204020204" pitchFamily="34" charset="-122"/>
                <a:sym typeface="+mn-ea"/>
              </a:rPr>
              <a:t>借款学生毕业后如果继续攻读学位，可以通过组织办理国家助学贷款的原培养单位或县级教育部门按有关规定向经办银行申请调整还款计划和贴息，继续攻读学位期间的利息由原贴息财政部门全额承担。</a:t>
            </a:r>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0916920" y="273685"/>
            <a:ext cx="1021715" cy="63373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03860" y="188595"/>
            <a:ext cx="470535" cy="1296035"/>
            <a:chOff x="595" y="236"/>
            <a:chExt cx="741" cy="2041"/>
          </a:xfrm>
        </p:grpSpPr>
        <p:sp>
          <p:nvSpPr>
            <p:cNvPr id="5" name="矩形 4"/>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2" name="文本框 1"/>
          <p:cNvSpPr txBox="1"/>
          <p:nvPr/>
        </p:nvSpPr>
        <p:spPr>
          <a:xfrm>
            <a:off x="1883410" y="944880"/>
            <a:ext cx="7987665" cy="4119880"/>
          </a:xfrm>
          <a:prstGeom prst="rect">
            <a:avLst/>
          </a:prstGeom>
          <a:noFill/>
        </p:spPr>
        <p:txBody>
          <a:bodyPr wrap="square" rtlCol="0" anchor="t">
            <a:noAutofit/>
          </a:bodyPr>
          <a:p>
            <a:pPr algn="just"/>
            <a:r>
              <a:rPr lang="zh-CN" altLang="en-US" sz="2200" b="1"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违约的借款学生必须承担什么后果？</a:t>
            </a:r>
            <a:endParaRPr lang="zh-CN" altLang="en-US" sz="2200" b="1"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a:t>
            </a:r>
            <a:r>
              <a:rPr lang="en-US" altLang="zh-CN"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1</a:t>
            </a:r>
            <a:r>
              <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）国家助学贷款的借款学生如未按照与经办银行签订的还款协议约定的期限、数额偿还贷款，经办银行应对其违约还款金额计收罚息。</a:t>
            </a:r>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a:t>
            </a:r>
            <a:r>
              <a:rPr lang="en-US" altLang="zh-CN"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2</a:t>
            </a:r>
            <a:r>
              <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经办银行将已毕业学生的个人基本信息和还款情况录入中国人民银行的金融信用信息基础数据库，以供全国各金融机构依法查询。如国家助学贷款毕业学生违约情况严重，将影响其向金融机构申请办理其他个人消费信贷。</a:t>
            </a:r>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a:t>
            </a:r>
            <a:r>
              <a:rPr lang="en-US" altLang="zh-CN"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3</a:t>
            </a:r>
            <a:r>
              <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）按还款协议进入还款期后，对于连续拖欠还款行为严重的借款人，经办银行依法向个人征信系统报送借款学生的不良信息。</a:t>
            </a:r>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r>
              <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a:t>
            </a:r>
            <a:r>
              <a:rPr lang="en-US" altLang="zh-CN"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4</a:t>
            </a:r>
            <a:r>
              <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）经办银行的合法权益受国家法律保护，严重违约的贷款人还将承担相关法律责任。</a:t>
            </a:r>
            <a:endParaRPr lang="zh-CN" altLang="en-US" sz="2200" kern="100" dirty="0">
              <a:solidFill>
                <a:schemeClr val="tx2">
                  <a:lumMod val="50000"/>
                  <a:lumOff val="50000"/>
                </a:schemeClr>
              </a:solidFill>
              <a:effectLst/>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16" name="图片 15" descr="YNU"/>
          <p:cNvPicPr>
            <a:picLocks noChangeAspect="1"/>
          </p:cNvPicPr>
          <p:nvPr>
            <p:custDataLst>
              <p:tags r:id="rId1"/>
            </p:custDataLst>
          </p:nvPr>
        </p:nvPicPr>
        <p:blipFill>
          <a:blip r:embed="rId2" cstate="print"/>
          <a:stretch>
            <a:fillRect/>
          </a:stretch>
        </p:blipFill>
        <p:spPr>
          <a:xfrm>
            <a:off x="10916920" y="273685"/>
            <a:ext cx="1021715" cy="63373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3653C"/>
        </a:solidFill>
        <a:effectLst/>
      </p:bgPr>
    </p:bg>
    <p:spTree>
      <p:nvGrpSpPr>
        <p:cNvPr id="1" name=""/>
        <p:cNvGrpSpPr/>
        <p:nvPr/>
      </p:nvGrpSpPr>
      <p:grpSpPr>
        <a:xfrm>
          <a:off x="0" y="0"/>
          <a:ext cx="0" cy="0"/>
          <a:chOff x="0" y="0"/>
          <a:chExt cx="0" cy="0"/>
        </a:xfrm>
      </p:grpSpPr>
      <p:sp>
        <p:nvSpPr>
          <p:cNvPr id="19" name="矩形 18"/>
          <p:cNvSpPr/>
          <p:nvPr/>
        </p:nvSpPr>
        <p:spPr>
          <a:xfrm>
            <a:off x="-109855" y="122555"/>
            <a:ext cx="12301855" cy="6858635"/>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8" name="矩形 7"/>
          <p:cNvSpPr/>
          <p:nvPr/>
        </p:nvSpPr>
        <p:spPr>
          <a:xfrm>
            <a:off x="9812020" y="0"/>
            <a:ext cx="1750060" cy="3098800"/>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1128395" y="1001395"/>
            <a:ext cx="9906635" cy="5100955"/>
          </a:xfrm>
          <a:prstGeom prst="rect">
            <a:avLst/>
          </a:prstGeom>
          <a:solidFill>
            <a:srgbClr val="EA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23" name="矩形 22"/>
          <p:cNvSpPr/>
          <p:nvPr/>
        </p:nvSpPr>
        <p:spPr>
          <a:xfrm>
            <a:off x="499110" y="1771015"/>
            <a:ext cx="1856105" cy="580390"/>
          </a:xfrm>
          <a:prstGeom prst="rect">
            <a:avLst/>
          </a:prstGeom>
          <a:solidFill>
            <a:srgbClr val="EAF3F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28" name="文本框 27"/>
          <p:cNvSpPr txBox="1"/>
          <p:nvPr/>
        </p:nvSpPr>
        <p:spPr>
          <a:xfrm>
            <a:off x="2806700" y="2563495"/>
            <a:ext cx="2548255" cy="1445260"/>
          </a:xfrm>
          <a:prstGeom prst="rect">
            <a:avLst/>
          </a:prstGeom>
          <a:noFill/>
        </p:spPr>
        <p:txBody>
          <a:bodyPr wrap="square" rtlCol="0">
            <a:spAutoFit/>
          </a:bodyPr>
          <a:lstStyle/>
          <a:p>
            <a:pPr>
              <a:lnSpc>
                <a:spcPct val="100000"/>
              </a:lnSpc>
            </a:pPr>
            <a:r>
              <a:rPr lang="zh-CN" altLang="en-US" sz="8800">
                <a:solidFill>
                  <a:srgbClr val="E6999B"/>
                </a:solidFill>
                <a:latin typeface="字魂105号-简雅黑" panose="00000500000000000000" charset="-122"/>
                <a:cs typeface="字魂105号-简雅黑" panose="00000500000000000000" charset="-122"/>
              </a:rPr>
              <a:t>贰</a:t>
            </a:r>
            <a:endParaRPr lang="zh-CN" altLang="en-US" sz="8800">
              <a:solidFill>
                <a:srgbClr val="E6999B"/>
              </a:solidFill>
              <a:latin typeface="字魂105号-简雅黑" panose="00000500000000000000" charset="-122"/>
              <a:cs typeface="字魂105号-简雅黑" panose="00000500000000000000" charset="-122"/>
            </a:endParaRPr>
          </a:p>
        </p:txBody>
      </p:sp>
      <p:sp>
        <p:nvSpPr>
          <p:cNvPr id="4" name="文本框 3"/>
          <p:cNvSpPr txBox="1"/>
          <p:nvPr/>
        </p:nvSpPr>
        <p:spPr>
          <a:xfrm>
            <a:off x="4399915" y="3025140"/>
            <a:ext cx="2716530" cy="521970"/>
          </a:xfrm>
          <a:prstGeom prst="rect">
            <a:avLst/>
          </a:prstGeom>
          <a:noFill/>
        </p:spPr>
        <p:txBody>
          <a:bodyPr wrap="square" rtlCol="0" anchor="t">
            <a:spAutoFit/>
          </a:bodyPr>
          <a:lstStyle/>
          <a:p>
            <a:pPr algn="dist"/>
            <a:r>
              <a:rPr lang="zh-CN" altLang="en-US" sz="2800" b="1" dirty="0">
                <a:ln>
                  <a:noFill/>
                </a:ln>
                <a:solidFill>
                  <a:schemeClr val="tx2">
                    <a:lumMod val="75000"/>
                    <a:lumOff val="25000"/>
                  </a:schemeClr>
                </a:solidFill>
                <a:latin typeface="微软雅黑" panose="020B0503020204020204" pitchFamily="34" charset="-122"/>
                <a:ea typeface="微软雅黑" panose="020B0503020204020204" pitchFamily="34" charset="-122"/>
                <a:cs typeface="字魂105号-简雅黑" panose="00000500000000000000" charset="-122"/>
                <a:sym typeface="+mn-ea"/>
              </a:rPr>
              <a:t>云南大学</a:t>
            </a:r>
            <a:r>
              <a:rPr lang="zh-CN" altLang="en-US" sz="2800" b="1" dirty="0">
                <a:ln>
                  <a:noFill/>
                </a:ln>
                <a:solidFill>
                  <a:schemeClr val="tx2">
                    <a:lumMod val="75000"/>
                    <a:lumOff val="25000"/>
                  </a:schemeClr>
                </a:solidFill>
                <a:latin typeface="微软雅黑" panose="020B0503020204020204" pitchFamily="34" charset="-122"/>
                <a:ea typeface="微软雅黑" panose="020B0503020204020204" pitchFamily="34" charset="-122"/>
                <a:cs typeface="字魂105号-简雅黑" panose="00000500000000000000" charset="-122"/>
                <a:sym typeface="+mn-ea"/>
              </a:rPr>
              <a:t>概况</a:t>
            </a:r>
            <a:endParaRPr lang="zh-CN" altLang="en-US" sz="2800" b="1" dirty="0">
              <a:ln>
                <a:noFill/>
              </a:ln>
              <a:solidFill>
                <a:schemeClr val="tx2">
                  <a:lumMod val="75000"/>
                  <a:lumOff val="25000"/>
                </a:schemeClr>
              </a:solidFill>
              <a:latin typeface="微软雅黑" panose="020B0503020204020204" pitchFamily="34" charset="-122"/>
              <a:ea typeface="微软雅黑" panose="020B0503020204020204" pitchFamily="34" charset="-122"/>
              <a:cs typeface="字魂105号-简雅黑" panose="00000500000000000000" charset="-122"/>
              <a:sym typeface="+mn-ea"/>
            </a:endParaRPr>
          </a:p>
        </p:txBody>
      </p:sp>
      <p:grpSp>
        <p:nvGrpSpPr>
          <p:cNvPr id="7" name="组合 6"/>
          <p:cNvGrpSpPr/>
          <p:nvPr/>
        </p:nvGrpSpPr>
        <p:grpSpPr>
          <a:xfrm>
            <a:off x="7637780" y="2091055"/>
            <a:ext cx="3174365" cy="2921635"/>
            <a:chOff x="11987" y="3284"/>
            <a:chExt cx="4999" cy="4601"/>
          </a:xfrm>
        </p:grpSpPr>
        <p:pic>
          <p:nvPicPr>
            <p:cNvPr id="5" name="图片 4" descr="17"/>
            <p:cNvPicPr>
              <a:picLocks noChangeAspect="1"/>
            </p:cNvPicPr>
            <p:nvPr/>
          </p:nvPicPr>
          <p:blipFill>
            <a:blip r:embed="rId1"/>
            <a:stretch>
              <a:fillRect/>
            </a:stretch>
          </p:blipFill>
          <p:spPr>
            <a:xfrm>
              <a:off x="13712" y="5247"/>
              <a:ext cx="1548" cy="1619"/>
            </a:xfrm>
            <a:prstGeom prst="rect">
              <a:avLst/>
            </a:prstGeom>
          </p:spPr>
        </p:pic>
        <p:pic>
          <p:nvPicPr>
            <p:cNvPr id="49" name="图片 48" descr="C:\Users\Am'be'r\Desktop\15.png15"/>
            <p:cNvPicPr>
              <a:picLocks noChangeAspect="1"/>
            </p:cNvPicPr>
            <p:nvPr/>
          </p:nvPicPr>
          <p:blipFill>
            <a:blip r:embed="rId2"/>
            <a:srcRect/>
            <a:stretch>
              <a:fillRect/>
            </a:stretch>
          </p:blipFill>
          <p:spPr>
            <a:xfrm flipH="1">
              <a:off x="11987" y="3284"/>
              <a:ext cx="4999" cy="4601"/>
            </a:xfrm>
            <a:prstGeom prst="rect">
              <a:avLst/>
            </a:prstGeom>
          </p:spPr>
        </p:pic>
      </p:grpSp>
      <p:pic>
        <p:nvPicPr>
          <p:cNvPr id="10" name="图片 9" descr="11"/>
          <p:cNvPicPr>
            <a:picLocks noChangeAspect="1"/>
          </p:cNvPicPr>
          <p:nvPr/>
        </p:nvPicPr>
        <p:blipFill>
          <a:blip r:embed="rId3"/>
          <a:stretch>
            <a:fillRect/>
          </a:stretch>
        </p:blipFill>
        <p:spPr>
          <a:xfrm>
            <a:off x="1987550" y="1771015"/>
            <a:ext cx="819150" cy="593725"/>
          </a:xfrm>
          <a:prstGeom prst="rect">
            <a:avLst/>
          </a:prstGeom>
        </p:spPr>
      </p:pic>
      <p:pic>
        <p:nvPicPr>
          <p:cNvPr id="2" name="图片 1" descr="YNU"/>
          <p:cNvPicPr>
            <a:picLocks noChangeAspect="1"/>
          </p:cNvPicPr>
          <p:nvPr>
            <p:custDataLst>
              <p:tags r:id="rId4"/>
            </p:custDataLst>
          </p:nvPr>
        </p:nvPicPr>
        <p:blipFill>
          <a:blip r:embed="rId5" cstate="print"/>
          <a:stretch>
            <a:fillRect/>
          </a:stretch>
        </p:blipFill>
        <p:spPr>
          <a:xfrm>
            <a:off x="361950" y="269240"/>
            <a:ext cx="1021715" cy="63373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000" fill="hold">
                                          <p:stCondLst>
                                            <p:cond delay="0"/>
                                          </p:stCondLst>
                                        </p:cTn>
                                        <p:tgtEl>
                                          <p:spTgt spid="28"/>
                                        </p:tgtEl>
                                        <p:attrNameLst>
                                          <p:attrName>style.visibility</p:attrName>
                                        </p:attrNameLst>
                                      </p:cBhvr>
                                      <p:to>
                                        <p:strVal val="visible"/>
                                      </p:to>
                                    </p:set>
                                    <p:animEffect transition="in" filter="barn(inVertical)">
                                      <p:cBhvr>
                                        <p:cTn id="18" dur="1000"/>
                                        <p:tgtEl>
                                          <p:spTgt spid="28"/>
                                        </p:tgtEl>
                                      </p:cBhvr>
                                    </p:animEffect>
                                  </p:childTnLst>
                                </p:cTn>
                              </p:par>
                              <p:par>
                                <p:cTn id="19" presetID="16" presetClass="entr" presetSubtype="21" fill="hold" grpId="0" nodeType="withEffect">
                                  <p:stCondLst>
                                    <p:cond delay="0"/>
                                  </p:stCondLst>
                                  <p:childTnLst>
                                    <p:set>
                                      <p:cBhvr>
                                        <p:cTn id="20" dur="1000" fill="hold">
                                          <p:stCondLst>
                                            <p:cond delay="0"/>
                                          </p:stCondLst>
                                        </p:cTn>
                                        <p:tgtEl>
                                          <p:spTgt spid="4"/>
                                        </p:tgtEl>
                                        <p:attrNameLst>
                                          <p:attrName>style.visibility</p:attrName>
                                        </p:attrNameLst>
                                      </p:cBhvr>
                                      <p:to>
                                        <p:strVal val="visible"/>
                                      </p:to>
                                    </p:set>
                                    <p:animEffect transition="in" filter="barn(inVertical)">
                                      <p:cBhvr>
                                        <p:cTn id="21" dur="1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par>
                                <p:cTn id="32" presetID="22" presetClass="entr" presetSubtype="4"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6" grpId="0" bldLvl="0" animBg="1"/>
      <p:bldP spid="23" grpId="0" bldLvl="0" animBg="1"/>
      <p:bldP spid="28"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318260" y="4688426"/>
            <a:ext cx="502920" cy="502920"/>
          </a:xfrm>
          <a:prstGeom prst="ellipse">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10012680" y="5202873"/>
            <a:ext cx="822960" cy="822960"/>
          </a:xfrm>
          <a:prstGeom prst="ellipse">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4160520" y="575946"/>
            <a:ext cx="502920" cy="502920"/>
          </a:xfrm>
          <a:prstGeom prst="ellipse">
            <a:avLst/>
          </a:prstGeom>
          <a:solidFill>
            <a:srgbClr val="E69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îṣ1íḋe"/>
          <p:cNvSpPr/>
          <p:nvPr/>
        </p:nvSpPr>
        <p:spPr bwMode="auto">
          <a:xfrm>
            <a:off x="5259372" y="3414039"/>
            <a:ext cx="824221" cy="592112"/>
          </a:xfrm>
          <a:custGeom>
            <a:avLst/>
            <a:gdLst>
              <a:gd name="T0" fmla="*/ 0 w 213"/>
              <a:gd name="T1" fmla="*/ 12 h 152"/>
              <a:gd name="T2" fmla="*/ 68 w 213"/>
              <a:gd name="T3" fmla="*/ 25 h 152"/>
              <a:gd name="T4" fmla="*/ 142 w 213"/>
              <a:gd name="T5" fmla="*/ 78 h 152"/>
              <a:gd name="T6" fmla="*/ 203 w 213"/>
              <a:gd name="T7" fmla="*/ 152 h 152"/>
              <a:gd name="T8" fmla="*/ 213 w 213"/>
              <a:gd name="T9" fmla="*/ 144 h 152"/>
              <a:gd name="T10" fmla="*/ 128 w 213"/>
              <a:gd name="T11" fmla="*/ 48 h 152"/>
              <a:gd name="T12" fmla="*/ 72 w 213"/>
              <a:gd name="T13" fmla="*/ 13 h 152"/>
              <a:gd name="T14" fmla="*/ 0 w 213"/>
              <a:gd name="T15" fmla="*/ 0 h 152"/>
              <a:gd name="T16" fmla="*/ 0 w 213"/>
              <a:gd name="T17" fmla="*/ 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152">
                <a:moveTo>
                  <a:pt x="0" y="12"/>
                </a:moveTo>
                <a:cubicBezTo>
                  <a:pt x="26" y="12"/>
                  <a:pt x="48" y="17"/>
                  <a:pt x="68" y="25"/>
                </a:cubicBezTo>
                <a:cubicBezTo>
                  <a:pt x="97" y="36"/>
                  <a:pt x="121" y="56"/>
                  <a:pt x="142" y="78"/>
                </a:cubicBezTo>
                <a:cubicBezTo>
                  <a:pt x="163" y="101"/>
                  <a:pt x="183" y="127"/>
                  <a:pt x="203" y="152"/>
                </a:cubicBezTo>
                <a:cubicBezTo>
                  <a:pt x="213" y="144"/>
                  <a:pt x="213" y="144"/>
                  <a:pt x="213" y="144"/>
                </a:cubicBezTo>
                <a:cubicBezTo>
                  <a:pt x="185" y="111"/>
                  <a:pt x="160" y="76"/>
                  <a:pt x="128" y="48"/>
                </a:cubicBezTo>
                <a:cubicBezTo>
                  <a:pt x="111" y="34"/>
                  <a:pt x="93" y="22"/>
                  <a:pt x="72" y="13"/>
                </a:cubicBezTo>
                <a:cubicBezTo>
                  <a:pt x="51" y="5"/>
                  <a:pt x="28" y="0"/>
                  <a:pt x="0" y="0"/>
                </a:cubicBezTo>
                <a:cubicBezTo>
                  <a:pt x="0" y="12"/>
                  <a:pt x="0" y="12"/>
                  <a:pt x="0" y="12"/>
                </a:cubicBezTo>
                <a:close/>
              </a:path>
            </a:pathLst>
          </a:custGeom>
          <a:solidFill>
            <a:srgbClr val="A6C3D9"/>
          </a:solidFill>
          <a:ln>
            <a:noFill/>
          </a:ln>
        </p:spPr>
        <p:txBody>
          <a:bodyPr vert="horz" wrap="square" lIns="91440" tIns="45720" rIns="91440" bIns="45720" numCol="1" anchor="t" anchorCtr="0" compatLnSpc="1">
            <a:normAutofit/>
          </a:bodyPr>
          <a:lstStyle/>
          <a:p>
            <a:endParaRPr lang="en-US">
              <a:cs typeface="+mn-ea"/>
              <a:sym typeface="+mn-lt"/>
            </a:endParaRPr>
          </a:p>
        </p:txBody>
      </p:sp>
      <p:sp>
        <p:nvSpPr>
          <p:cNvPr id="8" name="ïṣḷiḍé"/>
          <p:cNvSpPr/>
          <p:nvPr/>
        </p:nvSpPr>
        <p:spPr bwMode="auto">
          <a:xfrm>
            <a:off x="4626998" y="3414039"/>
            <a:ext cx="632375" cy="355268"/>
          </a:xfrm>
          <a:custGeom>
            <a:avLst/>
            <a:gdLst>
              <a:gd name="T0" fmla="*/ 9 w 163"/>
              <a:gd name="T1" fmla="*/ 91 h 91"/>
              <a:gd name="T2" fmla="*/ 74 w 163"/>
              <a:gd name="T3" fmla="*/ 35 h 91"/>
              <a:gd name="T4" fmla="*/ 163 w 163"/>
              <a:gd name="T5" fmla="*/ 12 h 91"/>
              <a:gd name="T6" fmla="*/ 163 w 163"/>
              <a:gd name="T7" fmla="*/ 0 h 91"/>
              <a:gd name="T8" fmla="*/ 68 w 163"/>
              <a:gd name="T9" fmla="*/ 25 h 91"/>
              <a:gd name="T10" fmla="*/ 0 w 163"/>
              <a:gd name="T11" fmla="*/ 83 h 91"/>
              <a:gd name="T12" fmla="*/ 9 w 163"/>
              <a:gd name="T13" fmla="*/ 91 h 91"/>
            </a:gdLst>
            <a:ahLst/>
            <a:cxnLst>
              <a:cxn ang="0">
                <a:pos x="T0" y="T1"/>
              </a:cxn>
              <a:cxn ang="0">
                <a:pos x="T2" y="T3"/>
              </a:cxn>
              <a:cxn ang="0">
                <a:pos x="T4" y="T5"/>
              </a:cxn>
              <a:cxn ang="0">
                <a:pos x="T6" y="T7"/>
              </a:cxn>
              <a:cxn ang="0">
                <a:pos x="T8" y="T9"/>
              </a:cxn>
              <a:cxn ang="0">
                <a:pos x="T10" y="T11"/>
              </a:cxn>
              <a:cxn ang="0">
                <a:pos x="T12" y="T13"/>
              </a:cxn>
            </a:cxnLst>
            <a:rect l="0" t="0" r="r" b="b"/>
            <a:pathLst>
              <a:path w="163" h="91">
                <a:moveTo>
                  <a:pt x="9" y="91"/>
                </a:moveTo>
                <a:cubicBezTo>
                  <a:pt x="29" y="69"/>
                  <a:pt x="49" y="49"/>
                  <a:pt x="74" y="35"/>
                </a:cubicBezTo>
                <a:cubicBezTo>
                  <a:pt x="98" y="21"/>
                  <a:pt x="127" y="12"/>
                  <a:pt x="163" y="12"/>
                </a:cubicBezTo>
                <a:cubicBezTo>
                  <a:pt x="163" y="0"/>
                  <a:pt x="163" y="0"/>
                  <a:pt x="163" y="0"/>
                </a:cubicBezTo>
                <a:cubicBezTo>
                  <a:pt x="125" y="0"/>
                  <a:pt x="94" y="10"/>
                  <a:pt x="68" y="25"/>
                </a:cubicBezTo>
                <a:cubicBezTo>
                  <a:pt x="41" y="40"/>
                  <a:pt x="20" y="61"/>
                  <a:pt x="0" y="83"/>
                </a:cubicBezTo>
                <a:cubicBezTo>
                  <a:pt x="9" y="91"/>
                  <a:pt x="9" y="91"/>
                  <a:pt x="9" y="91"/>
                </a:cubicBezTo>
                <a:close/>
              </a:path>
            </a:pathLst>
          </a:custGeom>
          <a:solidFill>
            <a:srgbClr val="A6C3D9"/>
          </a:solidFill>
          <a:ln>
            <a:noFill/>
          </a:ln>
        </p:spPr>
        <p:txBody>
          <a:bodyPr vert="horz" wrap="square" lIns="91440" tIns="45720" rIns="91440" bIns="45720" numCol="1" anchor="t" anchorCtr="0" compatLnSpc="1">
            <a:normAutofit fontScale="97500" lnSpcReduction="10000"/>
          </a:bodyPr>
          <a:lstStyle/>
          <a:p>
            <a:endParaRPr lang="en-US">
              <a:cs typeface="+mn-ea"/>
              <a:sym typeface="+mn-lt"/>
            </a:endParaRPr>
          </a:p>
        </p:txBody>
      </p:sp>
      <p:sp>
        <p:nvSpPr>
          <p:cNvPr id="9" name="ïṥḻíḍé"/>
          <p:cNvSpPr/>
          <p:nvPr/>
        </p:nvSpPr>
        <p:spPr bwMode="auto">
          <a:xfrm>
            <a:off x="4705155" y="3596410"/>
            <a:ext cx="1120276" cy="1125015"/>
          </a:xfrm>
          <a:prstGeom prst="ellipse">
            <a:avLst/>
          </a:prstGeom>
          <a:solidFill>
            <a:schemeClr val="bg1">
              <a:lumMod val="95000"/>
            </a:schemeClr>
          </a:solidFill>
          <a:ln w="38100">
            <a:noFill/>
          </a:ln>
        </p:spPr>
        <p:txBody>
          <a:bodyPr vert="horz" wrap="square" lIns="91440" tIns="45720" rIns="91440" bIns="45720" numCol="1" anchor="t" anchorCtr="0" compatLnSpc="1">
            <a:normAutofit/>
          </a:bodyPr>
          <a:lstStyle/>
          <a:p>
            <a:endParaRPr lang="en-US">
              <a:cs typeface="+mn-ea"/>
              <a:sym typeface="+mn-lt"/>
            </a:endParaRPr>
          </a:p>
        </p:txBody>
      </p:sp>
      <p:sp>
        <p:nvSpPr>
          <p:cNvPr id="10" name="íślîḑè"/>
          <p:cNvSpPr/>
          <p:nvPr/>
        </p:nvSpPr>
        <p:spPr bwMode="auto">
          <a:xfrm>
            <a:off x="6045698" y="3830886"/>
            <a:ext cx="1435282" cy="532902"/>
          </a:xfrm>
          <a:custGeom>
            <a:avLst/>
            <a:gdLst>
              <a:gd name="T0" fmla="*/ 0 w 371"/>
              <a:gd name="T1" fmla="*/ 45 h 137"/>
              <a:gd name="T2" fmla="*/ 70 w 371"/>
              <a:gd name="T3" fmla="*/ 109 h 137"/>
              <a:gd name="T4" fmla="*/ 171 w 371"/>
              <a:gd name="T5" fmla="*/ 137 h 137"/>
              <a:gd name="T6" fmla="*/ 239 w 371"/>
              <a:gd name="T7" fmla="*/ 125 h 137"/>
              <a:gd name="T8" fmla="*/ 313 w 371"/>
              <a:gd name="T9" fmla="*/ 76 h 137"/>
              <a:gd name="T10" fmla="*/ 371 w 371"/>
              <a:gd name="T11" fmla="*/ 8 h 137"/>
              <a:gd name="T12" fmla="*/ 362 w 371"/>
              <a:gd name="T13" fmla="*/ 0 h 137"/>
              <a:gd name="T14" fmla="*/ 284 w 371"/>
              <a:gd name="T15" fmla="*/ 86 h 137"/>
              <a:gd name="T16" fmla="*/ 234 w 371"/>
              <a:gd name="T17" fmla="*/ 114 h 137"/>
              <a:gd name="T18" fmla="*/ 171 w 371"/>
              <a:gd name="T19" fmla="*/ 125 h 137"/>
              <a:gd name="T20" fmla="*/ 77 w 371"/>
              <a:gd name="T21" fmla="*/ 99 h 137"/>
              <a:gd name="T22" fmla="*/ 10 w 371"/>
              <a:gd name="T23" fmla="*/ 37 h 137"/>
              <a:gd name="T24" fmla="*/ 0 w 371"/>
              <a:gd name="T25" fmla="*/ 4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1" h="137">
                <a:moveTo>
                  <a:pt x="0" y="45"/>
                </a:moveTo>
                <a:cubicBezTo>
                  <a:pt x="21" y="69"/>
                  <a:pt x="43" y="92"/>
                  <a:pt x="70" y="109"/>
                </a:cubicBezTo>
                <a:cubicBezTo>
                  <a:pt x="97" y="126"/>
                  <a:pt x="130" y="137"/>
                  <a:pt x="171" y="137"/>
                </a:cubicBezTo>
                <a:cubicBezTo>
                  <a:pt x="196" y="137"/>
                  <a:pt x="219" y="133"/>
                  <a:pt x="239" y="125"/>
                </a:cubicBezTo>
                <a:cubicBezTo>
                  <a:pt x="268" y="114"/>
                  <a:pt x="292" y="96"/>
                  <a:pt x="313" y="76"/>
                </a:cubicBezTo>
                <a:cubicBezTo>
                  <a:pt x="334" y="55"/>
                  <a:pt x="353" y="31"/>
                  <a:pt x="371" y="8"/>
                </a:cubicBezTo>
                <a:cubicBezTo>
                  <a:pt x="362" y="0"/>
                  <a:pt x="362" y="0"/>
                  <a:pt x="362" y="0"/>
                </a:cubicBezTo>
                <a:cubicBezTo>
                  <a:pt x="337" y="31"/>
                  <a:pt x="313" y="63"/>
                  <a:pt x="284" y="86"/>
                </a:cubicBezTo>
                <a:cubicBezTo>
                  <a:pt x="269" y="98"/>
                  <a:pt x="253" y="107"/>
                  <a:pt x="234" y="114"/>
                </a:cubicBezTo>
                <a:cubicBezTo>
                  <a:pt x="216" y="121"/>
                  <a:pt x="195" y="125"/>
                  <a:pt x="171" y="125"/>
                </a:cubicBezTo>
                <a:cubicBezTo>
                  <a:pt x="132" y="125"/>
                  <a:pt x="102" y="115"/>
                  <a:pt x="77" y="99"/>
                </a:cubicBezTo>
                <a:cubicBezTo>
                  <a:pt x="51" y="83"/>
                  <a:pt x="30" y="61"/>
                  <a:pt x="10" y="37"/>
                </a:cubicBezTo>
                <a:cubicBezTo>
                  <a:pt x="0" y="45"/>
                  <a:pt x="0" y="45"/>
                  <a:pt x="0" y="45"/>
                </a:cubicBezTo>
                <a:close/>
              </a:path>
            </a:pathLst>
          </a:custGeom>
          <a:solidFill>
            <a:srgbClr val="A6C3D9"/>
          </a:solidFill>
          <a:ln>
            <a:noFill/>
          </a:ln>
        </p:spPr>
        <p:txBody>
          <a:bodyPr vert="horz" wrap="square" lIns="91440" tIns="45720" rIns="91440" bIns="45720" numCol="1" anchor="t" anchorCtr="0" compatLnSpc="1">
            <a:normAutofit/>
          </a:bodyPr>
          <a:lstStyle/>
          <a:p>
            <a:endParaRPr lang="en-US">
              <a:cs typeface="+mn-ea"/>
              <a:sym typeface="+mn-lt"/>
            </a:endParaRPr>
          </a:p>
        </p:txBody>
      </p:sp>
      <p:sp>
        <p:nvSpPr>
          <p:cNvPr id="11" name="isļiḓe"/>
          <p:cNvSpPr/>
          <p:nvPr/>
        </p:nvSpPr>
        <p:spPr bwMode="auto">
          <a:xfrm>
            <a:off x="7447821" y="3414039"/>
            <a:ext cx="1506335" cy="556587"/>
          </a:xfrm>
          <a:custGeom>
            <a:avLst/>
            <a:gdLst>
              <a:gd name="T0" fmla="*/ 9 w 389"/>
              <a:gd name="T1" fmla="*/ 115 h 143"/>
              <a:gd name="T2" fmla="*/ 81 w 389"/>
              <a:gd name="T3" fmla="*/ 43 h 143"/>
              <a:gd name="T4" fmla="*/ 183 w 389"/>
              <a:gd name="T5" fmla="*/ 12 h 143"/>
              <a:gd name="T6" fmla="*/ 248 w 389"/>
              <a:gd name="T7" fmla="*/ 24 h 143"/>
              <a:gd name="T8" fmla="*/ 320 w 389"/>
              <a:gd name="T9" fmla="*/ 74 h 143"/>
              <a:gd name="T10" fmla="*/ 379 w 389"/>
              <a:gd name="T11" fmla="*/ 143 h 143"/>
              <a:gd name="T12" fmla="*/ 389 w 389"/>
              <a:gd name="T13" fmla="*/ 136 h 143"/>
              <a:gd name="T14" fmla="*/ 306 w 389"/>
              <a:gd name="T15" fmla="*/ 44 h 143"/>
              <a:gd name="T16" fmla="*/ 253 w 389"/>
              <a:gd name="T17" fmla="*/ 12 h 143"/>
              <a:gd name="T18" fmla="*/ 183 w 389"/>
              <a:gd name="T19" fmla="*/ 0 h 143"/>
              <a:gd name="T20" fmla="*/ 74 w 389"/>
              <a:gd name="T21" fmla="*/ 33 h 143"/>
              <a:gd name="T22" fmla="*/ 0 w 389"/>
              <a:gd name="T23" fmla="*/ 107 h 143"/>
              <a:gd name="T24" fmla="*/ 9 w 389"/>
              <a:gd name="T25"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9" h="143">
                <a:moveTo>
                  <a:pt x="9" y="115"/>
                </a:moveTo>
                <a:cubicBezTo>
                  <a:pt x="31" y="88"/>
                  <a:pt x="54" y="62"/>
                  <a:pt x="81" y="43"/>
                </a:cubicBezTo>
                <a:cubicBezTo>
                  <a:pt x="108" y="24"/>
                  <a:pt x="140" y="12"/>
                  <a:pt x="183" y="12"/>
                </a:cubicBezTo>
                <a:cubicBezTo>
                  <a:pt x="208" y="12"/>
                  <a:pt x="229" y="16"/>
                  <a:pt x="248" y="24"/>
                </a:cubicBezTo>
                <a:cubicBezTo>
                  <a:pt x="277" y="35"/>
                  <a:pt x="300" y="52"/>
                  <a:pt x="320" y="74"/>
                </a:cubicBezTo>
                <a:cubicBezTo>
                  <a:pt x="341" y="95"/>
                  <a:pt x="360" y="119"/>
                  <a:pt x="379" y="143"/>
                </a:cubicBezTo>
                <a:cubicBezTo>
                  <a:pt x="389" y="136"/>
                  <a:pt x="389" y="136"/>
                  <a:pt x="389" y="136"/>
                </a:cubicBezTo>
                <a:cubicBezTo>
                  <a:pt x="363" y="104"/>
                  <a:pt x="338" y="71"/>
                  <a:pt x="306" y="44"/>
                </a:cubicBezTo>
                <a:cubicBezTo>
                  <a:pt x="291" y="31"/>
                  <a:pt x="273" y="20"/>
                  <a:pt x="253" y="12"/>
                </a:cubicBezTo>
                <a:cubicBezTo>
                  <a:pt x="232" y="5"/>
                  <a:pt x="209" y="0"/>
                  <a:pt x="183" y="0"/>
                </a:cubicBezTo>
                <a:cubicBezTo>
                  <a:pt x="138" y="0"/>
                  <a:pt x="103" y="13"/>
                  <a:pt x="74" y="33"/>
                </a:cubicBezTo>
                <a:cubicBezTo>
                  <a:pt x="45" y="53"/>
                  <a:pt x="22" y="80"/>
                  <a:pt x="0" y="107"/>
                </a:cubicBezTo>
                <a:cubicBezTo>
                  <a:pt x="9" y="115"/>
                  <a:pt x="9" y="115"/>
                  <a:pt x="9" y="115"/>
                </a:cubicBezTo>
                <a:close/>
              </a:path>
            </a:pathLst>
          </a:custGeom>
          <a:solidFill>
            <a:srgbClr val="A6C3D9"/>
          </a:solidFill>
          <a:ln>
            <a:noFill/>
          </a:ln>
        </p:spPr>
        <p:txBody>
          <a:bodyPr vert="horz" wrap="square" lIns="91440" tIns="45720" rIns="91440" bIns="45720" numCol="1" anchor="t" anchorCtr="0" compatLnSpc="1">
            <a:normAutofit/>
          </a:bodyPr>
          <a:lstStyle/>
          <a:p>
            <a:endParaRPr lang="en-US">
              <a:cs typeface="+mn-ea"/>
              <a:sym typeface="+mn-lt"/>
            </a:endParaRPr>
          </a:p>
        </p:txBody>
      </p:sp>
      <p:sp>
        <p:nvSpPr>
          <p:cNvPr id="12" name="îSḻiďe"/>
          <p:cNvSpPr/>
          <p:nvPr/>
        </p:nvSpPr>
        <p:spPr bwMode="auto">
          <a:xfrm>
            <a:off x="7632560" y="3691148"/>
            <a:ext cx="1120276" cy="1122646"/>
          </a:xfrm>
          <a:prstGeom prst="ellipse">
            <a:avLst/>
          </a:prstGeom>
          <a:solidFill>
            <a:schemeClr val="bg1">
              <a:lumMod val="95000"/>
            </a:schemeClr>
          </a:solidFill>
          <a:ln w="38100">
            <a:noFill/>
          </a:ln>
        </p:spPr>
        <p:txBody>
          <a:bodyPr vert="horz" wrap="square" lIns="91440" tIns="45720" rIns="91440" bIns="45720" numCol="1" anchor="t" anchorCtr="0" compatLnSpc="1">
            <a:normAutofit/>
          </a:bodyPr>
          <a:lstStyle/>
          <a:p>
            <a:endParaRPr lang="en-US">
              <a:cs typeface="+mn-ea"/>
              <a:sym typeface="+mn-lt"/>
            </a:endParaRPr>
          </a:p>
        </p:txBody>
      </p:sp>
      <p:sp>
        <p:nvSpPr>
          <p:cNvPr id="13" name="ïṥļiḓe"/>
          <p:cNvSpPr/>
          <p:nvPr/>
        </p:nvSpPr>
        <p:spPr bwMode="auto">
          <a:xfrm>
            <a:off x="2376969" y="3405148"/>
            <a:ext cx="2297397" cy="949750"/>
          </a:xfrm>
          <a:custGeom>
            <a:avLst/>
            <a:gdLst>
              <a:gd name="T0" fmla="*/ 0 w 593"/>
              <a:gd name="T1" fmla="*/ 12 h 244"/>
              <a:gd name="T2" fmla="*/ 107 w 593"/>
              <a:gd name="T3" fmla="*/ 47 h 244"/>
              <a:gd name="T4" fmla="*/ 165 w 593"/>
              <a:gd name="T5" fmla="*/ 104 h 244"/>
              <a:gd name="T6" fmla="*/ 248 w 593"/>
              <a:gd name="T7" fmla="*/ 198 h 244"/>
              <a:gd name="T8" fmla="*/ 303 w 593"/>
              <a:gd name="T9" fmla="*/ 231 h 244"/>
              <a:gd name="T10" fmla="*/ 373 w 593"/>
              <a:gd name="T11" fmla="*/ 244 h 244"/>
              <a:gd name="T12" fmla="*/ 449 w 593"/>
              <a:gd name="T13" fmla="*/ 229 h 244"/>
              <a:gd name="T14" fmla="*/ 529 w 593"/>
              <a:gd name="T15" fmla="*/ 168 h 244"/>
              <a:gd name="T16" fmla="*/ 593 w 593"/>
              <a:gd name="T17" fmla="*/ 91 h 244"/>
              <a:gd name="T18" fmla="*/ 584 w 593"/>
              <a:gd name="T19" fmla="*/ 83 h 244"/>
              <a:gd name="T20" fmla="*/ 497 w 593"/>
              <a:gd name="T21" fmla="*/ 183 h 244"/>
              <a:gd name="T22" fmla="*/ 444 w 593"/>
              <a:gd name="T23" fmla="*/ 218 h 244"/>
              <a:gd name="T24" fmla="*/ 373 w 593"/>
              <a:gd name="T25" fmla="*/ 232 h 244"/>
              <a:gd name="T26" fmla="*/ 266 w 593"/>
              <a:gd name="T27" fmla="*/ 197 h 244"/>
              <a:gd name="T28" fmla="*/ 209 w 593"/>
              <a:gd name="T29" fmla="*/ 140 h 244"/>
              <a:gd name="T30" fmla="*/ 126 w 593"/>
              <a:gd name="T31" fmla="*/ 46 h 244"/>
              <a:gd name="T32" fmla="*/ 71 w 593"/>
              <a:gd name="T33" fmla="*/ 13 h 244"/>
              <a:gd name="T34" fmla="*/ 0 w 593"/>
              <a:gd name="T35" fmla="*/ 0 h 244"/>
              <a:gd name="T36" fmla="*/ 0 w 593"/>
              <a:gd name="T37" fmla="*/ 1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3" h="244">
                <a:moveTo>
                  <a:pt x="0" y="12"/>
                </a:moveTo>
                <a:cubicBezTo>
                  <a:pt x="46" y="12"/>
                  <a:pt x="79" y="26"/>
                  <a:pt x="107" y="47"/>
                </a:cubicBezTo>
                <a:cubicBezTo>
                  <a:pt x="129" y="63"/>
                  <a:pt x="147" y="83"/>
                  <a:pt x="165" y="104"/>
                </a:cubicBezTo>
                <a:cubicBezTo>
                  <a:pt x="191" y="136"/>
                  <a:pt x="216" y="171"/>
                  <a:pt x="248" y="198"/>
                </a:cubicBezTo>
                <a:cubicBezTo>
                  <a:pt x="264" y="211"/>
                  <a:pt x="282" y="223"/>
                  <a:pt x="303" y="231"/>
                </a:cubicBezTo>
                <a:cubicBezTo>
                  <a:pt x="323" y="239"/>
                  <a:pt x="347" y="244"/>
                  <a:pt x="373" y="244"/>
                </a:cubicBezTo>
                <a:cubicBezTo>
                  <a:pt x="402" y="244"/>
                  <a:pt x="427" y="239"/>
                  <a:pt x="449" y="229"/>
                </a:cubicBezTo>
                <a:cubicBezTo>
                  <a:pt x="481" y="216"/>
                  <a:pt x="506" y="193"/>
                  <a:pt x="529" y="168"/>
                </a:cubicBezTo>
                <a:cubicBezTo>
                  <a:pt x="552" y="143"/>
                  <a:pt x="572" y="116"/>
                  <a:pt x="593" y="91"/>
                </a:cubicBezTo>
                <a:cubicBezTo>
                  <a:pt x="584" y="83"/>
                  <a:pt x="584" y="83"/>
                  <a:pt x="584" y="83"/>
                </a:cubicBezTo>
                <a:cubicBezTo>
                  <a:pt x="555" y="117"/>
                  <a:pt x="529" y="155"/>
                  <a:pt x="497" y="183"/>
                </a:cubicBezTo>
                <a:cubicBezTo>
                  <a:pt x="481" y="198"/>
                  <a:pt x="464" y="210"/>
                  <a:pt x="444" y="218"/>
                </a:cubicBezTo>
                <a:cubicBezTo>
                  <a:pt x="424" y="227"/>
                  <a:pt x="401" y="232"/>
                  <a:pt x="373" y="232"/>
                </a:cubicBezTo>
                <a:cubicBezTo>
                  <a:pt x="328" y="232"/>
                  <a:pt x="295" y="218"/>
                  <a:pt x="266" y="197"/>
                </a:cubicBezTo>
                <a:cubicBezTo>
                  <a:pt x="245" y="181"/>
                  <a:pt x="227" y="161"/>
                  <a:pt x="209" y="140"/>
                </a:cubicBezTo>
                <a:cubicBezTo>
                  <a:pt x="183" y="108"/>
                  <a:pt x="158" y="73"/>
                  <a:pt x="126" y="46"/>
                </a:cubicBezTo>
                <a:cubicBezTo>
                  <a:pt x="110" y="33"/>
                  <a:pt x="92" y="21"/>
                  <a:pt x="71" y="13"/>
                </a:cubicBezTo>
                <a:cubicBezTo>
                  <a:pt x="51" y="5"/>
                  <a:pt x="27" y="0"/>
                  <a:pt x="0" y="0"/>
                </a:cubicBezTo>
                <a:cubicBezTo>
                  <a:pt x="0" y="12"/>
                  <a:pt x="0" y="12"/>
                  <a:pt x="0" y="12"/>
                </a:cubicBezTo>
                <a:close/>
              </a:path>
            </a:pathLst>
          </a:custGeom>
          <a:solidFill>
            <a:srgbClr val="A6C3D9"/>
          </a:solidFill>
          <a:ln>
            <a:noFill/>
          </a:ln>
        </p:spPr>
        <p:txBody>
          <a:bodyPr vert="horz" wrap="square" lIns="91440" tIns="45720" rIns="91440" bIns="45720" numCol="1" anchor="t" anchorCtr="0" compatLnSpc="1">
            <a:normAutofit/>
          </a:bodyPr>
          <a:lstStyle/>
          <a:p>
            <a:endParaRPr lang="en-US" dirty="0">
              <a:cs typeface="+mn-ea"/>
              <a:sym typeface="+mn-lt"/>
            </a:endParaRPr>
          </a:p>
        </p:txBody>
      </p:sp>
      <p:sp>
        <p:nvSpPr>
          <p:cNvPr id="14" name="ïṣļiḑê"/>
          <p:cNvSpPr/>
          <p:nvPr/>
        </p:nvSpPr>
        <p:spPr bwMode="auto">
          <a:xfrm>
            <a:off x="8908430" y="3414039"/>
            <a:ext cx="2133973" cy="949750"/>
          </a:xfrm>
          <a:custGeom>
            <a:avLst/>
            <a:gdLst>
              <a:gd name="T0" fmla="*/ 0 w 551"/>
              <a:gd name="T1" fmla="*/ 143 h 244"/>
              <a:gd name="T2" fmla="*/ 72 w 551"/>
              <a:gd name="T3" fmla="*/ 213 h 244"/>
              <a:gd name="T4" fmla="*/ 177 w 551"/>
              <a:gd name="T5" fmla="*/ 244 h 244"/>
              <a:gd name="T6" fmla="*/ 292 w 551"/>
              <a:gd name="T7" fmla="*/ 207 h 244"/>
              <a:gd name="T8" fmla="*/ 351 w 551"/>
              <a:gd name="T9" fmla="*/ 147 h 244"/>
              <a:gd name="T10" fmla="*/ 433 w 551"/>
              <a:gd name="T11" fmla="*/ 55 h 244"/>
              <a:gd name="T12" fmla="*/ 484 w 551"/>
              <a:gd name="T13" fmla="*/ 24 h 244"/>
              <a:gd name="T14" fmla="*/ 551 w 551"/>
              <a:gd name="T15" fmla="*/ 12 h 244"/>
              <a:gd name="T16" fmla="*/ 551 w 551"/>
              <a:gd name="T17" fmla="*/ 0 h 244"/>
              <a:gd name="T18" fmla="*/ 436 w 551"/>
              <a:gd name="T19" fmla="*/ 37 h 244"/>
              <a:gd name="T20" fmla="*/ 377 w 551"/>
              <a:gd name="T21" fmla="*/ 97 h 244"/>
              <a:gd name="T22" fmla="*/ 295 w 551"/>
              <a:gd name="T23" fmla="*/ 189 h 244"/>
              <a:gd name="T24" fmla="*/ 244 w 551"/>
              <a:gd name="T25" fmla="*/ 220 h 244"/>
              <a:gd name="T26" fmla="*/ 177 w 551"/>
              <a:gd name="T27" fmla="*/ 232 h 244"/>
              <a:gd name="T28" fmla="*/ 79 w 551"/>
              <a:gd name="T29" fmla="*/ 203 h 244"/>
              <a:gd name="T30" fmla="*/ 10 w 551"/>
              <a:gd name="T31" fmla="*/ 136 h 244"/>
              <a:gd name="T32" fmla="*/ 0 w 551"/>
              <a:gd name="T33" fmla="*/ 14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1" h="244">
                <a:moveTo>
                  <a:pt x="0" y="143"/>
                </a:moveTo>
                <a:cubicBezTo>
                  <a:pt x="22" y="169"/>
                  <a:pt x="44" y="194"/>
                  <a:pt x="72" y="213"/>
                </a:cubicBezTo>
                <a:cubicBezTo>
                  <a:pt x="100" y="232"/>
                  <a:pt x="134" y="244"/>
                  <a:pt x="177" y="244"/>
                </a:cubicBezTo>
                <a:cubicBezTo>
                  <a:pt x="225" y="244"/>
                  <a:pt x="262" y="229"/>
                  <a:pt x="292" y="207"/>
                </a:cubicBezTo>
                <a:cubicBezTo>
                  <a:pt x="314" y="190"/>
                  <a:pt x="333" y="169"/>
                  <a:pt x="351" y="147"/>
                </a:cubicBezTo>
                <a:cubicBezTo>
                  <a:pt x="378" y="115"/>
                  <a:pt x="403" y="81"/>
                  <a:pt x="433" y="55"/>
                </a:cubicBezTo>
                <a:cubicBezTo>
                  <a:pt x="448" y="42"/>
                  <a:pt x="465" y="32"/>
                  <a:pt x="484" y="24"/>
                </a:cubicBezTo>
                <a:cubicBezTo>
                  <a:pt x="503" y="16"/>
                  <a:pt x="525" y="12"/>
                  <a:pt x="551" y="12"/>
                </a:cubicBezTo>
                <a:cubicBezTo>
                  <a:pt x="551" y="0"/>
                  <a:pt x="551" y="0"/>
                  <a:pt x="551" y="0"/>
                </a:cubicBezTo>
                <a:cubicBezTo>
                  <a:pt x="503" y="0"/>
                  <a:pt x="466" y="15"/>
                  <a:pt x="436" y="37"/>
                </a:cubicBezTo>
                <a:cubicBezTo>
                  <a:pt x="414" y="54"/>
                  <a:pt x="395" y="75"/>
                  <a:pt x="377" y="97"/>
                </a:cubicBezTo>
                <a:cubicBezTo>
                  <a:pt x="350" y="129"/>
                  <a:pt x="326" y="163"/>
                  <a:pt x="295" y="189"/>
                </a:cubicBezTo>
                <a:cubicBezTo>
                  <a:pt x="280" y="202"/>
                  <a:pt x="263" y="212"/>
                  <a:pt x="244" y="220"/>
                </a:cubicBezTo>
                <a:cubicBezTo>
                  <a:pt x="225" y="228"/>
                  <a:pt x="203" y="232"/>
                  <a:pt x="177" y="232"/>
                </a:cubicBezTo>
                <a:cubicBezTo>
                  <a:pt x="137" y="232"/>
                  <a:pt x="105" y="221"/>
                  <a:pt x="79" y="203"/>
                </a:cubicBezTo>
                <a:cubicBezTo>
                  <a:pt x="52" y="185"/>
                  <a:pt x="31" y="161"/>
                  <a:pt x="10" y="136"/>
                </a:cubicBezTo>
                <a:cubicBezTo>
                  <a:pt x="0" y="143"/>
                  <a:pt x="0" y="143"/>
                  <a:pt x="0" y="143"/>
                </a:cubicBezTo>
                <a:close/>
              </a:path>
            </a:pathLst>
          </a:custGeom>
          <a:solidFill>
            <a:srgbClr val="A6C3D9"/>
          </a:solidFill>
          <a:ln>
            <a:noFill/>
          </a:ln>
        </p:spPr>
        <p:txBody>
          <a:bodyPr vert="horz" wrap="square" lIns="91440" tIns="45720" rIns="91440" bIns="45720" numCol="1" anchor="t" anchorCtr="0" compatLnSpc="1">
            <a:normAutofit/>
          </a:bodyPr>
          <a:lstStyle/>
          <a:p>
            <a:endParaRPr lang="en-US">
              <a:cs typeface="+mn-ea"/>
              <a:sym typeface="+mn-lt"/>
            </a:endParaRPr>
          </a:p>
        </p:txBody>
      </p:sp>
      <p:sp>
        <p:nvSpPr>
          <p:cNvPr id="15" name="iŝlîďe"/>
          <p:cNvSpPr/>
          <p:nvPr/>
        </p:nvSpPr>
        <p:spPr bwMode="auto">
          <a:xfrm>
            <a:off x="9046525" y="3037457"/>
            <a:ext cx="1115539" cy="1122646"/>
          </a:xfrm>
          <a:prstGeom prst="ellipse">
            <a:avLst/>
          </a:prstGeom>
          <a:solidFill>
            <a:srgbClr val="A6C3D9"/>
          </a:solidFill>
          <a:ln w="38100">
            <a:noFill/>
          </a:ln>
        </p:spPr>
        <p:txBody>
          <a:bodyPr vert="horz" wrap="square" lIns="91440" tIns="45720" rIns="91440" bIns="45720" numCol="1" anchor="t" anchorCtr="0" compatLnSpc="1">
            <a:normAutofit/>
          </a:bodyPr>
          <a:lstStyle/>
          <a:p>
            <a:endParaRPr lang="en-US">
              <a:cs typeface="+mn-ea"/>
              <a:sym typeface="+mn-lt"/>
            </a:endParaRPr>
          </a:p>
        </p:txBody>
      </p:sp>
      <p:sp>
        <p:nvSpPr>
          <p:cNvPr id="16" name="ís1îḋe"/>
          <p:cNvSpPr/>
          <p:nvPr/>
        </p:nvSpPr>
        <p:spPr bwMode="auto">
          <a:xfrm>
            <a:off x="9389293" y="3385002"/>
            <a:ext cx="430003" cy="427554"/>
          </a:xfrm>
          <a:custGeom>
            <a:avLst/>
            <a:gdLst>
              <a:gd name="T0" fmla="*/ 3682 w 4808"/>
              <a:gd name="T1" fmla="*/ 2763 h 4789"/>
              <a:gd name="T2" fmla="*/ 3420 w 4808"/>
              <a:gd name="T3" fmla="*/ 2703 h 4789"/>
              <a:gd name="T4" fmla="*/ 3026 w 4808"/>
              <a:gd name="T5" fmla="*/ 2392 h 4789"/>
              <a:gd name="T6" fmla="*/ 2818 w 4808"/>
              <a:gd name="T7" fmla="*/ 2517 h 4789"/>
              <a:gd name="T8" fmla="*/ 3219 w 4808"/>
              <a:gd name="T9" fmla="*/ 1876 h 4789"/>
              <a:gd name="T10" fmla="*/ 3609 w 4808"/>
              <a:gd name="T11" fmla="*/ 1953 h 4789"/>
              <a:gd name="T12" fmla="*/ 4553 w 4808"/>
              <a:gd name="T13" fmla="*/ 720 h 4789"/>
              <a:gd name="T14" fmla="*/ 4388 w 4808"/>
              <a:gd name="T15" fmla="*/ 680 h 4789"/>
              <a:gd name="T16" fmla="*/ 3872 w 4808"/>
              <a:gd name="T17" fmla="*/ 1161 h 4789"/>
              <a:gd name="T18" fmla="*/ 3859 w 4808"/>
              <a:gd name="T19" fmla="*/ 1160 h 4789"/>
              <a:gd name="T20" fmla="*/ 3491 w 4808"/>
              <a:gd name="T21" fmla="*/ 1099 h 4789"/>
              <a:gd name="T22" fmla="*/ 3432 w 4808"/>
              <a:gd name="T23" fmla="*/ 731 h 4789"/>
              <a:gd name="T24" fmla="*/ 3454 w 4808"/>
              <a:gd name="T25" fmla="*/ 658 h 4789"/>
              <a:gd name="T26" fmla="*/ 3938 w 4808"/>
              <a:gd name="T27" fmla="*/ 104 h 4789"/>
              <a:gd name="T28" fmla="*/ 3609 w 4808"/>
              <a:gd name="T29" fmla="*/ 0 h 4789"/>
              <a:gd name="T30" fmla="*/ 2710 w 4808"/>
              <a:gd name="T31" fmla="*/ 1369 h 4789"/>
              <a:gd name="T32" fmla="*/ 1300 w 4808"/>
              <a:gd name="T33" fmla="*/ 999 h 4789"/>
              <a:gd name="T34" fmla="*/ 1309 w 4808"/>
              <a:gd name="T35" fmla="*/ 892 h 4789"/>
              <a:gd name="T36" fmla="*/ 865 w 4808"/>
              <a:gd name="T37" fmla="*/ 294 h 4789"/>
              <a:gd name="T38" fmla="*/ 665 w 4808"/>
              <a:gd name="T39" fmla="*/ 298 h 4789"/>
              <a:gd name="T40" fmla="*/ 278 w 4808"/>
              <a:gd name="T41" fmla="*/ 787 h 4789"/>
              <a:gd name="T42" fmla="*/ 630 w 4808"/>
              <a:gd name="T43" fmla="*/ 1163 h 4789"/>
              <a:gd name="T44" fmla="*/ 926 w 4808"/>
              <a:gd name="T45" fmla="*/ 1291 h 4789"/>
              <a:gd name="T46" fmla="*/ 1018 w 4808"/>
              <a:gd name="T47" fmla="*/ 1282 h 4789"/>
              <a:gd name="T48" fmla="*/ 1485 w 4808"/>
              <a:gd name="T49" fmla="*/ 2594 h 4789"/>
              <a:gd name="T50" fmla="*/ 1037 w 4808"/>
              <a:gd name="T51" fmla="*/ 2572 h 4789"/>
              <a:gd name="T52" fmla="*/ 92 w 4808"/>
              <a:gd name="T53" fmla="*/ 3809 h 4789"/>
              <a:gd name="T54" fmla="*/ 186 w 4808"/>
              <a:gd name="T55" fmla="*/ 3882 h 4789"/>
              <a:gd name="T56" fmla="*/ 727 w 4808"/>
              <a:gd name="T57" fmla="*/ 3384 h 4789"/>
              <a:gd name="T58" fmla="*/ 789 w 4808"/>
              <a:gd name="T59" fmla="*/ 3371 h 4789"/>
              <a:gd name="T60" fmla="*/ 796 w 4808"/>
              <a:gd name="T61" fmla="*/ 3372 h 4789"/>
              <a:gd name="T62" fmla="*/ 1218 w 4808"/>
              <a:gd name="T63" fmla="*/ 3798 h 4789"/>
              <a:gd name="T64" fmla="*/ 1192 w 4808"/>
              <a:gd name="T65" fmla="*/ 3873 h 4789"/>
              <a:gd name="T66" fmla="*/ 707 w 4808"/>
              <a:gd name="T67" fmla="*/ 4427 h 4789"/>
              <a:gd name="T68" fmla="*/ 1037 w 4808"/>
              <a:gd name="T69" fmla="*/ 4531 h 4789"/>
              <a:gd name="T70" fmla="*/ 2016 w 4808"/>
              <a:gd name="T71" fmla="*/ 3551 h 4789"/>
              <a:gd name="T72" fmla="*/ 1994 w 4808"/>
              <a:gd name="T73" fmla="*/ 3103 h 4789"/>
              <a:gd name="T74" fmla="*/ 2535 w 4808"/>
              <a:gd name="T75" fmla="*/ 2799 h 4789"/>
              <a:gd name="T76" fmla="*/ 2410 w 4808"/>
              <a:gd name="T77" fmla="*/ 3007 h 4789"/>
              <a:gd name="T78" fmla="*/ 2721 w 4808"/>
              <a:gd name="T79" fmla="*/ 3401 h 4789"/>
              <a:gd name="T80" fmla="*/ 2781 w 4808"/>
              <a:gd name="T81" fmla="*/ 3663 h 4789"/>
              <a:gd name="T82" fmla="*/ 4013 w 4808"/>
              <a:gd name="T83" fmla="*/ 4789 h 4789"/>
              <a:gd name="T84" fmla="*/ 4734 w 4808"/>
              <a:gd name="T85" fmla="*/ 4173 h 4789"/>
              <a:gd name="T86" fmla="*/ 4734 w 4808"/>
              <a:gd name="T87" fmla="*/ 3815 h 4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08" h="4789">
                <a:moveTo>
                  <a:pt x="4734" y="3815"/>
                </a:moveTo>
                <a:lnTo>
                  <a:pt x="3682" y="2763"/>
                </a:lnTo>
                <a:cubicBezTo>
                  <a:pt x="3634" y="2715"/>
                  <a:pt x="3570" y="2689"/>
                  <a:pt x="3502" y="2689"/>
                </a:cubicBezTo>
                <a:cubicBezTo>
                  <a:pt x="3474" y="2689"/>
                  <a:pt x="3446" y="2694"/>
                  <a:pt x="3420" y="2703"/>
                </a:cubicBezTo>
                <a:lnTo>
                  <a:pt x="3167" y="2450"/>
                </a:lnTo>
                <a:cubicBezTo>
                  <a:pt x="3130" y="2413"/>
                  <a:pt x="3079" y="2392"/>
                  <a:pt x="3026" y="2392"/>
                </a:cubicBezTo>
                <a:cubicBezTo>
                  <a:pt x="2972" y="2392"/>
                  <a:pt x="2922" y="2413"/>
                  <a:pt x="2884" y="2450"/>
                </a:cubicBezTo>
                <a:lnTo>
                  <a:pt x="2818" y="2517"/>
                </a:lnTo>
                <a:lnTo>
                  <a:pt x="2699" y="2398"/>
                </a:lnTo>
                <a:lnTo>
                  <a:pt x="3219" y="1876"/>
                </a:lnTo>
                <a:cubicBezTo>
                  <a:pt x="3340" y="1928"/>
                  <a:pt x="3472" y="1953"/>
                  <a:pt x="3609" y="1953"/>
                </a:cubicBezTo>
                <a:lnTo>
                  <a:pt x="3609" y="1953"/>
                </a:lnTo>
                <a:cubicBezTo>
                  <a:pt x="3870" y="1953"/>
                  <a:pt x="4116" y="1854"/>
                  <a:pt x="4301" y="1669"/>
                </a:cubicBezTo>
                <a:cubicBezTo>
                  <a:pt x="4549" y="1421"/>
                  <a:pt x="4646" y="1059"/>
                  <a:pt x="4553" y="720"/>
                </a:cubicBezTo>
                <a:cubicBezTo>
                  <a:pt x="4542" y="678"/>
                  <a:pt x="4502" y="648"/>
                  <a:pt x="4459" y="648"/>
                </a:cubicBezTo>
                <a:cubicBezTo>
                  <a:pt x="4441" y="648"/>
                  <a:pt x="4413" y="654"/>
                  <a:pt x="4388" y="680"/>
                </a:cubicBezTo>
                <a:cubicBezTo>
                  <a:pt x="4384" y="683"/>
                  <a:pt x="4034" y="1030"/>
                  <a:pt x="3918" y="1146"/>
                </a:cubicBezTo>
                <a:cubicBezTo>
                  <a:pt x="3906" y="1159"/>
                  <a:pt x="3885" y="1161"/>
                  <a:pt x="3872" y="1161"/>
                </a:cubicBezTo>
                <a:cubicBezTo>
                  <a:pt x="3864" y="1161"/>
                  <a:pt x="3859" y="1160"/>
                  <a:pt x="3859" y="1160"/>
                </a:cubicBezTo>
                <a:lnTo>
                  <a:pt x="3859" y="1160"/>
                </a:lnTo>
                <a:lnTo>
                  <a:pt x="3851" y="1159"/>
                </a:lnTo>
                <a:cubicBezTo>
                  <a:pt x="3707" y="1146"/>
                  <a:pt x="3535" y="1119"/>
                  <a:pt x="3491" y="1099"/>
                </a:cubicBezTo>
                <a:cubicBezTo>
                  <a:pt x="3470" y="1055"/>
                  <a:pt x="3445" y="879"/>
                  <a:pt x="3432" y="733"/>
                </a:cubicBezTo>
                <a:lnTo>
                  <a:pt x="3432" y="731"/>
                </a:lnTo>
                <a:lnTo>
                  <a:pt x="3429" y="727"/>
                </a:lnTo>
                <a:cubicBezTo>
                  <a:pt x="3428" y="720"/>
                  <a:pt x="3425" y="687"/>
                  <a:pt x="3454" y="658"/>
                </a:cubicBezTo>
                <a:cubicBezTo>
                  <a:pt x="3574" y="538"/>
                  <a:pt x="3905" y="204"/>
                  <a:pt x="3908" y="201"/>
                </a:cubicBezTo>
                <a:cubicBezTo>
                  <a:pt x="3936" y="173"/>
                  <a:pt x="3947" y="138"/>
                  <a:pt x="3938" y="104"/>
                </a:cubicBezTo>
                <a:cubicBezTo>
                  <a:pt x="3927" y="64"/>
                  <a:pt x="3893" y="42"/>
                  <a:pt x="3865" y="34"/>
                </a:cubicBezTo>
                <a:cubicBezTo>
                  <a:pt x="3782" y="11"/>
                  <a:pt x="3695" y="0"/>
                  <a:pt x="3609" y="0"/>
                </a:cubicBezTo>
                <a:cubicBezTo>
                  <a:pt x="3347" y="0"/>
                  <a:pt x="3101" y="102"/>
                  <a:pt x="2916" y="287"/>
                </a:cubicBezTo>
                <a:cubicBezTo>
                  <a:pt x="2624" y="579"/>
                  <a:pt x="2555" y="1011"/>
                  <a:pt x="2710" y="1369"/>
                </a:cubicBezTo>
                <a:lnTo>
                  <a:pt x="2190" y="1889"/>
                </a:lnTo>
                <a:lnTo>
                  <a:pt x="1300" y="999"/>
                </a:lnTo>
                <a:cubicBezTo>
                  <a:pt x="1300" y="998"/>
                  <a:pt x="1299" y="998"/>
                  <a:pt x="1299" y="997"/>
                </a:cubicBezTo>
                <a:cubicBezTo>
                  <a:pt x="1307" y="963"/>
                  <a:pt x="1311" y="928"/>
                  <a:pt x="1309" y="892"/>
                </a:cubicBezTo>
                <a:cubicBezTo>
                  <a:pt x="1305" y="788"/>
                  <a:pt x="1260" y="689"/>
                  <a:pt x="1182" y="611"/>
                </a:cubicBezTo>
                <a:lnTo>
                  <a:pt x="865" y="294"/>
                </a:lnTo>
                <a:cubicBezTo>
                  <a:pt x="858" y="288"/>
                  <a:pt x="821" y="253"/>
                  <a:pt x="766" y="253"/>
                </a:cubicBezTo>
                <a:cubicBezTo>
                  <a:pt x="740" y="253"/>
                  <a:pt x="702" y="261"/>
                  <a:pt x="665" y="298"/>
                </a:cubicBezTo>
                <a:lnTo>
                  <a:pt x="318" y="645"/>
                </a:lnTo>
                <a:cubicBezTo>
                  <a:pt x="277" y="685"/>
                  <a:pt x="263" y="737"/>
                  <a:pt x="278" y="787"/>
                </a:cubicBezTo>
                <a:cubicBezTo>
                  <a:pt x="288" y="820"/>
                  <a:pt x="308" y="842"/>
                  <a:pt x="314" y="848"/>
                </a:cubicBezTo>
                <a:lnTo>
                  <a:pt x="630" y="1163"/>
                </a:lnTo>
                <a:cubicBezTo>
                  <a:pt x="712" y="1246"/>
                  <a:pt x="817" y="1291"/>
                  <a:pt x="926" y="1291"/>
                </a:cubicBezTo>
                <a:lnTo>
                  <a:pt x="926" y="1291"/>
                </a:lnTo>
                <a:cubicBezTo>
                  <a:pt x="957" y="1291"/>
                  <a:pt x="987" y="1287"/>
                  <a:pt x="1016" y="1280"/>
                </a:cubicBezTo>
                <a:cubicBezTo>
                  <a:pt x="1017" y="1281"/>
                  <a:pt x="1017" y="1281"/>
                  <a:pt x="1018" y="1282"/>
                </a:cubicBezTo>
                <a:lnTo>
                  <a:pt x="1907" y="2171"/>
                </a:lnTo>
                <a:lnTo>
                  <a:pt x="1485" y="2594"/>
                </a:lnTo>
                <a:cubicBezTo>
                  <a:pt x="1466" y="2613"/>
                  <a:pt x="1449" y="2634"/>
                  <a:pt x="1435" y="2656"/>
                </a:cubicBezTo>
                <a:cubicBezTo>
                  <a:pt x="1311" y="2601"/>
                  <a:pt x="1176" y="2572"/>
                  <a:pt x="1037" y="2572"/>
                </a:cubicBezTo>
                <a:cubicBezTo>
                  <a:pt x="775" y="2572"/>
                  <a:pt x="529" y="2674"/>
                  <a:pt x="344" y="2859"/>
                </a:cubicBezTo>
                <a:cubicBezTo>
                  <a:pt x="96" y="3106"/>
                  <a:pt x="0" y="3471"/>
                  <a:pt x="92" y="3809"/>
                </a:cubicBezTo>
                <a:cubicBezTo>
                  <a:pt x="103" y="3852"/>
                  <a:pt x="143" y="3882"/>
                  <a:pt x="186" y="3882"/>
                </a:cubicBezTo>
                <a:lnTo>
                  <a:pt x="186" y="3882"/>
                </a:lnTo>
                <a:cubicBezTo>
                  <a:pt x="204" y="3882"/>
                  <a:pt x="232" y="3877"/>
                  <a:pt x="258" y="3851"/>
                </a:cubicBezTo>
                <a:cubicBezTo>
                  <a:pt x="261" y="3847"/>
                  <a:pt x="611" y="3500"/>
                  <a:pt x="727" y="3384"/>
                </a:cubicBezTo>
                <a:cubicBezTo>
                  <a:pt x="740" y="3372"/>
                  <a:pt x="762" y="3370"/>
                  <a:pt x="774" y="3370"/>
                </a:cubicBezTo>
                <a:cubicBezTo>
                  <a:pt x="783" y="3370"/>
                  <a:pt x="789" y="3371"/>
                  <a:pt x="789" y="3371"/>
                </a:cubicBezTo>
                <a:lnTo>
                  <a:pt x="789" y="3371"/>
                </a:lnTo>
                <a:lnTo>
                  <a:pt x="796" y="3372"/>
                </a:lnTo>
                <a:cubicBezTo>
                  <a:pt x="940" y="3385"/>
                  <a:pt x="1113" y="3411"/>
                  <a:pt x="1157" y="3431"/>
                </a:cubicBezTo>
                <a:cubicBezTo>
                  <a:pt x="1178" y="3475"/>
                  <a:pt x="1205" y="3652"/>
                  <a:pt x="1218" y="3798"/>
                </a:cubicBezTo>
                <a:lnTo>
                  <a:pt x="1219" y="3805"/>
                </a:lnTo>
                <a:cubicBezTo>
                  <a:pt x="1219" y="3805"/>
                  <a:pt x="1223" y="3842"/>
                  <a:pt x="1192" y="3873"/>
                </a:cubicBezTo>
                <a:cubicBezTo>
                  <a:pt x="1072" y="3993"/>
                  <a:pt x="741" y="4327"/>
                  <a:pt x="738" y="4330"/>
                </a:cubicBezTo>
                <a:cubicBezTo>
                  <a:pt x="710" y="4358"/>
                  <a:pt x="699" y="4393"/>
                  <a:pt x="707" y="4427"/>
                </a:cubicBezTo>
                <a:cubicBezTo>
                  <a:pt x="718" y="4467"/>
                  <a:pt x="752" y="4489"/>
                  <a:pt x="780" y="4497"/>
                </a:cubicBezTo>
                <a:cubicBezTo>
                  <a:pt x="864" y="4519"/>
                  <a:pt x="950" y="4531"/>
                  <a:pt x="1037" y="4531"/>
                </a:cubicBezTo>
                <a:cubicBezTo>
                  <a:pt x="1298" y="4531"/>
                  <a:pt x="1544" y="4429"/>
                  <a:pt x="1729" y="4244"/>
                </a:cubicBezTo>
                <a:cubicBezTo>
                  <a:pt x="1914" y="4059"/>
                  <a:pt x="2016" y="3813"/>
                  <a:pt x="2016" y="3551"/>
                </a:cubicBezTo>
                <a:cubicBezTo>
                  <a:pt x="2016" y="3412"/>
                  <a:pt x="1987" y="3277"/>
                  <a:pt x="1932" y="3153"/>
                </a:cubicBezTo>
                <a:cubicBezTo>
                  <a:pt x="1954" y="3139"/>
                  <a:pt x="1975" y="3122"/>
                  <a:pt x="1994" y="3103"/>
                </a:cubicBezTo>
                <a:lnTo>
                  <a:pt x="2417" y="2681"/>
                </a:lnTo>
                <a:lnTo>
                  <a:pt x="2535" y="2799"/>
                </a:lnTo>
                <a:lnTo>
                  <a:pt x="2469" y="2866"/>
                </a:lnTo>
                <a:cubicBezTo>
                  <a:pt x="2431" y="2904"/>
                  <a:pt x="2410" y="2954"/>
                  <a:pt x="2410" y="3007"/>
                </a:cubicBezTo>
                <a:cubicBezTo>
                  <a:pt x="2410" y="3061"/>
                  <a:pt x="2431" y="3111"/>
                  <a:pt x="2469" y="3149"/>
                </a:cubicBezTo>
                <a:lnTo>
                  <a:pt x="2721" y="3401"/>
                </a:lnTo>
                <a:cubicBezTo>
                  <a:pt x="2712" y="3427"/>
                  <a:pt x="2707" y="3455"/>
                  <a:pt x="2707" y="3484"/>
                </a:cubicBezTo>
                <a:cubicBezTo>
                  <a:pt x="2707" y="3552"/>
                  <a:pt x="2734" y="3615"/>
                  <a:pt x="2781" y="3663"/>
                </a:cubicBezTo>
                <a:lnTo>
                  <a:pt x="3834" y="4715"/>
                </a:lnTo>
                <a:cubicBezTo>
                  <a:pt x="3881" y="4763"/>
                  <a:pt x="3945" y="4789"/>
                  <a:pt x="4013" y="4789"/>
                </a:cubicBezTo>
                <a:cubicBezTo>
                  <a:pt x="4081" y="4789"/>
                  <a:pt x="4144" y="4763"/>
                  <a:pt x="4192" y="4715"/>
                </a:cubicBezTo>
                <a:lnTo>
                  <a:pt x="4734" y="4173"/>
                </a:lnTo>
                <a:cubicBezTo>
                  <a:pt x="4782" y="4126"/>
                  <a:pt x="4808" y="4062"/>
                  <a:pt x="4808" y="3994"/>
                </a:cubicBezTo>
                <a:cubicBezTo>
                  <a:pt x="4808" y="3926"/>
                  <a:pt x="4782" y="3863"/>
                  <a:pt x="4734" y="3815"/>
                </a:cubicBezTo>
                <a:close/>
              </a:path>
            </a:pathLst>
          </a:custGeom>
          <a:solidFill>
            <a:schemeClr val="bg1"/>
          </a:solidFill>
          <a:ln>
            <a:noFill/>
          </a:ln>
        </p:spPr>
        <p:txBody>
          <a:bodyPr wrap="square" lIns="91440" tIns="45720" rIns="91440" bIns="45720">
            <a:normAutofit/>
          </a:bodyPr>
          <a:lstStyle/>
          <a:p>
            <a:endParaRPr lang="zh-CN" altLang="en-US">
              <a:cs typeface="+mn-ea"/>
              <a:sym typeface="+mn-lt"/>
            </a:endParaRPr>
          </a:p>
        </p:txBody>
      </p:sp>
      <p:sp>
        <p:nvSpPr>
          <p:cNvPr id="17" name="îṣḻîḍè"/>
          <p:cNvSpPr/>
          <p:nvPr/>
        </p:nvSpPr>
        <p:spPr bwMode="auto">
          <a:xfrm>
            <a:off x="3248559" y="2959296"/>
            <a:ext cx="1115539" cy="1125015"/>
          </a:xfrm>
          <a:prstGeom prst="ellipse">
            <a:avLst/>
          </a:prstGeom>
          <a:solidFill>
            <a:srgbClr val="A6C3D9"/>
          </a:solidFill>
          <a:ln w="38100">
            <a:noFill/>
          </a:ln>
        </p:spPr>
        <p:txBody>
          <a:bodyPr vert="horz" wrap="square" lIns="91440" tIns="45720" rIns="91440" bIns="45720" numCol="1" anchor="t" anchorCtr="0" compatLnSpc="1">
            <a:normAutofit/>
          </a:bodyPr>
          <a:lstStyle/>
          <a:p>
            <a:endParaRPr lang="en-US" dirty="0">
              <a:cs typeface="+mn-ea"/>
              <a:sym typeface="+mn-lt"/>
            </a:endParaRPr>
          </a:p>
        </p:txBody>
      </p:sp>
      <p:sp>
        <p:nvSpPr>
          <p:cNvPr id="18" name="ïšļîḑê"/>
          <p:cNvSpPr/>
          <p:nvPr/>
        </p:nvSpPr>
        <p:spPr bwMode="auto">
          <a:xfrm>
            <a:off x="3596299" y="3312093"/>
            <a:ext cx="420058" cy="419421"/>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8649" h="594741">
                <a:moveTo>
                  <a:pt x="411175" y="315251"/>
                </a:moveTo>
                <a:cubicBezTo>
                  <a:pt x="392328" y="315251"/>
                  <a:pt x="373301" y="322420"/>
                  <a:pt x="358940" y="336757"/>
                </a:cubicBezTo>
                <a:cubicBezTo>
                  <a:pt x="330220" y="365432"/>
                  <a:pt x="330220" y="411311"/>
                  <a:pt x="358940" y="439986"/>
                </a:cubicBezTo>
                <a:cubicBezTo>
                  <a:pt x="387661" y="468660"/>
                  <a:pt x="435049" y="468660"/>
                  <a:pt x="462333" y="439986"/>
                </a:cubicBezTo>
                <a:cubicBezTo>
                  <a:pt x="491053" y="411311"/>
                  <a:pt x="491053" y="365432"/>
                  <a:pt x="462333" y="336757"/>
                </a:cubicBezTo>
                <a:cubicBezTo>
                  <a:pt x="448691" y="322420"/>
                  <a:pt x="430023" y="315251"/>
                  <a:pt x="411175" y="315251"/>
                </a:cubicBezTo>
                <a:close/>
                <a:moveTo>
                  <a:pt x="410816" y="276182"/>
                </a:moveTo>
                <a:cubicBezTo>
                  <a:pt x="439716" y="276182"/>
                  <a:pt x="468795" y="287293"/>
                  <a:pt x="491053" y="309516"/>
                </a:cubicBezTo>
                <a:cubicBezTo>
                  <a:pt x="525517" y="342492"/>
                  <a:pt x="532697" y="394106"/>
                  <a:pt x="514029" y="435685"/>
                </a:cubicBezTo>
                <a:lnTo>
                  <a:pt x="578649" y="500203"/>
                </a:lnTo>
                <a:lnTo>
                  <a:pt x="522645" y="556118"/>
                </a:lnTo>
                <a:lnTo>
                  <a:pt x="458025" y="491600"/>
                </a:lnTo>
                <a:cubicBezTo>
                  <a:pt x="416381" y="510239"/>
                  <a:pt x="366121" y="503070"/>
                  <a:pt x="331656" y="468660"/>
                </a:cubicBezTo>
                <a:cubicBezTo>
                  <a:pt x="287140" y="424215"/>
                  <a:pt x="287140" y="352528"/>
                  <a:pt x="331656" y="309516"/>
                </a:cubicBezTo>
                <a:cubicBezTo>
                  <a:pt x="353197" y="287293"/>
                  <a:pt x="381917" y="276182"/>
                  <a:pt x="410816" y="276182"/>
                </a:cubicBezTo>
                <a:close/>
                <a:moveTo>
                  <a:pt x="134949" y="20001"/>
                </a:moveTo>
                <a:lnTo>
                  <a:pt x="134949" y="144835"/>
                </a:lnTo>
                <a:lnTo>
                  <a:pt x="17242" y="144835"/>
                </a:lnTo>
                <a:close/>
                <a:moveTo>
                  <a:pt x="172278" y="0"/>
                </a:moveTo>
                <a:lnTo>
                  <a:pt x="480943" y="0"/>
                </a:lnTo>
                <a:lnTo>
                  <a:pt x="480943" y="276591"/>
                </a:lnTo>
                <a:cubicBezTo>
                  <a:pt x="460844" y="263693"/>
                  <a:pt x="436438" y="256527"/>
                  <a:pt x="410596" y="256527"/>
                </a:cubicBezTo>
                <a:cubicBezTo>
                  <a:pt x="381883" y="256527"/>
                  <a:pt x="354606" y="265126"/>
                  <a:pt x="331636" y="282323"/>
                </a:cubicBezTo>
                <a:lnTo>
                  <a:pt x="81832" y="282323"/>
                </a:lnTo>
                <a:lnTo>
                  <a:pt x="81832" y="322450"/>
                </a:lnTo>
                <a:lnTo>
                  <a:pt x="295744" y="322450"/>
                </a:lnTo>
                <a:cubicBezTo>
                  <a:pt x="288566" y="335348"/>
                  <a:pt x="282823" y="351112"/>
                  <a:pt x="279952" y="366877"/>
                </a:cubicBezTo>
                <a:lnTo>
                  <a:pt x="81832" y="366877"/>
                </a:lnTo>
                <a:lnTo>
                  <a:pt x="81832" y="407004"/>
                </a:lnTo>
                <a:lnTo>
                  <a:pt x="279952" y="407004"/>
                </a:lnTo>
                <a:cubicBezTo>
                  <a:pt x="281388" y="422768"/>
                  <a:pt x="287130" y="438532"/>
                  <a:pt x="294309" y="451430"/>
                </a:cubicBezTo>
                <a:lnTo>
                  <a:pt x="81832" y="451430"/>
                </a:lnTo>
                <a:lnTo>
                  <a:pt x="81832" y="491557"/>
                </a:lnTo>
                <a:lnTo>
                  <a:pt x="327329" y="491557"/>
                </a:lnTo>
                <a:cubicBezTo>
                  <a:pt x="350299" y="511621"/>
                  <a:pt x="380448" y="521653"/>
                  <a:pt x="410596" y="521653"/>
                </a:cubicBezTo>
                <a:cubicBezTo>
                  <a:pt x="424953" y="521653"/>
                  <a:pt x="439309" y="518786"/>
                  <a:pt x="453666" y="514487"/>
                </a:cubicBezTo>
                <a:lnTo>
                  <a:pt x="480943" y="543149"/>
                </a:lnTo>
                <a:lnTo>
                  <a:pt x="480943" y="594741"/>
                </a:lnTo>
                <a:lnTo>
                  <a:pt x="0" y="594741"/>
                </a:lnTo>
                <a:lnTo>
                  <a:pt x="0" y="180572"/>
                </a:lnTo>
                <a:lnTo>
                  <a:pt x="172278" y="180572"/>
                </a:lnTo>
                <a:close/>
              </a:path>
            </a:pathLst>
          </a:custGeom>
          <a:solidFill>
            <a:schemeClr val="bg1"/>
          </a:solidFill>
          <a:ln>
            <a:noFill/>
          </a:ln>
        </p:spPr>
        <p:txBody>
          <a:bodyPr wrap="square" lIns="91440" tIns="45720" rIns="91440" bIns="45720">
            <a:normAutofit/>
          </a:bodyPr>
          <a:lstStyle/>
          <a:p>
            <a:endParaRPr lang="zh-CN" altLang="en-US">
              <a:solidFill>
                <a:schemeClr val="bg1"/>
              </a:solidFill>
              <a:cs typeface="+mn-ea"/>
              <a:sym typeface="+mn-lt"/>
            </a:endParaRPr>
          </a:p>
        </p:txBody>
      </p:sp>
      <p:sp>
        <p:nvSpPr>
          <p:cNvPr id="19" name="i$ļiḑê"/>
          <p:cNvSpPr/>
          <p:nvPr/>
        </p:nvSpPr>
        <p:spPr bwMode="auto">
          <a:xfrm>
            <a:off x="6145174" y="3037457"/>
            <a:ext cx="1120276" cy="1122646"/>
          </a:xfrm>
          <a:prstGeom prst="ellipse">
            <a:avLst/>
          </a:prstGeom>
          <a:solidFill>
            <a:srgbClr val="557191"/>
          </a:solidFill>
          <a:ln w="38100">
            <a:noFill/>
          </a:ln>
        </p:spPr>
        <p:txBody>
          <a:bodyPr vert="horz" wrap="square" lIns="91440" tIns="45720" rIns="91440" bIns="45720" numCol="1" anchor="t" anchorCtr="0" compatLnSpc="1">
            <a:normAutofit/>
          </a:bodyPr>
          <a:lstStyle/>
          <a:p>
            <a:endParaRPr lang="en-US">
              <a:cs typeface="+mn-ea"/>
              <a:sym typeface="+mn-lt"/>
            </a:endParaRPr>
          </a:p>
        </p:txBody>
      </p:sp>
      <p:sp>
        <p:nvSpPr>
          <p:cNvPr id="20" name="ïSľîde"/>
          <p:cNvSpPr/>
          <p:nvPr/>
        </p:nvSpPr>
        <p:spPr>
          <a:xfrm>
            <a:off x="6477517" y="3357581"/>
            <a:ext cx="455591" cy="397706"/>
          </a:xfrm>
          <a:custGeom>
            <a:avLst/>
            <a:gdLst>
              <a:gd name="connsiteX0" fmla="*/ 424975 w 608697"/>
              <a:gd name="connsiteY0" fmla="*/ 168488 h 531358"/>
              <a:gd name="connsiteX1" fmla="*/ 387604 w 608697"/>
              <a:gd name="connsiteY1" fmla="*/ 205806 h 531358"/>
              <a:gd name="connsiteX2" fmla="*/ 424975 w 608697"/>
              <a:gd name="connsiteY2" fmla="*/ 243124 h 531358"/>
              <a:gd name="connsiteX3" fmla="*/ 462346 w 608697"/>
              <a:gd name="connsiteY3" fmla="*/ 205806 h 531358"/>
              <a:gd name="connsiteX4" fmla="*/ 424975 w 608697"/>
              <a:gd name="connsiteY4" fmla="*/ 168488 h 531358"/>
              <a:gd name="connsiteX5" fmla="*/ 287947 w 608697"/>
              <a:gd name="connsiteY5" fmla="*/ 168488 h 531358"/>
              <a:gd name="connsiteX6" fmla="*/ 250576 w 608697"/>
              <a:gd name="connsiteY6" fmla="*/ 205806 h 531358"/>
              <a:gd name="connsiteX7" fmla="*/ 287947 w 608697"/>
              <a:gd name="connsiteY7" fmla="*/ 243124 h 531358"/>
              <a:gd name="connsiteX8" fmla="*/ 325318 w 608697"/>
              <a:gd name="connsiteY8" fmla="*/ 205806 h 531358"/>
              <a:gd name="connsiteX9" fmla="*/ 287947 w 608697"/>
              <a:gd name="connsiteY9" fmla="*/ 168488 h 531358"/>
              <a:gd name="connsiteX10" fmla="*/ 102356 w 608697"/>
              <a:gd name="connsiteY10" fmla="*/ 121231 h 531358"/>
              <a:gd name="connsiteX11" fmla="*/ 98850 w 608697"/>
              <a:gd name="connsiteY11" fmla="*/ 127711 h 531358"/>
              <a:gd name="connsiteX12" fmla="*/ 76842 w 608697"/>
              <a:gd name="connsiteY12" fmla="*/ 217990 h 531358"/>
              <a:gd name="connsiteX13" fmla="*/ 98850 w 608697"/>
              <a:gd name="connsiteY13" fmla="*/ 308194 h 531358"/>
              <a:gd name="connsiteX14" fmla="*/ 157488 w 608697"/>
              <a:gd name="connsiteY14" fmla="*/ 380223 h 531358"/>
              <a:gd name="connsiteX15" fmla="*/ 344668 w 608697"/>
              <a:gd name="connsiteY15" fmla="*/ 444729 h 531358"/>
              <a:gd name="connsiteX16" fmla="*/ 370257 w 608697"/>
              <a:gd name="connsiteY16" fmla="*/ 443687 h 531358"/>
              <a:gd name="connsiteX17" fmla="*/ 236717 w 608697"/>
              <a:gd name="connsiteY17" fmla="*/ 477876 h 531358"/>
              <a:gd name="connsiteX18" fmla="*/ 198072 w 608697"/>
              <a:gd name="connsiteY18" fmla="*/ 475344 h 531358"/>
              <a:gd name="connsiteX19" fmla="*/ 82437 w 608697"/>
              <a:gd name="connsiteY19" fmla="*/ 531284 h 531358"/>
              <a:gd name="connsiteX20" fmla="*/ 81542 w 608697"/>
              <a:gd name="connsiteY20" fmla="*/ 531358 h 531358"/>
              <a:gd name="connsiteX21" fmla="*/ 75051 w 608697"/>
              <a:gd name="connsiteY21" fmla="*/ 527857 h 531358"/>
              <a:gd name="connsiteX22" fmla="*/ 74753 w 608697"/>
              <a:gd name="connsiteY22" fmla="*/ 519738 h 531358"/>
              <a:gd name="connsiteX23" fmla="*/ 88778 w 608697"/>
              <a:gd name="connsiteY23" fmla="*/ 435046 h 531358"/>
              <a:gd name="connsiteX24" fmla="*/ 0 w 608697"/>
              <a:gd name="connsiteY24" fmla="*/ 282198 h 531358"/>
              <a:gd name="connsiteX25" fmla="*/ 102356 w 608697"/>
              <a:gd name="connsiteY25" fmla="*/ 121231 h 531358"/>
              <a:gd name="connsiteX26" fmla="*/ 356424 w 608697"/>
              <a:gd name="connsiteY26" fmla="*/ 0 h 531358"/>
              <a:gd name="connsiteX27" fmla="*/ 608697 w 608697"/>
              <a:gd name="connsiteY27" fmla="*/ 211244 h 531358"/>
              <a:gd name="connsiteX28" fmla="*/ 518290 w 608697"/>
              <a:gd name="connsiteY28" fmla="*/ 373401 h 531358"/>
              <a:gd name="connsiteX29" fmla="*/ 531941 w 608697"/>
              <a:gd name="connsiteY29" fmla="*/ 441109 h 531358"/>
              <a:gd name="connsiteX30" fmla="*/ 531120 w 608697"/>
              <a:gd name="connsiteY30" fmla="*/ 465391 h 531358"/>
              <a:gd name="connsiteX31" fmla="*/ 511577 w 608697"/>
              <a:gd name="connsiteY31" fmla="*/ 475894 h 531358"/>
              <a:gd name="connsiteX32" fmla="*/ 509041 w 608697"/>
              <a:gd name="connsiteY32" fmla="*/ 475745 h 531358"/>
              <a:gd name="connsiteX33" fmla="*/ 391408 w 608697"/>
              <a:gd name="connsiteY33" fmla="*/ 420476 h 531358"/>
              <a:gd name="connsiteX34" fmla="*/ 356424 w 608697"/>
              <a:gd name="connsiteY34" fmla="*/ 422487 h 531358"/>
              <a:gd name="connsiteX35" fmla="*/ 104225 w 608697"/>
              <a:gd name="connsiteY35" fmla="*/ 211244 h 531358"/>
              <a:gd name="connsiteX36" fmla="*/ 356424 w 608697"/>
              <a:gd name="connsiteY36" fmla="*/ 0 h 53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697" h="531358">
                <a:moveTo>
                  <a:pt x="424975" y="168488"/>
                </a:moveTo>
                <a:cubicBezTo>
                  <a:pt x="404312" y="168488"/>
                  <a:pt x="387604" y="185248"/>
                  <a:pt x="387604" y="205806"/>
                </a:cubicBezTo>
                <a:cubicBezTo>
                  <a:pt x="387604" y="226439"/>
                  <a:pt x="404312" y="243124"/>
                  <a:pt x="424975" y="243124"/>
                </a:cubicBezTo>
                <a:cubicBezTo>
                  <a:pt x="445562" y="243124"/>
                  <a:pt x="462346" y="226439"/>
                  <a:pt x="462346" y="205806"/>
                </a:cubicBezTo>
                <a:cubicBezTo>
                  <a:pt x="462346" y="185248"/>
                  <a:pt x="445637" y="168488"/>
                  <a:pt x="424975" y="168488"/>
                </a:cubicBezTo>
                <a:close/>
                <a:moveTo>
                  <a:pt x="287947" y="168488"/>
                </a:moveTo>
                <a:cubicBezTo>
                  <a:pt x="267285" y="168488"/>
                  <a:pt x="250576" y="185248"/>
                  <a:pt x="250576" y="205806"/>
                </a:cubicBezTo>
                <a:cubicBezTo>
                  <a:pt x="250576" y="226439"/>
                  <a:pt x="267285" y="243124"/>
                  <a:pt x="287947" y="243124"/>
                </a:cubicBezTo>
                <a:cubicBezTo>
                  <a:pt x="308610" y="243124"/>
                  <a:pt x="325318" y="226439"/>
                  <a:pt x="325318" y="205806"/>
                </a:cubicBezTo>
                <a:cubicBezTo>
                  <a:pt x="325318" y="185248"/>
                  <a:pt x="308610" y="168488"/>
                  <a:pt x="287947" y="168488"/>
                </a:cubicBezTo>
                <a:close/>
                <a:moveTo>
                  <a:pt x="102356" y="121231"/>
                </a:moveTo>
                <a:cubicBezTo>
                  <a:pt x="101162" y="123317"/>
                  <a:pt x="99969" y="125477"/>
                  <a:pt x="98850" y="127711"/>
                </a:cubicBezTo>
                <a:cubicBezTo>
                  <a:pt x="84227" y="156240"/>
                  <a:pt x="76842" y="186631"/>
                  <a:pt x="76842" y="217990"/>
                </a:cubicBezTo>
                <a:cubicBezTo>
                  <a:pt x="76842" y="249275"/>
                  <a:pt x="84227" y="279666"/>
                  <a:pt x="98850" y="308194"/>
                </a:cubicBezTo>
                <a:cubicBezTo>
                  <a:pt x="112726" y="335308"/>
                  <a:pt x="132496" y="359516"/>
                  <a:pt x="157488" y="380223"/>
                </a:cubicBezTo>
                <a:cubicBezTo>
                  <a:pt x="207845" y="421787"/>
                  <a:pt x="274317" y="444729"/>
                  <a:pt x="344668" y="444729"/>
                </a:cubicBezTo>
                <a:cubicBezTo>
                  <a:pt x="353173" y="444729"/>
                  <a:pt x="361752" y="444357"/>
                  <a:pt x="370257" y="443687"/>
                </a:cubicBezTo>
                <a:cubicBezTo>
                  <a:pt x="332209" y="465288"/>
                  <a:pt x="286254" y="477876"/>
                  <a:pt x="236717" y="477876"/>
                </a:cubicBezTo>
                <a:cubicBezTo>
                  <a:pt x="223736" y="477876"/>
                  <a:pt x="210755" y="477057"/>
                  <a:pt x="198072" y="475344"/>
                </a:cubicBezTo>
                <a:cubicBezTo>
                  <a:pt x="160397" y="499478"/>
                  <a:pt x="110637" y="528155"/>
                  <a:pt x="82437" y="531284"/>
                </a:cubicBezTo>
                <a:cubicBezTo>
                  <a:pt x="82138" y="531358"/>
                  <a:pt x="81840" y="531358"/>
                  <a:pt x="81542" y="531358"/>
                </a:cubicBezTo>
                <a:cubicBezTo>
                  <a:pt x="78930" y="531358"/>
                  <a:pt x="76469" y="530017"/>
                  <a:pt x="75051" y="527857"/>
                </a:cubicBezTo>
                <a:cubicBezTo>
                  <a:pt x="73410" y="525399"/>
                  <a:pt x="73335" y="522271"/>
                  <a:pt x="74753" y="519738"/>
                </a:cubicBezTo>
                <a:cubicBezTo>
                  <a:pt x="75051" y="519291"/>
                  <a:pt x="99223" y="476014"/>
                  <a:pt x="88778" y="435046"/>
                </a:cubicBezTo>
                <a:cubicBezTo>
                  <a:pt x="32303" y="397653"/>
                  <a:pt x="0" y="342160"/>
                  <a:pt x="0" y="282198"/>
                </a:cubicBezTo>
                <a:cubicBezTo>
                  <a:pt x="0" y="215532"/>
                  <a:pt x="40584" y="156538"/>
                  <a:pt x="102356" y="121231"/>
                </a:cubicBezTo>
                <a:close/>
                <a:moveTo>
                  <a:pt x="356424" y="0"/>
                </a:moveTo>
                <a:cubicBezTo>
                  <a:pt x="495540" y="0"/>
                  <a:pt x="608697" y="94747"/>
                  <a:pt x="608697" y="211244"/>
                </a:cubicBezTo>
                <a:cubicBezTo>
                  <a:pt x="608697" y="274408"/>
                  <a:pt x="575802" y="333178"/>
                  <a:pt x="518290" y="373401"/>
                </a:cubicBezTo>
                <a:cubicBezTo>
                  <a:pt x="512845" y="406324"/>
                  <a:pt x="531717" y="440811"/>
                  <a:pt x="531941" y="441109"/>
                </a:cubicBezTo>
                <a:cubicBezTo>
                  <a:pt x="536267" y="448781"/>
                  <a:pt x="535969" y="458092"/>
                  <a:pt x="531120" y="465391"/>
                </a:cubicBezTo>
                <a:cubicBezTo>
                  <a:pt x="526794" y="472021"/>
                  <a:pt x="519484" y="475894"/>
                  <a:pt x="511577" y="475894"/>
                </a:cubicBezTo>
                <a:cubicBezTo>
                  <a:pt x="510756" y="475894"/>
                  <a:pt x="509936" y="475894"/>
                  <a:pt x="509041" y="475745"/>
                </a:cubicBezTo>
                <a:cubicBezTo>
                  <a:pt x="484574" y="473064"/>
                  <a:pt x="444966" y="454442"/>
                  <a:pt x="391408" y="420476"/>
                </a:cubicBezTo>
                <a:cubicBezTo>
                  <a:pt x="379920" y="421817"/>
                  <a:pt x="368135" y="422487"/>
                  <a:pt x="356424" y="422487"/>
                </a:cubicBezTo>
                <a:cubicBezTo>
                  <a:pt x="217382" y="422487"/>
                  <a:pt x="104225" y="327741"/>
                  <a:pt x="104225" y="211244"/>
                </a:cubicBezTo>
                <a:cubicBezTo>
                  <a:pt x="104225" y="94747"/>
                  <a:pt x="217382" y="0"/>
                  <a:pt x="356424"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fontScale="975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cs typeface="+mn-ea"/>
              <a:sym typeface="+mn-lt"/>
            </a:endParaRPr>
          </a:p>
        </p:txBody>
      </p:sp>
      <p:sp>
        <p:nvSpPr>
          <p:cNvPr id="21" name="ïṧ1ïḑê"/>
          <p:cNvSpPr/>
          <p:nvPr/>
        </p:nvSpPr>
        <p:spPr>
          <a:xfrm>
            <a:off x="5035447" y="3951650"/>
            <a:ext cx="459692" cy="414535"/>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rgbClr val="55719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cs typeface="+mn-ea"/>
              <a:sym typeface="+mn-lt"/>
            </a:endParaRPr>
          </a:p>
        </p:txBody>
      </p:sp>
      <p:sp>
        <p:nvSpPr>
          <p:cNvPr id="22" name="islíḓe"/>
          <p:cNvSpPr/>
          <p:nvPr/>
        </p:nvSpPr>
        <p:spPr>
          <a:xfrm>
            <a:off x="7964040" y="4045573"/>
            <a:ext cx="457315" cy="413795"/>
          </a:xfrm>
          <a:custGeom>
            <a:avLst/>
            <a:gdLst>
              <a:gd name="connsiteX0" fmla="*/ 407586 w 606580"/>
              <a:gd name="connsiteY0" fmla="*/ 252695 h 548858"/>
              <a:gd name="connsiteX1" fmla="*/ 502285 w 606580"/>
              <a:gd name="connsiteY1" fmla="*/ 252695 h 548858"/>
              <a:gd name="connsiteX2" fmla="*/ 502285 w 606580"/>
              <a:gd name="connsiteY2" fmla="*/ 346759 h 548858"/>
              <a:gd name="connsiteX3" fmla="*/ 407586 w 606580"/>
              <a:gd name="connsiteY3" fmla="*/ 346759 h 548858"/>
              <a:gd name="connsiteX4" fmla="*/ 104296 w 606580"/>
              <a:gd name="connsiteY4" fmla="*/ 205698 h 548858"/>
              <a:gd name="connsiteX5" fmla="*/ 199065 w 606580"/>
              <a:gd name="connsiteY5" fmla="*/ 205698 h 548858"/>
              <a:gd name="connsiteX6" fmla="*/ 199065 w 606580"/>
              <a:gd name="connsiteY6" fmla="*/ 346758 h 548858"/>
              <a:gd name="connsiteX7" fmla="*/ 104296 w 606580"/>
              <a:gd name="connsiteY7" fmla="*/ 346758 h 548858"/>
              <a:gd name="connsiteX8" fmla="*/ 255870 w 606580"/>
              <a:gd name="connsiteY8" fmla="*/ 96040 h 548858"/>
              <a:gd name="connsiteX9" fmla="*/ 350710 w 606580"/>
              <a:gd name="connsiteY9" fmla="*/ 96040 h 548858"/>
              <a:gd name="connsiteX10" fmla="*/ 350710 w 606580"/>
              <a:gd name="connsiteY10" fmla="*/ 346759 h 548858"/>
              <a:gd name="connsiteX11" fmla="*/ 255870 w 606580"/>
              <a:gd name="connsiteY11" fmla="*/ 346759 h 548858"/>
              <a:gd name="connsiteX12" fmla="*/ 37882 w 606580"/>
              <a:gd name="connsiteY12" fmla="*/ 37913 h 548858"/>
              <a:gd name="connsiteX13" fmla="*/ 37882 w 606580"/>
              <a:gd name="connsiteY13" fmla="*/ 405363 h 548858"/>
              <a:gd name="connsiteX14" fmla="*/ 568698 w 606580"/>
              <a:gd name="connsiteY14" fmla="*/ 405363 h 548858"/>
              <a:gd name="connsiteX15" fmla="*/ 568698 w 606580"/>
              <a:gd name="connsiteY15" fmla="*/ 37913 h 548858"/>
              <a:gd name="connsiteX16" fmla="*/ 18941 w 606580"/>
              <a:gd name="connsiteY16" fmla="*/ 0 h 548858"/>
              <a:gd name="connsiteX17" fmla="*/ 587639 w 606580"/>
              <a:gd name="connsiteY17" fmla="*/ 0 h 548858"/>
              <a:gd name="connsiteX18" fmla="*/ 606580 w 606580"/>
              <a:gd name="connsiteY18" fmla="*/ 18910 h 548858"/>
              <a:gd name="connsiteX19" fmla="*/ 606580 w 606580"/>
              <a:gd name="connsiteY19" fmla="*/ 424274 h 548858"/>
              <a:gd name="connsiteX20" fmla="*/ 587639 w 606580"/>
              <a:gd name="connsiteY20" fmla="*/ 443184 h 548858"/>
              <a:gd name="connsiteX21" fmla="*/ 322278 w 606580"/>
              <a:gd name="connsiteY21" fmla="*/ 443184 h 548858"/>
              <a:gd name="connsiteX22" fmla="*/ 322278 w 606580"/>
              <a:gd name="connsiteY22" fmla="*/ 511038 h 548858"/>
              <a:gd name="connsiteX23" fmla="*/ 450223 w 606580"/>
              <a:gd name="connsiteY23" fmla="*/ 511038 h 548858"/>
              <a:gd name="connsiteX24" fmla="*/ 450223 w 606580"/>
              <a:gd name="connsiteY24" fmla="*/ 548858 h 548858"/>
              <a:gd name="connsiteX25" fmla="*/ 156357 w 606580"/>
              <a:gd name="connsiteY25" fmla="*/ 548858 h 548858"/>
              <a:gd name="connsiteX26" fmla="*/ 156357 w 606580"/>
              <a:gd name="connsiteY26" fmla="*/ 511038 h 548858"/>
              <a:gd name="connsiteX27" fmla="*/ 284302 w 606580"/>
              <a:gd name="connsiteY27" fmla="*/ 511038 h 548858"/>
              <a:gd name="connsiteX28" fmla="*/ 284302 w 606580"/>
              <a:gd name="connsiteY28" fmla="*/ 443184 h 548858"/>
              <a:gd name="connsiteX29" fmla="*/ 18941 w 606580"/>
              <a:gd name="connsiteY29" fmla="*/ 443184 h 548858"/>
              <a:gd name="connsiteX30" fmla="*/ 0 w 606580"/>
              <a:gd name="connsiteY30" fmla="*/ 424274 h 548858"/>
              <a:gd name="connsiteX31" fmla="*/ 0 w 606580"/>
              <a:gd name="connsiteY31" fmla="*/ 18910 h 548858"/>
              <a:gd name="connsiteX32" fmla="*/ 18941 w 606580"/>
              <a:gd name="connsiteY32" fmla="*/ 0 h 54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6580" h="548858">
                <a:moveTo>
                  <a:pt x="407586" y="252695"/>
                </a:moveTo>
                <a:lnTo>
                  <a:pt x="502285" y="252695"/>
                </a:lnTo>
                <a:lnTo>
                  <a:pt x="502285" y="346759"/>
                </a:lnTo>
                <a:lnTo>
                  <a:pt x="407586" y="346759"/>
                </a:lnTo>
                <a:close/>
                <a:moveTo>
                  <a:pt x="104296" y="205698"/>
                </a:moveTo>
                <a:lnTo>
                  <a:pt x="199065" y="205698"/>
                </a:lnTo>
                <a:lnTo>
                  <a:pt x="199065" y="346758"/>
                </a:lnTo>
                <a:lnTo>
                  <a:pt x="104296" y="346758"/>
                </a:lnTo>
                <a:close/>
                <a:moveTo>
                  <a:pt x="255870" y="96040"/>
                </a:moveTo>
                <a:lnTo>
                  <a:pt x="350710" y="96040"/>
                </a:lnTo>
                <a:lnTo>
                  <a:pt x="350710" y="346759"/>
                </a:lnTo>
                <a:lnTo>
                  <a:pt x="255870" y="346759"/>
                </a:lnTo>
                <a:close/>
                <a:moveTo>
                  <a:pt x="37882" y="37913"/>
                </a:moveTo>
                <a:lnTo>
                  <a:pt x="37882" y="405363"/>
                </a:lnTo>
                <a:lnTo>
                  <a:pt x="568698" y="405363"/>
                </a:lnTo>
                <a:lnTo>
                  <a:pt x="568698" y="37913"/>
                </a:lnTo>
                <a:close/>
                <a:moveTo>
                  <a:pt x="18941" y="0"/>
                </a:moveTo>
                <a:lnTo>
                  <a:pt x="587639" y="0"/>
                </a:lnTo>
                <a:cubicBezTo>
                  <a:pt x="598038" y="0"/>
                  <a:pt x="606580" y="8528"/>
                  <a:pt x="606580" y="18910"/>
                </a:cubicBezTo>
                <a:lnTo>
                  <a:pt x="606580" y="424274"/>
                </a:lnTo>
                <a:cubicBezTo>
                  <a:pt x="606580" y="434656"/>
                  <a:pt x="598038" y="443184"/>
                  <a:pt x="587639" y="443184"/>
                </a:cubicBezTo>
                <a:lnTo>
                  <a:pt x="322278" y="443184"/>
                </a:lnTo>
                <a:lnTo>
                  <a:pt x="322278" y="511038"/>
                </a:lnTo>
                <a:lnTo>
                  <a:pt x="450223" y="511038"/>
                </a:lnTo>
                <a:lnTo>
                  <a:pt x="450223" y="548858"/>
                </a:lnTo>
                <a:lnTo>
                  <a:pt x="156357" y="548858"/>
                </a:lnTo>
                <a:lnTo>
                  <a:pt x="156357" y="511038"/>
                </a:lnTo>
                <a:lnTo>
                  <a:pt x="284302" y="511038"/>
                </a:lnTo>
                <a:lnTo>
                  <a:pt x="284302" y="443184"/>
                </a:lnTo>
                <a:lnTo>
                  <a:pt x="18941" y="443184"/>
                </a:lnTo>
                <a:cubicBezTo>
                  <a:pt x="8542" y="443184"/>
                  <a:pt x="0" y="434656"/>
                  <a:pt x="0" y="424274"/>
                </a:cubicBezTo>
                <a:lnTo>
                  <a:pt x="0" y="18910"/>
                </a:lnTo>
                <a:cubicBezTo>
                  <a:pt x="0" y="8528"/>
                  <a:pt x="8542" y="0"/>
                  <a:pt x="18941" y="0"/>
                </a:cubicBezTo>
                <a:close/>
              </a:path>
            </a:pathLst>
          </a:custGeom>
          <a:solidFill>
            <a:srgbClr val="A6C3D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a:cs typeface="+mn-ea"/>
              <a:sym typeface="+mn-lt"/>
            </a:endParaRPr>
          </a:p>
        </p:txBody>
      </p:sp>
      <p:grpSp>
        <p:nvGrpSpPr>
          <p:cNvPr id="23" name="îSļïdè"/>
          <p:cNvGrpSpPr/>
          <p:nvPr/>
        </p:nvGrpSpPr>
        <p:grpSpPr>
          <a:xfrm>
            <a:off x="3248450" y="4994117"/>
            <a:ext cx="3274089" cy="961391"/>
            <a:chOff x="2163589" y="2362517"/>
            <a:chExt cx="3122893" cy="916994"/>
          </a:xfrm>
        </p:grpSpPr>
        <p:sp>
          <p:nvSpPr>
            <p:cNvPr id="38" name="is1iḋê"/>
            <p:cNvSpPr/>
            <p:nvPr/>
          </p:nvSpPr>
          <p:spPr bwMode="auto">
            <a:xfrm>
              <a:off x="2163589" y="2750150"/>
              <a:ext cx="3122866" cy="52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l">
                <a:lnSpc>
                  <a:spcPct val="130000"/>
                </a:lnSpc>
              </a:pPr>
              <a:r>
                <a:rPr lang="zh-CN" altLang="en-US" sz="1100" dirty="0">
                  <a:solidFill>
                    <a:schemeClr val="tx1"/>
                  </a:solidFill>
                  <a:latin typeface="微软雅黑" panose="020B0503020204020204" pitchFamily="34" charset="-122"/>
                  <a:ea typeface="微软雅黑" panose="020B0503020204020204" pitchFamily="34" charset="-122"/>
                  <a:sym typeface="+mn-ea"/>
                </a:rPr>
                <a:t>2012年成为国家 “中西部高校提升综合实力工程”实施院校，2016年成为国家“一省一校”工程实施院校。2017年成为中国首批42所“一流大学”建设高校之一，2018年跻身于中西部14所“以部为主、部省合建”高校行列。</a:t>
              </a:r>
              <a:endParaRPr lang="zh-CN" altLang="en-US" sz="1100" dirty="0">
                <a:solidFill>
                  <a:schemeClr val="tx1"/>
                </a:solidFill>
                <a:latin typeface="微软雅黑" panose="020B0503020204020204" pitchFamily="34" charset="-122"/>
                <a:ea typeface="微软雅黑" panose="020B0503020204020204" pitchFamily="34" charset="-122"/>
                <a:cs typeface="+mn-ea"/>
                <a:sym typeface="+mn-ea"/>
              </a:endParaRPr>
            </a:p>
          </p:txBody>
        </p:sp>
        <p:sp>
          <p:nvSpPr>
            <p:cNvPr id="39" name="íṩ1íḓé"/>
            <p:cNvSpPr txBox="1"/>
            <p:nvPr/>
          </p:nvSpPr>
          <p:spPr bwMode="auto">
            <a:xfrm>
              <a:off x="2856482" y="2362517"/>
              <a:ext cx="2430000"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eaLnBrk="1" hangingPunct="1">
                <a:lnSpc>
                  <a:spcPct val="100000"/>
                </a:lnSpc>
                <a:spcBef>
                  <a:spcPct val="0"/>
                </a:spcBef>
                <a:buFontTx/>
                <a:buNone/>
              </a:pPr>
              <a:r>
                <a:rPr lang="zh-CN" altLang="en-US" sz="2400" dirty="0">
                  <a:solidFill>
                    <a:schemeClr val="tx1"/>
                  </a:solidFill>
                  <a:latin typeface="微软雅黑" panose="020B0503020204020204" pitchFamily="34" charset="-122"/>
                  <a:sym typeface="+mn-ea"/>
                </a:rPr>
                <a:t>一流大学</a:t>
              </a:r>
              <a:endParaRPr lang="zh-CN" altLang="en-US" sz="2400" dirty="0">
                <a:solidFill>
                  <a:schemeClr val="tx1"/>
                </a:solidFill>
                <a:latin typeface="微软雅黑" panose="020B0503020204020204" pitchFamily="34" charset="-122"/>
                <a:cs typeface="+mn-ea"/>
                <a:sym typeface="+mn-ea"/>
              </a:endParaRPr>
            </a:p>
          </p:txBody>
        </p:sp>
      </p:grpSp>
      <p:grpSp>
        <p:nvGrpSpPr>
          <p:cNvPr id="24" name="îšḻïḍé"/>
          <p:cNvGrpSpPr/>
          <p:nvPr/>
        </p:nvGrpSpPr>
        <p:grpSpPr>
          <a:xfrm>
            <a:off x="6902294" y="4994117"/>
            <a:ext cx="2547649" cy="961549"/>
            <a:chOff x="2856482" y="2362517"/>
            <a:chExt cx="2430000" cy="917145"/>
          </a:xfrm>
        </p:grpSpPr>
        <p:sp>
          <p:nvSpPr>
            <p:cNvPr id="36" name="î$ľiďè"/>
            <p:cNvSpPr/>
            <p:nvPr/>
          </p:nvSpPr>
          <p:spPr bwMode="auto">
            <a:xfrm>
              <a:off x="2856482" y="2750116"/>
              <a:ext cx="2430000" cy="52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r>
                <a:rPr lang="zh-CN" altLang="en-US" sz="1400" dirty="0">
                  <a:solidFill>
                    <a:schemeClr val="tx1"/>
                  </a:solidFill>
                  <a:latin typeface="微软雅黑" panose="020B0503020204020204" pitchFamily="34" charset="-122"/>
                  <a:ea typeface="微软雅黑" panose="020B0503020204020204" pitchFamily="34" charset="-122"/>
                  <a:sym typeface="+mn-ea"/>
                </a:rPr>
                <a:t>“双一流”建设学科名单</a:t>
              </a:r>
              <a:endParaRPr lang="zh-CN" altLang="en-US" sz="1400" dirty="0">
                <a:solidFill>
                  <a:schemeClr val="tx1"/>
                </a:solidFill>
                <a:latin typeface="微软雅黑" panose="020B0503020204020204" pitchFamily="34" charset="-122"/>
                <a:ea typeface="微软雅黑" panose="020B0503020204020204" pitchFamily="34" charset="-122"/>
              </a:endParaRPr>
            </a:p>
            <a:p>
              <a:pPr algn="ctr"/>
              <a:r>
                <a:rPr lang="zh-CN" altLang="en-US" sz="1400" dirty="0">
                  <a:solidFill>
                    <a:schemeClr val="tx1"/>
                  </a:solidFill>
                  <a:latin typeface="微软雅黑" panose="020B0503020204020204" pitchFamily="34" charset="-122"/>
                  <a:ea typeface="微软雅黑" panose="020B0503020204020204" pitchFamily="34" charset="-122"/>
                  <a:sym typeface="+mn-ea"/>
                </a:rPr>
                <a:t>民族学、生态学</a:t>
              </a:r>
              <a:endParaRPr lang="zh-CN" altLang="en-US" sz="1400" dirty="0">
                <a:solidFill>
                  <a:schemeClr val="tx1"/>
                </a:solidFill>
                <a:latin typeface="微软雅黑" panose="020B0503020204020204" pitchFamily="34" charset="-122"/>
                <a:ea typeface="微软雅黑" panose="020B0503020204020204" pitchFamily="34" charset="-122"/>
                <a:cs typeface="+mn-ea"/>
                <a:sym typeface="+mn-ea"/>
              </a:endParaRPr>
            </a:p>
          </p:txBody>
        </p:sp>
        <p:sp>
          <p:nvSpPr>
            <p:cNvPr id="37" name="îšľïďé"/>
            <p:cNvSpPr txBox="1"/>
            <p:nvPr/>
          </p:nvSpPr>
          <p:spPr bwMode="auto">
            <a:xfrm>
              <a:off x="2856482" y="2362517"/>
              <a:ext cx="2430000"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eaLnBrk="1" hangingPunct="1">
                <a:lnSpc>
                  <a:spcPct val="100000"/>
                </a:lnSpc>
                <a:spcBef>
                  <a:spcPct val="0"/>
                </a:spcBef>
                <a:buFontTx/>
                <a:buNone/>
              </a:pPr>
              <a:r>
                <a:rPr lang="zh-CN" altLang="en-US" sz="2000" b="1" dirty="0">
                  <a:cs typeface="+mn-ea"/>
                  <a:sym typeface="+mn-lt"/>
                </a:rPr>
                <a:t>专业</a:t>
              </a:r>
              <a:r>
                <a:rPr lang="zh-CN" altLang="en-US" sz="2000" b="1" dirty="0">
                  <a:cs typeface="+mn-ea"/>
                  <a:sym typeface="+mn-lt"/>
                </a:rPr>
                <a:t>实力</a:t>
              </a:r>
              <a:endParaRPr lang="zh-CN" altLang="en-US" sz="2000" b="1" dirty="0">
                <a:cs typeface="+mn-ea"/>
                <a:sym typeface="+mn-lt"/>
              </a:endParaRPr>
            </a:p>
          </p:txBody>
        </p:sp>
      </p:grpSp>
      <p:grpSp>
        <p:nvGrpSpPr>
          <p:cNvPr id="25" name="iŝ1îḑê"/>
          <p:cNvGrpSpPr/>
          <p:nvPr/>
        </p:nvGrpSpPr>
        <p:grpSpPr>
          <a:xfrm>
            <a:off x="2532503" y="1617095"/>
            <a:ext cx="2547649" cy="961549"/>
            <a:chOff x="2856482" y="2362517"/>
            <a:chExt cx="2430000" cy="917145"/>
          </a:xfrm>
        </p:grpSpPr>
        <p:sp>
          <p:nvSpPr>
            <p:cNvPr id="34" name="íSlïḑè"/>
            <p:cNvSpPr/>
            <p:nvPr/>
          </p:nvSpPr>
          <p:spPr bwMode="auto">
            <a:xfrm>
              <a:off x="2856482" y="2750116"/>
              <a:ext cx="2430000" cy="52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l">
                <a:lnSpc>
                  <a:spcPct val="130000"/>
                </a:lnSpc>
              </a:pPr>
              <a:r>
                <a:rPr lang="zh-CN" altLang="en-US" sz="1400" dirty="0">
                  <a:solidFill>
                    <a:schemeClr val="tx1"/>
                  </a:solidFill>
                  <a:latin typeface="微软雅黑" panose="020B0503020204020204" pitchFamily="34" charset="-122"/>
                  <a:ea typeface="微软雅黑" panose="020B0503020204020204" pitchFamily="34" charset="-122"/>
                  <a:sym typeface="+mn-ea"/>
                </a:rPr>
                <a:t>云南大学始建于1922年，是我国西南边疆最早建立的综合大学</a:t>
              </a:r>
              <a:r>
                <a:rPr lang="en-US" altLang="zh-CN" sz="1400" dirty="0">
                  <a:solidFill>
                    <a:schemeClr val="tx1"/>
                  </a:solidFill>
                  <a:latin typeface="微软雅黑" panose="020B0503020204020204" pitchFamily="34" charset="-122"/>
                  <a:ea typeface="微软雅黑" panose="020B0503020204020204" pitchFamily="34" charset="-122"/>
                  <a:sym typeface="+mn-ea"/>
                </a:rPr>
                <a:t>.</a:t>
              </a:r>
              <a:endParaRPr lang="en-US" altLang="zh-CN" sz="1400" dirty="0">
                <a:solidFill>
                  <a:schemeClr val="tx1"/>
                </a:solidFill>
                <a:latin typeface="微软雅黑" panose="020B0503020204020204" pitchFamily="34" charset="-122"/>
                <a:ea typeface="微软雅黑" panose="020B0503020204020204" pitchFamily="34" charset="-122"/>
              </a:endParaRPr>
            </a:p>
            <a:p>
              <a:pPr algn="l">
                <a:lnSpc>
                  <a:spcPct val="130000"/>
                </a:lnSpc>
              </a:pPr>
              <a:endParaRPr lang="en-US" altLang="zh-CN" sz="14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5" name="îṣļídé"/>
            <p:cNvSpPr txBox="1"/>
            <p:nvPr/>
          </p:nvSpPr>
          <p:spPr bwMode="auto">
            <a:xfrm>
              <a:off x="2856482" y="2362517"/>
              <a:ext cx="2430000"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eaLnBrk="1" hangingPunct="1">
                <a:lnSpc>
                  <a:spcPct val="100000"/>
                </a:lnSpc>
                <a:spcBef>
                  <a:spcPct val="0"/>
                </a:spcBef>
                <a:buFontTx/>
                <a:buNone/>
              </a:pPr>
              <a:r>
                <a:rPr lang="en-US" sz="2400" dirty="0">
                  <a:solidFill>
                    <a:schemeClr val="tx1"/>
                  </a:solidFill>
                  <a:latin typeface="微软雅黑" panose="020B0503020204020204" pitchFamily="34" charset="-122"/>
                  <a:sym typeface="+mn-ea"/>
                </a:rPr>
                <a:t>历史悠久</a:t>
              </a:r>
              <a:endParaRPr lang="en-US" altLang="zh-CN" sz="2400" dirty="0">
                <a:solidFill>
                  <a:schemeClr val="tx1"/>
                </a:solidFill>
                <a:latin typeface="微软雅黑" panose="020B0503020204020204" pitchFamily="34" charset="-122"/>
                <a:cs typeface="+mn-ea"/>
                <a:sym typeface="+mn-ea"/>
              </a:endParaRPr>
            </a:p>
          </p:txBody>
        </p:sp>
      </p:grpSp>
      <p:grpSp>
        <p:nvGrpSpPr>
          <p:cNvPr id="27" name="ï$ḷiḋê"/>
          <p:cNvGrpSpPr/>
          <p:nvPr/>
        </p:nvGrpSpPr>
        <p:grpSpPr>
          <a:xfrm>
            <a:off x="8487569" y="1587250"/>
            <a:ext cx="2867025" cy="986791"/>
            <a:chOff x="3046664" y="2327993"/>
            <a:chExt cx="2734627" cy="941221"/>
          </a:xfrm>
        </p:grpSpPr>
        <p:sp>
          <p:nvSpPr>
            <p:cNvPr id="30" name="íSlïḑê"/>
            <p:cNvSpPr/>
            <p:nvPr/>
          </p:nvSpPr>
          <p:spPr bwMode="auto">
            <a:xfrm>
              <a:off x="3046664" y="2739853"/>
              <a:ext cx="2734627" cy="52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l">
                <a:lnSpc>
                  <a:spcPct val="130000"/>
                </a:lnSpc>
              </a:pPr>
              <a:r>
                <a:rPr lang="zh-CN" altLang="en-US" sz="1300" dirty="0">
                  <a:solidFill>
                    <a:schemeClr val="tx1"/>
                  </a:solidFill>
                  <a:latin typeface="微软雅黑" panose="020B0503020204020204" pitchFamily="34" charset="-122"/>
                  <a:ea typeface="微软雅黑" panose="020B0503020204020204" pitchFamily="34" charset="-122"/>
                  <a:sym typeface="+mn-ea"/>
                </a:rPr>
                <a:t>1996年首批列入国家“211工程”重点建设大学，2004年成为教育部和云南省人民政府重点共建高校</a:t>
              </a:r>
              <a:endParaRPr lang="zh-CN" altLang="en-US" sz="1300" dirty="0">
                <a:solidFill>
                  <a:schemeClr val="tx1"/>
                </a:solidFill>
                <a:latin typeface="微软雅黑" panose="020B0503020204020204" pitchFamily="34" charset="-122"/>
                <a:ea typeface="微软雅黑" panose="020B0503020204020204" pitchFamily="34" charset="-122"/>
              </a:endParaRPr>
            </a:p>
            <a:p>
              <a:pPr algn="l">
                <a:lnSpc>
                  <a:spcPct val="130000"/>
                </a:lnSpc>
              </a:pPr>
              <a:endParaRPr lang="zh-CN" altLang="en-US" sz="9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1" name="î$lîďe"/>
            <p:cNvSpPr txBox="1"/>
            <p:nvPr/>
          </p:nvSpPr>
          <p:spPr bwMode="auto">
            <a:xfrm>
              <a:off x="3046664" y="2327993"/>
              <a:ext cx="2430000"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eaLnBrk="1" hangingPunct="1">
                <a:spcBef>
                  <a:spcPct val="0"/>
                </a:spcBef>
                <a:buFontTx/>
                <a:buNone/>
              </a:pPr>
              <a:r>
                <a:rPr lang="en-US" sz="2300" dirty="0">
                  <a:solidFill>
                    <a:schemeClr val="tx1"/>
                  </a:solidFill>
                  <a:latin typeface="微软雅黑" panose="020B0503020204020204" pitchFamily="34" charset="-122"/>
                  <a:sym typeface="+mn-ea"/>
                </a:rPr>
                <a:t>211</a:t>
              </a:r>
              <a:endParaRPr lang="en-US" altLang="zh-CN" sz="2000" dirty="0">
                <a:solidFill>
                  <a:schemeClr val="tx1"/>
                </a:solidFill>
                <a:latin typeface="微软雅黑" panose="020B0503020204020204" pitchFamily="34" charset="-122"/>
                <a:cs typeface="+mn-ea"/>
                <a:sym typeface="+mn-ea"/>
              </a:endParaRPr>
            </a:p>
          </p:txBody>
        </p:sp>
      </p:grpSp>
      <p:sp>
        <p:nvSpPr>
          <p:cNvPr id="28" name="îṣḷîḑe"/>
          <p:cNvSpPr/>
          <p:nvPr/>
        </p:nvSpPr>
        <p:spPr>
          <a:xfrm>
            <a:off x="1010920" y="3403881"/>
            <a:ext cx="1373154" cy="47932"/>
          </a:xfrm>
          <a:prstGeom prst="rect">
            <a:avLst/>
          </a:prstGeom>
          <a:solidFill>
            <a:srgbClr val="A6C3D9"/>
          </a:solidFill>
          <a:ln>
            <a:noFill/>
          </a:ln>
        </p:spPr>
        <p:txBody>
          <a:bodyPr vert="horz" wrap="square" lIns="91440" tIns="45720" rIns="91440" bIns="45720" numCol="1" anchor="t" anchorCtr="0" compatLnSpc="1">
            <a:normAutofit fontScale="25000" lnSpcReduction="20000"/>
          </a:bodyPr>
          <a:lstStyle/>
          <a:p>
            <a:endParaRPr lang="zh-CN" altLang="en-US">
              <a:solidFill>
                <a:schemeClr val="tx1"/>
              </a:solidFill>
              <a:cs typeface="+mn-ea"/>
              <a:sym typeface="+mn-lt"/>
            </a:endParaRPr>
          </a:p>
        </p:txBody>
      </p:sp>
      <p:sp>
        <p:nvSpPr>
          <p:cNvPr id="29" name="iś1ïḋe"/>
          <p:cNvSpPr/>
          <p:nvPr/>
        </p:nvSpPr>
        <p:spPr>
          <a:xfrm>
            <a:off x="11035298" y="3415875"/>
            <a:ext cx="1373154" cy="47932"/>
          </a:xfrm>
          <a:prstGeom prst="rect">
            <a:avLst/>
          </a:prstGeom>
          <a:solidFill>
            <a:srgbClr val="A6C3D9"/>
          </a:solidFill>
          <a:ln>
            <a:noFill/>
          </a:ln>
        </p:spPr>
        <p:txBody>
          <a:bodyPr vert="horz" wrap="square" lIns="91440" tIns="45720" rIns="91440" bIns="45720" numCol="1" anchor="t" anchorCtr="0" compatLnSpc="1">
            <a:normAutofit fontScale="25000" lnSpcReduction="20000"/>
          </a:bodyPr>
          <a:lstStyle/>
          <a:p>
            <a:endParaRPr lang="zh-CN" altLang="en-US">
              <a:solidFill>
                <a:schemeClr val="tx1"/>
              </a:solidFill>
              <a:cs typeface="+mn-ea"/>
              <a:sym typeface="+mn-lt"/>
            </a:endParaRPr>
          </a:p>
        </p:txBody>
      </p:sp>
      <p:sp>
        <p:nvSpPr>
          <p:cNvPr id="40" name="椭圆 39"/>
          <p:cNvSpPr/>
          <p:nvPr/>
        </p:nvSpPr>
        <p:spPr>
          <a:xfrm>
            <a:off x="11154988" y="4277456"/>
            <a:ext cx="502920" cy="502920"/>
          </a:xfrm>
          <a:prstGeom prst="ellipse">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descr="14"/>
          <p:cNvPicPr>
            <a:picLocks noChangeAspect="1"/>
          </p:cNvPicPr>
          <p:nvPr/>
        </p:nvPicPr>
        <p:blipFill>
          <a:blip r:embed="rId1"/>
          <a:stretch>
            <a:fillRect/>
          </a:stretch>
        </p:blipFill>
        <p:spPr>
          <a:xfrm rot="3660000">
            <a:off x="767080" y="1711325"/>
            <a:ext cx="1201420" cy="1651635"/>
          </a:xfrm>
          <a:prstGeom prst="rect">
            <a:avLst/>
          </a:prstGeom>
        </p:spPr>
      </p:pic>
      <p:grpSp>
        <p:nvGrpSpPr>
          <p:cNvPr id="49" name="组合 48"/>
          <p:cNvGrpSpPr/>
          <p:nvPr/>
        </p:nvGrpSpPr>
        <p:grpSpPr>
          <a:xfrm>
            <a:off x="403860" y="188595"/>
            <a:ext cx="470535" cy="1296035"/>
            <a:chOff x="595" y="236"/>
            <a:chExt cx="741" cy="2041"/>
          </a:xfrm>
        </p:grpSpPr>
        <p:sp>
          <p:nvSpPr>
            <p:cNvPr id="50" name="矩形 49"/>
            <p:cNvSpPr/>
            <p:nvPr/>
          </p:nvSpPr>
          <p:spPr>
            <a:xfrm>
              <a:off x="595" y="236"/>
              <a:ext cx="155" cy="1556"/>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51" name="矩形 50"/>
            <p:cNvSpPr/>
            <p:nvPr/>
          </p:nvSpPr>
          <p:spPr>
            <a:xfrm>
              <a:off x="750" y="236"/>
              <a:ext cx="586" cy="2041"/>
            </a:xfrm>
            <a:prstGeom prst="rect">
              <a:avLst/>
            </a:prstGeom>
            <a:solidFill>
              <a:srgbClr val="A6C3D9">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grpSp>
      <p:sp>
        <p:nvSpPr>
          <p:cNvPr id="43" name="îṣļídé"/>
          <p:cNvSpPr txBox="1"/>
          <p:nvPr>
            <p:custDataLst>
              <p:tags r:id="rId2"/>
            </p:custDataLst>
          </p:nvPr>
        </p:nvSpPr>
        <p:spPr bwMode="auto">
          <a:xfrm>
            <a:off x="5735443" y="1577090"/>
            <a:ext cx="2547649" cy="4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eaLnBrk="1" fontAlgn="auto" hangingPunct="1">
              <a:spcBef>
                <a:spcPts val="0"/>
              </a:spcBef>
              <a:spcAft>
                <a:spcPts val="0"/>
              </a:spcAft>
              <a:defRPr/>
            </a:pPr>
            <a:r>
              <a:rPr lang="zh-CN" altLang="en-US" sz="2000" dirty="0">
                <a:solidFill>
                  <a:schemeClr val="tx1"/>
                </a:solidFill>
                <a:latin typeface="微软雅黑" panose="020B0503020204020204" pitchFamily="34" charset="-122"/>
                <a:ea typeface="微软雅黑" panose="020B0503020204020204" pitchFamily="34" charset="-122"/>
                <a:sym typeface="+mn-ea"/>
              </a:rPr>
              <a:t>全国重点大学</a:t>
            </a:r>
            <a:endParaRPr lang="zh-CN" altLang="en-US" sz="2000" dirty="0">
              <a:solidFill>
                <a:schemeClr val="tx1"/>
              </a:solidFill>
              <a:latin typeface="微软雅黑" panose="020B0503020204020204" pitchFamily="34" charset="-122"/>
              <a:ea typeface="微软雅黑" panose="020B0503020204020204" pitchFamily="34" charset="-122"/>
              <a:cs typeface="+mn-ea"/>
              <a:sym typeface="+mn-ea"/>
            </a:endParaRPr>
          </a:p>
        </p:txBody>
      </p:sp>
      <p:sp>
        <p:nvSpPr>
          <p:cNvPr id="44" name="文本框 43"/>
          <p:cNvSpPr txBox="1"/>
          <p:nvPr/>
        </p:nvSpPr>
        <p:spPr>
          <a:xfrm>
            <a:off x="5425440" y="2029460"/>
            <a:ext cx="2857500" cy="737235"/>
          </a:xfrm>
          <a:prstGeom prst="rect">
            <a:avLst/>
          </a:prstGeom>
          <a:noFill/>
        </p:spPr>
        <p:txBody>
          <a:bodyPr wrap="square" rtlCol="0">
            <a:spAutoFit/>
          </a:bodyPr>
          <a:p>
            <a:pPr algn="l"/>
            <a:r>
              <a:rPr lang="zh-CN" altLang="en-US" sz="1400" dirty="0">
                <a:solidFill>
                  <a:schemeClr val="tx1"/>
                </a:solidFill>
                <a:latin typeface="微软雅黑" panose="020B0503020204020204" pitchFamily="34" charset="-122"/>
                <a:ea typeface="微软雅黑" panose="020B0503020204020204" pitchFamily="34" charset="-122"/>
                <a:sym typeface="+mn-ea"/>
              </a:rPr>
              <a:t>云南大学一直是国家长期重点支持建设的高校， 1978年成为88所全国重点大学之一</a:t>
            </a:r>
            <a:endParaRPr lang="zh-CN" altLang="en-US" sz="1400" dirty="0">
              <a:solidFill>
                <a:schemeClr val="tx1"/>
              </a:solidFill>
              <a:latin typeface="微软雅黑" panose="020B0503020204020204" pitchFamily="34" charset="-122"/>
              <a:ea typeface="微软雅黑" panose="020B0503020204020204" pitchFamily="34" charset="-122"/>
              <a:sym typeface="+mn-ea"/>
            </a:endParaRPr>
          </a:p>
        </p:txBody>
      </p:sp>
      <p:pic>
        <p:nvPicPr>
          <p:cNvPr id="2" name="图片 1" descr="YNU"/>
          <p:cNvPicPr>
            <a:picLocks noChangeAspect="1"/>
          </p:cNvPicPr>
          <p:nvPr>
            <p:custDataLst>
              <p:tags r:id="rId3"/>
            </p:custDataLst>
          </p:nvPr>
        </p:nvPicPr>
        <p:blipFill>
          <a:blip r:embed="rId4" cstate="print"/>
          <a:stretch>
            <a:fillRect/>
          </a:stretch>
        </p:blipFill>
        <p:spPr>
          <a:xfrm>
            <a:off x="1186180" y="365760"/>
            <a:ext cx="1021715" cy="6337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0-#ppt_w/2"/>
                                          </p:val>
                                        </p:tav>
                                        <p:tav tm="100000">
                                          <p:val>
                                            <p:strVal val="#ppt_x"/>
                                          </p:val>
                                        </p:tav>
                                      </p:tavLst>
                                    </p:anim>
                                    <p:anim calcmode="lin" valueType="num">
                                      <p:cBhvr additive="base">
                                        <p:cTn id="20" dur="10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0-#ppt_w/2"/>
                                          </p:val>
                                        </p:tav>
                                        <p:tav tm="100000">
                                          <p:val>
                                            <p:strVal val="#ppt_x"/>
                                          </p:val>
                                        </p:tav>
                                      </p:tavLst>
                                    </p:anim>
                                    <p:anim calcmode="lin" valueType="num">
                                      <p:cBhvr additive="base">
                                        <p:cTn id="24" dur="10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000" fill="hold"/>
                                        <p:tgtEl>
                                          <p:spTgt spid="9"/>
                                        </p:tgtEl>
                                        <p:attrNameLst>
                                          <p:attrName>ppt_x</p:attrName>
                                        </p:attrNameLst>
                                      </p:cBhvr>
                                      <p:tavLst>
                                        <p:tav tm="0">
                                          <p:val>
                                            <p:strVal val="0-#ppt_w/2"/>
                                          </p:val>
                                        </p:tav>
                                        <p:tav tm="100000">
                                          <p:val>
                                            <p:strVal val="#ppt_x"/>
                                          </p:val>
                                        </p:tav>
                                      </p:tavLst>
                                    </p:anim>
                                    <p:anim calcmode="lin" valueType="num">
                                      <p:cBhvr additive="base">
                                        <p:cTn id="28" dur="10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0" fill="hold"/>
                                        <p:tgtEl>
                                          <p:spTgt spid="10"/>
                                        </p:tgtEl>
                                        <p:attrNameLst>
                                          <p:attrName>ppt_x</p:attrName>
                                        </p:attrNameLst>
                                      </p:cBhvr>
                                      <p:tavLst>
                                        <p:tav tm="0">
                                          <p:val>
                                            <p:strVal val="0-#ppt_w/2"/>
                                          </p:val>
                                        </p:tav>
                                        <p:tav tm="100000">
                                          <p:val>
                                            <p:strVal val="#ppt_x"/>
                                          </p:val>
                                        </p:tav>
                                      </p:tavLst>
                                    </p:anim>
                                    <p:anim calcmode="lin" valueType="num">
                                      <p:cBhvr additive="base">
                                        <p:cTn id="32" dur="10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000" fill="hold"/>
                                        <p:tgtEl>
                                          <p:spTgt spid="11"/>
                                        </p:tgtEl>
                                        <p:attrNameLst>
                                          <p:attrName>ppt_x</p:attrName>
                                        </p:attrNameLst>
                                      </p:cBhvr>
                                      <p:tavLst>
                                        <p:tav tm="0">
                                          <p:val>
                                            <p:strVal val="0-#ppt_w/2"/>
                                          </p:val>
                                        </p:tav>
                                        <p:tav tm="100000">
                                          <p:val>
                                            <p:strVal val="#ppt_x"/>
                                          </p:val>
                                        </p:tav>
                                      </p:tavLst>
                                    </p:anim>
                                    <p:anim calcmode="lin" valueType="num">
                                      <p:cBhvr additive="base">
                                        <p:cTn id="36" dur="10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000" fill="hold"/>
                                        <p:tgtEl>
                                          <p:spTgt spid="12"/>
                                        </p:tgtEl>
                                        <p:attrNameLst>
                                          <p:attrName>ppt_x</p:attrName>
                                        </p:attrNameLst>
                                      </p:cBhvr>
                                      <p:tavLst>
                                        <p:tav tm="0">
                                          <p:val>
                                            <p:strVal val="0-#ppt_w/2"/>
                                          </p:val>
                                        </p:tav>
                                        <p:tav tm="100000">
                                          <p:val>
                                            <p:strVal val="#ppt_x"/>
                                          </p:val>
                                        </p:tav>
                                      </p:tavLst>
                                    </p:anim>
                                    <p:anim calcmode="lin" valueType="num">
                                      <p:cBhvr additive="base">
                                        <p:cTn id="40" dur="10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000" fill="hold"/>
                                        <p:tgtEl>
                                          <p:spTgt spid="13"/>
                                        </p:tgtEl>
                                        <p:attrNameLst>
                                          <p:attrName>ppt_x</p:attrName>
                                        </p:attrNameLst>
                                      </p:cBhvr>
                                      <p:tavLst>
                                        <p:tav tm="0">
                                          <p:val>
                                            <p:strVal val="0-#ppt_w/2"/>
                                          </p:val>
                                        </p:tav>
                                        <p:tav tm="100000">
                                          <p:val>
                                            <p:strVal val="#ppt_x"/>
                                          </p:val>
                                        </p:tav>
                                      </p:tavLst>
                                    </p:anim>
                                    <p:anim calcmode="lin" valueType="num">
                                      <p:cBhvr additive="base">
                                        <p:cTn id="44" dur="10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1000" fill="hold"/>
                                        <p:tgtEl>
                                          <p:spTgt spid="14"/>
                                        </p:tgtEl>
                                        <p:attrNameLst>
                                          <p:attrName>ppt_x</p:attrName>
                                        </p:attrNameLst>
                                      </p:cBhvr>
                                      <p:tavLst>
                                        <p:tav tm="0">
                                          <p:val>
                                            <p:strVal val="0-#ppt_w/2"/>
                                          </p:val>
                                        </p:tav>
                                        <p:tav tm="100000">
                                          <p:val>
                                            <p:strVal val="#ppt_x"/>
                                          </p:val>
                                        </p:tav>
                                      </p:tavLst>
                                    </p:anim>
                                    <p:anim calcmode="lin" valueType="num">
                                      <p:cBhvr additive="base">
                                        <p:cTn id="48" dur="10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1000" fill="hold"/>
                                        <p:tgtEl>
                                          <p:spTgt spid="15"/>
                                        </p:tgtEl>
                                        <p:attrNameLst>
                                          <p:attrName>ppt_x</p:attrName>
                                        </p:attrNameLst>
                                      </p:cBhvr>
                                      <p:tavLst>
                                        <p:tav tm="0">
                                          <p:val>
                                            <p:strVal val="0-#ppt_w/2"/>
                                          </p:val>
                                        </p:tav>
                                        <p:tav tm="100000">
                                          <p:val>
                                            <p:strVal val="#ppt_x"/>
                                          </p:val>
                                        </p:tav>
                                      </p:tavLst>
                                    </p:anim>
                                    <p:anim calcmode="lin" valueType="num">
                                      <p:cBhvr additive="base">
                                        <p:cTn id="52" dur="10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1000" fill="hold"/>
                                        <p:tgtEl>
                                          <p:spTgt spid="16"/>
                                        </p:tgtEl>
                                        <p:attrNameLst>
                                          <p:attrName>ppt_x</p:attrName>
                                        </p:attrNameLst>
                                      </p:cBhvr>
                                      <p:tavLst>
                                        <p:tav tm="0">
                                          <p:val>
                                            <p:strVal val="0-#ppt_w/2"/>
                                          </p:val>
                                        </p:tav>
                                        <p:tav tm="100000">
                                          <p:val>
                                            <p:strVal val="#ppt_x"/>
                                          </p:val>
                                        </p:tav>
                                      </p:tavLst>
                                    </p:anim>
                                    <p:anim calcmode="lin" valueType="num">
                                      <p:cBhvr additive="base">
                                        <p:cTn id="56" dur="1000" fill="hold"/>
                                        <p:tgtEl>
                                          <p:spTgt spid="1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1000" fill="hold"/>
                                        <p:tgtEl>
                                          <p:spTgt spid="17"/>
                                        </p:tgtEl>
                                        <p:attrNameLst>
                                          <p:attrName>ppt_x</p:attrName>
                                        </p:attrNameLst>
                                      </p:cBhvr>
                                      <p:tavLst>
                                        <p:tav tm="0">
                                          <p:val>
                                            <p:strVal val="0-#ppt_w/2"/>
                                          </p:val>
                                        </p:tav>
                                        <p:tav tm="100000">
                                          <p:val>
                                            <p:strVal val="#ppt_x"/>
                                          </p:val>
                                        </p:tav>
                                      </p:tavLst>
                                    </p:anim>
                                    <p:anim calcmode="lin" valueType="num">
                                      <p:cBhvr additive="base">
                                        <p:cTn id="60" dur="1000" fill="hold"/>
                                        <p:tgtEl>
                                          <p:spTgt spid="1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1000" fill="hold"/>
                                        <p:tgtEl>
                                          <p:spTgt spid="18"/>
                                        </p:tgtEl>
                                        <p:attrNameLst>
                                          <p:attrName>ppt_x</p:attrName>
                                        </p:attrNameLst>
                                      </p:cBhvr>
                                      <p:tavLst>
                                        <p:tav tm="0">
                                          <p:val>
                                            <p:strVal val="0-#ppt_w/2"/>
                                          </p:val>
                                        </p:tav>
                                        <p:tav tm="100000">
                                          <p:val>
                                            <p:strVal val="#ppt_x"/>
                                          </p:val>
                                        </p:tav>
                                      </p:tavLst>
                                    </p:anim>
                                    <p:anim calcmode="lin" valueType="num">
                                      <p:cBhvr additive="base">
                                        <p:cTn id="64" dur="1000" fill="hold"/>
                                        <p:tgtEl>
                                          <p:spTgt spid="18"/>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1000" fill="hold"/>
                                        <p:tgtEl>
                                          <p:spTgt spid="19"/>
                                        </p:tgtEl>
                                        <p:attrNameLst>
                                          <p:attrName>ppt_x</p:attrName>
                                        </p:attrNameLst>
                                      </p:cBhvr>
                                      <p:tavLst>
                                        <p:tav tm="0">
                                          <p:val>
                                            <p:strVal val="0-#ppt_w/2"/>
                                          </p:val>
                                        </p:tav>
                                        <p:tav tm="100000">
                                          <p:val>
                                            <p:strVal val="#ppt_x"/>
                                          </p:val>
                                        </p:tav>
                                      </p:tavLst>
                                    </p:anim>
                                    <p:anim calcmode="lin" valueType="num">
                                      <p:cBhvr additive="base">
                                        <p:cTn id="68" dur="1000" fill="hold"/>
                                        <p:tgtEl>
                                          <p:spTgt spid="19"/>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1000" fill="hold"/>
                                        <p:tgtEl>
                                          <p:spTgt spid="20"/>
                                        </p:tgtEl>
                                        <p:attrNameLst>
                                          <p:attrName>ppt_x</p:attrName>
                                        </p:attrNameLst>
                                      </p:cBhvr>
                                      <p:tavLst>
                                        <p:tav tm="0">
                                          <p:val>
                                            <p:strVal val="0-#ppt_w/2"/>
                                          </p:val>
                                        </p:tav>
                                        <p:tav tm="100000">
                                          <p:val>
                                            <p:strVal val="#ppt_x"/>
                                          </p:val>
                                        </p:tav>
                                      </p:tavLst>
                                    </p:anim>
                                    <p:anim calcmode="lin" valueType="num">
                                      <p:cBhvr additive="base">
                                        <p:cTn id="72" dur="1000" fill="hold"/>
                                        <p:tgtEl>
                                          <p:spTgt spid="20"/>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additive="base">
                                        <p:cTn id="75" dur="1000" fill="hold"/>
                                        <p:tgtEl>
                                          <p:spTgt spid="21"/>
                                        </p:tgtEl>
                                        <p:attrNameLst>
                                          <p:attrName>ppt_x</p:attrName>
                                        </p:attrNameLst>
                                      </p:cBhvr>
                                      <p:tavLst>
                                        <p:tav tm="0">
                                          <p:val>
                                            <p:strVal val="0-#ppt_w/2"/>
                                          </p:val>
                                        </p:tav>
                                        <p:tav tm="100000">
                                          <p:val>
                                            <p:strVal val="#ppt_x"/>
                                          </p:val>
                                        </p:tav>
                                      </p:tavLst>
                                    </p:anim>
                                    <p:anim calcmode="lin" valueType="num">
                                      <p:cBhvr additive="base">
                                        <p:cTn id="76" dur="1000" fill="hold"/>
                                        <p:tgtEl>
                                          <p:spTgt spid="21"/>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1000" fill="hold"/>
                                        <p:tgtEl>
                                          <p:spTgt spid="22"/>
                                        </p:tgtEl>
                                        <p:attrNameLst>
                                          <p:attrName>ppt_x</p:attrName>
                                        </p:attrNameLst>
                                      </p:cBhvr>
                                      <p:tavLst>
                                        <p:tav tm="0">
                                          <p:val>
                                            <p:strVal val="0-#ppt_w/2"/>
                                          </p:val>
                                        </p:tav>
                                        <p:tav tm="100000">
                                          <p:val>
                                            <p:strVal val="#ppt_x"/>
                                          </p:val>
                                        </p:tav>
                                      </p:tavLst>
                                    </p:anim>
                                    <p:anim calcmode="lin" valueType="num">
                                      <p:cBhvr additive="base">
                                        <p:cTn id="80" dur="1000" fill="hold"/>
                                        <p:tgtEl>
                                          <p:spTgt spid="22"/>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0"/>
                                  </p:stCondLst>
                                  <p:childTnLst>
                                    <p:set>
                                      <p:cBhvr>
                                        <p:cTn id="82" dur="1" fill="hold">
                                          <p:stCondLst>
                                            <p:cond delay="0"/>
                                          </p:stCondLst>
                                        </p:cTn>
                                        <p:tgtEl>
                                          <p:spTgt spid="23"/>
                                        </p:tgtEl>
                                        <p:attrNameLst>
                                          <p:attrName>style.visibility</p:attrName>
                                        </p:attrNameLst>
                                      </p:cBhvr>
                                      <p:to>
                                        <p:strVal val="visible"/>
                                      </p:to>
                                    </p:set>
                                    <p:anim calcmode="lin" valueType="num">
                                      <p:cBhvr additive="base">
                                        <p:cTn id="83" dur="1000" fill="hold"/>
                                        <p:tgtEl>
                                          <p:spTgt spid="23"/>
                                        </p:tgtEl>
                                        <p:attrNameLst>
                                          <p:attrName>ppt_x</p:attrName>
                                        </p:attrNameLst>
                                      </p:cBhvr>
                                      <p:tavLst>
                                        <p:tav tm="0">
                                          <p:val>
                                            <p:strVal val="0-#ppt_w/2"/>
                                          </p:val>
                                        </p:tav>
                                        <p:tav tm="100000">
                                          <p:val>
                                            <p:strVal val="#ppt_x"/>
                                          </p:val>
                                        </p:tav>
                                      </p:tavLst>
                                    </p:anim>
                                    <p:anim calcmode="lin" valueType="num">
                                      <p:cBhvr additive="base">
                                        <p:cTn id="84" dur="1000" fill="hold"/>
                                        <p:tgtEl>
                                          <p:spTgt spid="23"/>
                                        </p:tgtEl>
                                        <p:attrNameLst>
                                          <p:attrName>ppt_y</p:attrName>
                                        </p:attrNameLst>
                                      </p:cBhvr>
                                      <p:tavLst>
                                        <p:tav tm="0">
                                          <p:val>
                                            <p:strVal val="#ppt_y"/>
                                          </p:val>
                                        </p:tav>
                                        <p:tav tm="100000">
                                          <p:val>
                                            <p:strVal val="#ppt_y"/>
                                          </p:val>
                                        </p:tav>
                                      </p:tavLst>
                                    </p:anim>
                                  </p:childTnLst>
                                </p:cTn>
                              </p:par>
                              <p:par>
                                <p:cTn id="85" presetID="2" presetClass="entr" presetSubtype="8" fill="hold"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additive="base">
                                        <p:cTn id="87" dur="1000" fill="hold"/>
                                        <p:tgtEl>
                                          <p:spTgt spid="24"/>
                                        </p:tgtEl>
                                        <p:attrNameLst>
                                          <p:attrName>ppt_x</p:attrName>
                                        </p:attrNameLst>
                                      </p:cBhvr>
                                      <p:tavLst>
                                        <p:tav tm="0">
                                          <p:val>
                                            <p:strVal val="0-#ppt_w/2"/>
                                          </p:val>
                                        </p:tav>
                                        <p:tav tm="100000">
                                          <p:val>
                                            <p:strVal val="#ppt_x"/>
                                          </p:val>
                                        </p:tav>
                                      </p:tavLst>
                                    </p:anim>
                                    <p:anim calcmode="lin" valueType="num">
                                      <p:cBhvr additive="base">
                                        <p:cTn id="88" dur="1000" fill="hold"/>
                                        <p:tgtEl>
                                          <p:spTgt spid="24"/>
                                        </p:tgtEl>
                                        <p:attrNameLst>
                                          <p:attrName>ppt_y</p:attrName>
                                        </p:attrNameLst>
                                      </p:cBhvr>
                                      <p:tavLst>
                                        <p:tav tm="0">
                                          <p:val>
                                            <p:strVal val="#ppt_y"/>
                                          </p:val>
                                        </p:tav>
                                        <p:tav tm="100000">
                                          <p:val>
                                            <p:strVal val="#ppt_y"/>
                                          </p:val>
                                        </p:tav>
                                      </p:tavLst>
                                    </p:anim>
                                  </p:childTnLst>
                                </p:cTn>
                              </p:par>
                              <p:par>
                                <p:cTn id="89" presetID="2" presetClass="entr" presetSubtype="8" fill="hold" nodeType="with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1000" fill="hold"/>
                                        <p:tgtEl>
                                          <p:spTgt spid="25"/>
                                        </p:tgtEl>
                                        <p:attrNameLst>
                                          <p:attrName>ppt_x</p:attrName>
                                        </p:attrNameLst>
                                      </p:cBhvr>
                                      <p:tavLst>
                                        <p:tav tm="0">
                                          <p:val>
                                            <p:strVal val="0-#ppt_w/2"/>
                                          </p:val>
                                        </p:tav>
                                        <p:tav tm="100000">
                                          <p:val>
                                            <p:strVal val="#ppt_x"/>
                                          </p:val>
                                        </p:tav>
                                      </p:tavLst>
                                    </p:anim>
                                    <p:anim calcmode="lin" valueType="num">
                                      <p:cBhvr additive="base">
                                        <p:cTn id="92" dur="1000" fill="hold"/>
                                        <p:tgtEl>
                                          <p:spTgt spid="25"/>
                                        </p:tgtEl>
                                        <p:attrNameLst>
                                          <p:attrName>ppt_y</p:attrName>
                                        </p:attrNameLst>
                                      </p:cBhvr>
                                      <p:tavLst>
                                        <p:tav tm="0">
                                          <p:val>
                                            <p:strVal val="#ppt_y"/>
                                          </p:val>
                                        </p:tav>
                                        <p:tav tm="100000">
                                          <p:val>
                                            <p:strVal val="#ppt_y"/>
                                          </p:val>
                                        </p:tav>
                                      </p:tavLst>
                                    </p:anim>
                                  </p:childTnLst>
                                </p:cTn>
                              </p:par>
                              <p:par>
                                <p:cTn id="93" presetID="2" presetClass="entr" presetSubtype="8" fill="hold" nodeType="with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1000" fill="hold"/>
                                        <p:tgtEl>
                                          <p:spTgt spid="27"/>
                                        </p:tgtEl>
                                        <p:attrNameLst>
                                          <p:attrName>ppt_x</p:attrName>
                                        </p:attrNameLst>
                                      </p:cBhvr>
                                      <p:tavLst>
                                        <p:tav tm="0">
                                          <p:val>
                                            <p:strVal val="0-#ppt_w/2"/>
                                          </p:val>
                                        </p:tav>
                                        <p:tav tm="100000">
                                          <p:val>
                                            <p:strVal val="#ppt_x"/>
                                          </p:val>
                                        </p:tav>
                                      </p:tavLst>
                                    </p:anim>
                                    <p:anim calcmode="lin" valueType="num">
                                      <p:cBhvr additive="base">
                                        <p:cTn id="96" dur="1000" fill="hold"/>
                                        <p:tgtEl>
                                          <p:spTgt spid="27"/>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additive="base">
                                        <p:cTn id="99" dur="1000" fill="hold"/>
                                        <p:tgtEl>
                                          <p:spTgt spid="28"/>
                                        </p:tgtEl>
                                        <p:attrNameLst>
                                          <p:attrName>ppt_x</p:attrName>
                                        </p:attrNameLst>
                                      </p:cBhvr>
                                      <p:tavLst>
                                        <p:tav tm="0">
                                          <p:val>
                                            <p:strVal val="0-#ppt_w/2"/>
                                          </p:val>
                                        </p:tav>
                                        <p:tav tm="100000">
                                          <p:val>
                                            <p:strVal val="#ppt_x"/>
                                          </p:val>
                                        </p:tav>
                                      </p:tavLst>
                                    </p:anim>
                                    <p:anim calcmode="lin" valueType="num">
                                      <p:cBhvr additive="base">
                                        <p:cTn id="100" dur="1000" fill="hold"/>
                                        <p:tgtEl>
                                          <p:spTgt spid="28"/>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additive="base">
                                        <p:cTn id="103" dur="1000" fill="hold"/>
                                        <p:tgtEl>
                                          <p:spTgt spid="29"/>
                                        </p:tgtEl>
                                        <p:attrNameLst>
                                          <p:attrName>ppt_x</p:attrName>
                                        </p:attrNameLst>
                                      </p:cBhvr>
                                      <p:tavLst>
                                        <p:tav tm="0">
                                          <p:val>
                                            <p:strVal val="0-#ppt_w/2"/>
                                          </p:val>
                                        </p:tav>
                                        <p:tav tm="100000">
                                          <p:val>
                                            <p:strVal val="#ppt_x"/>
                                          </p:val>
                                        </p:tav>
                                      </p:tavLst>
                                    </p:anim>
                                    <p:anim calcmode="lin" valueType="num">
                                      <p:cBhvr additive="base">
                                        <p:cTn id="104"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40"/>
                                        </p:tgtEl>
                                        <p:attrNameLst>
                                          <p:attrName>style.visibility</p:attrName>
                                        </p:attrNameLst>
                                      </p:cBhvr>
                                      <p:to>
                                        <p:strVal val="visible"/>
                                      </p:to>
                                    </p:set>
                                    <p:anim calcmode="lin" valueType="num">
                                      <p:cBhvr additive="base">
                                        <p:cTn id="109" dur="1000" fill="hold"/>
                                        <p:tgtEl>
                                          <p:spTgt spid="40"/>
                                        </p:tgtEl>
                                        <p:attrNameLst>
                                          <p:attrName>ppt_x</p:attrName>
                                        </p:attrNameLst>
                                      </p:cBhvr>
                                      <p:tavLst>
                                        <p:tav tm="0">
                                          <p:val>
                                            <p:strVal val="0-#ppt_w/2"/>
                                          </p:val>
                                        </p:tav>
                                        <p:tav tm="100000">
                                          <p:val>
                                            <p:strVal val="#ppt_x"/>
                                          </p:val>
                                        </p:tav>
                                      </p:tavLst>
                                    </p:anim>
                                    <p:anim calcmode="lin" valueType="num">
                                      <p:cBhvr additive="base">
                                        <p:cTn id="110" dur="1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8" grpId="0" bldLvl="0" animBg="1"/>
      <p:bldP spid="29" grpId="0" bldLvl="0" animBg="1"/>
      <p:bldP spid="40"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3653C"/>
        </a:solidFill>
        <a:effectLst/>
      </p:bgPr>
    </p:bg>
    <p:spTree>
      <p:nvGrpSpPr>
        <p:cNvPr id="1" name=""/>
        <p:cNvGrpSpPr/>
        <p:nvPr/>
      </p:nvGrpSpPr>
      <p:grpSpPr>
        <a:xfrm>
          <a:off x="0" y="0"/>
          <a:ext cx="0" cy="0"/>
          <a:chOff x="0" y="0"/>
          <a:chExt cx="0" cy="0"/>
        </a:xfrm>
      </p:grpSpPr>
      <p:sp>
        <p:nvSpPr>
          <p:cNvPr id="19" name="矩形 18"/>
          <p:cNvSpPr/>
          <p:nvPr/>
        </p:nvSpPr>
        <p:spPr>
          <a:xfrm>
            <a:off x="-109220" y="0"/>
            <a:ext cx="12301855" cy="6858635"/>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8" name="矩形 7"/>
          <p:cNvSpPr/>
          <p:nvPr/>
        </p:nvSpPr>
        <p:spPr>
          <a:xfrm>
            <a:off x="9812020" y="0"/>
            <a:ext cx="1750060" cy="3098800"/>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1128395" y="1001395"/>
            <a:ext cx="9906635" cy="5100955"/>
          </a:xfrm>
          <a:prstGeom prst="rect">
            <a:avLst/>
          </a:prstGeom>
          <a:solidFill>
            <a:srgbClr val="EA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12" name="矩形 11"/>
          <p:cNvSpPr/>
          <p:nvPr/>
        </p:nvSpPr>
        <p:spPr>
          <a:xfrm>
            <a:off x="10534015" y="4847590"/>
            <a:ext cx="1657985" cy="2044065"/>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23" name="矩形 22"/>
          <p:cNvSpPr/>
          <p:nvPr/>
        </p:nvSpPr>
        <p:spPr>
          <a:xfrm>
            <a:off x="499110" y="1771015"/>
            <a:ext cx="1856105" cy="580390"/>
          </a:xfrm>
          <a:prstGeom prst="rect">
            <a:avLst/>
          </a:prstGeom>
          <a:solidFill>
            <a:srgbClr val="EAF3F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28" name="文本框 27"/>
          <p:cNvSpPr txBox="1"/>
          <p:nvPr/>
        </p:nvSpPr>
        <p:spPr>
          <a:xfrm>
            <a:off x="2400300" y="2563495"/>
            <a:ext cx="2548255" cy="1445260"/>
          </a:xfrm>
          <a:prstGeom prst="rect">
            <a:avLst/>
          </a:prstGeom>
          <a:noFill/>
        </p:spPr>
        <p:txBody>
          <a:bodyPr wrap="square" rtlCol="0">
            <a:spAutoFit/>
          </a:bodyPr>
          <a:lstStyle/>
          <a:p>
            <a:pPr>
              <a:lnSpc>
                <a:spcPct val="100000"/>
              </a:lnSpc>
            </a:pPr>
            <a:r>
              <a:rPr lang="zh-CN" altLang="en-US" sz="8800">
                <a:solidFill>
                  <a:srgbClr val="E6999B"/>
                </a:solidFill>
                <a:latin typeface="字魂105号-简雅黑" panose="00000500000000000000" charset="-122"/>
                <a:cs typeface="字魂105号-简雅黑" panose="00000500000000000000" charset="-122"/>
              </a:rPr>
              <a:t>叁</a:t>
            </a:r>
            <a:endParaRPr lang="zh-CN" altLang="en-US" sz="8800">
              <a:solidFill>
                <a:srgbClr val="E6999B"/>
              </a:solidFill>
              <a:latin typeface="字魂105号-简雅黑" panose="00000500000000000000" charset="-122"/>
              <a:cs typeface="字魂105号-简雅黑" panose="00000500000000000000" charset="-122"/>
            </a:endParaRPr>
          </a:p>
        </p:txBody>
      </p:sp>
      <p:pic>
        <p:nvPicPr>
          <p:cNvPr id="5" name="图片 4" descr="17"/>
          <p:cNvPicPr>
            <a:picLocks noChangeAspect="1"/>
          </p:cNvPicPr>
          <p:nvPr/>
        </p:nvPicPr>
        <p:blipFill>
          <a:blip r:embed="rId1"/>
          <a:stretch>
            <a:fillRect/>
          </a:stretch>
        </p:blipFill>
        <p:spPr>
          <a:xfrm>
            <a:off x="8707120" y="3331845"/>
            <a:ext cx="982980" cy="1028065"/>
          </a:xfrm>
          <a:prstGeom prst="rect">
            <a:avLst/>
          </a:prstGeom>
        </p:spPr>
      </p:pic>
      <p:pic>
        <p:nvPicPr>
          <p:cNvPr id="49" name="图片 48" descr="C:\Users\Am'be'r\Desktop\15.png15"/>
          <p:cNvPicPr>
            <a:picLocks noChangeAspect="1"/>
          </p:cNvPicPr>
          <p:nvPr/>
        </p:nvPicPr>
        <p:blipFill>
          <a:blip r:embed="rId2"/>
          <a:srcRect/>
          <a:stretch>
            <a:fillRect/>
          </a:stretch>
        </p:blipFill>
        <p:spPr>
          <a:xfrm flipH="1">
            <a:off x="7611110" y="2259965"/>
            <a:ext cx="3174365" cy="2921635"/>
          </a:xfrm>
          <a:prstGeom prst="rect">
            <a:avLst/>
          </a:prstGeom>
        </p:spPr>
      </p:pic>
      <p:pic>
        <p:nvPicPr>
          <p:cNvPr id="10" name="图片 9" descr="11"/>
          <p:cNvPicPr>
            <a:picLocks noChangeAspect="1"/>
          </p:cNvPicPr>
          <p:nvPr/>
        </p:nvPicPr>
        <p:blipFill>
          <a:blip r:embed="rId3"/>
          <a:stretch>
            <a:fillRect/>
          </a:stretch>
        </p:blipFill>
        <p:spPr>
          <a:xfrm>
            <a:off x="1987550" y="1771015"/>
            <a:ext cx="819150" cy="593725"/>
          </a:xfrm>
          <a:prstGeom prst="rect">
            <a:avLst/>
          </a:prstGeom>
        </p:spPr>
      </p:pic>
      <p:sp>
        <p:nvSpPr>
          <p:cNvPr id="2" name="文本框 1"/>
          <p:cNvSpPr txBox="1"/>
          <p:nvPr/>
        </p:nvSpPr>
        <p:spPr>
          <a:xfrm>
            <a:off x="3705225" y="3139440"/>
            <a:ext cx="3813810" cy="460375"/>
          </a:xfrm>
          <a:prstGeom prst="rect">
            <a:avLst/>
          </a:prstGeom>
          <a:noFill/>
        </p:spPr>
        <p:txBody>
          <a:bodyPr wrap="square" rtlCol="0">
            <a:spAutoFit/>
          </a:bodyPr>
          <a:p>
            <a:r>
              <a:rPr lang="zh-CN" altLang="en-US" sz="2400" b="1" dirty="0">
                <a:solidFill>
                  <a:schemeClr val="tx2">
                    <a:lumMod val="50000"/>
                    <a:lumOff val="50000"/>
                  </a:schemeClr>
                </a:solidFill>
                <a:latin typeface="微软雅黑" panose="020B0503020204020204" pitchFamily="34" charset="-122"/>
                <a:ea typeface="微软雅黑" panose="020B0503020204020204" pitchFamily="34" charset="-122"/>
                <a:sym typeface="+mn-ea"/>
              </a:rPr>
              <a:t>云南大学奖学金政策体系</a:t>
            </a:r>
            <a:endParaRPr lang="zh-CN" altLang="en-US" sz="2400" b="1" dirty="0">
              <a:solidFill>
                <a:schemeClr val="tx2">
                  <a:lumMod val="50000"/>
                  <a:lumOff val="50000"/>
                </a:schemeClr>
              </a:solidFill>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2439670" y="4085590"/>
            <a:ext cx="5416550" cy="1337945"/>
          </a:xfrm>
          <a:prstGeom prst="rect">
            <a:avLst/>
          </a:prstGeom>
          <a:noFill/>
        </p:spPr>
        <p:txBody>
          <a:bodyPr wrap="square" rtlCol="0">
            <a:spAutoFit/>
          </a:bodyPr>
          <a:p>
            <a:pPr algn="ctr" eaLnBrk="1" hangingPunct="1">
              <a:lnSpc>
                <a:spcPct val="150000"/>
              </a:lnSpc>
            </a:pPr>
            <a:r>
              <a:rPr lang="zh-CN" altLang="en-US" b="1" dirty="0">
                <a:solidFill>
                  <a:srgbClr val="384E5E"/>
                </a:solidFill>
                <a:latin typeface="微软雅黑" panose="020B0503020204020204" pitchFamily="34" charset="-122"/>
                <a:ea typeface="微软雅黑" panose="020B0503020204020204" pitchFamily="34" charset="-122"/>
                <a:sym typeface="+mn-ea"/>
              </a:rPr>
              <a:t>校一等、二等、三等奖学金，方国瑜奖学金等</a:t>
            </a:r>
            <a:endParaRPr lang="zh-CN" altLang="en-US" b="1" dirty="0">
              <a:solidFill>
                <a:srgbClr val="384E5E"/>
              </a:solidFill>
              <a:latin typeface="微软雅黑" panose="020B0503020204020204" pitchFamily="34" charset="-122"/>
              <a:ea typeface="微软雅黑" panose="020B0503020204020204" pitchFamily="34" charset="-122"/>
              <a:sym typeface="+mn-ea"/>
            </a:endParaRPr>
          </a:p>
          <a:p>
            <a:pPr algn="ctr" eaLnBrk="1" hangingPunct="1">
              <a:lnSpc>
                <a:spcPct val="150000"/>
              </a:lnSpc>
            </a:pPr>
            <a:r>
              <a:rPr lang="zh-CN" altLang="en-US" dirty="0">
                <a:solidFill>
                  <a:srgbClr val="384E5E"/>
                </a:solidFill>
                <a:latin typeface="微软雅黑" panose="020B0503020204020204" pitchFamily="34" charset="-122"/>
                <a:ea typeface="微软雅黑" panose="020B0503020204020204" pitchFamily="34" charset="-122"/>
                <a:sym typeface="+mn-ea"/>
              </a:rPr>
              <a:t>云南大学通过丰富的奖学金政策，奖励优秀学生，发挥榜样力量</a:t>
            </a:r>
            <a:endParaRPr lang="zh-CN" altLang="en-US"/>
          </a:p>
        </p:txBody>
      </p:sp>
      <p:pic>
        <p:nvPicPr>
          <p:cNvPr id="4" name="图片 3" descr="YNU"/>
          <p:cNvPicPr>
            <a:picLocks noChangeAspect="1"/>
          </p:cNvPicPr>
          <p:nvPr>
            <p:custDataLst>
              <p:tags r:id="rId4"/>
            </p:custDataLst>
          </p:nvPr>
        </p:nvPicPr>
        <p:blipFill>
          <a:blip r:embed="rId5" cstate="print"/>
          <a:stretch>
            <a:fillRect/>
          </a:stretch>
        </p:blipFill>
        <p:spPr>
          <a:xfrm>
            <a:off x="361950" y="269240"/>
            <a:ext cx="1021715" cy="63373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000" fill="hold">
                                          <p:stCondLst>
                                            <p:cond delay="0"/>
                                          </p:stCondLst>
                                        </p:cTn>
                                        <p:tgtEl>
                                          <p:spTgt spid="28"/>
                                        </p:tgtEl>
                                        <p:attrNameLst>
                                          <p:attrName>style.visibility</p:attrName>
                                        </p:attrNameLst>
                                      </p:cBhvr>
                                      <p:to>
                                        <p:strVal val="visible"/>
                                      </p:to>
                                    </p:set>
                                    <p:animEffect transition="in" filter="barn(inVertical)">
                                      <p:cBhvr>
                                        <p:cTn id="7" dur="1000"/>
                                        <p:tgtEl>
                                          <p:spTgt spid="28"/>
                                        </p:tgtEl>
                                      </p:cBhvr>
                                    </p:animEffect>
                                  </p:childTnLst>
                                </p:cTn>
                              </p:par>
                              <p:par>
                                <p:cTn id="8" presetID="16" presetClass="entr" presetSubtype="21" fill="hold" nodeType="withEffect">
                                  <p:stCondLst>
                                    <p:cond delay="0"/>
                                  </p:stCondLst>
                                  <p:childTnLst>
                                    <p:set>
                                      <p:cBhvr>
                                        <p:cTn id="9" dur="1000" fill="hold">
                                          <p:stCondLst>
                                            <p:cond delay="0"/>
                                          </p:stCondLst>
                                        </p:cTn>
                                        <p:tgtEl>
                                          <p:spTgt spid="49"/>
                                        </p:tgtEl>
                                        <p:attrNameLst>
                                          <p:attrName>style.visibility</p:attrName>
                                        </p:attrNameLst>
                                      </p:cBhvr>
                                      <p:to>
                                        <p:strVal val="visible"/>
                                      </p:to>
                                    </p:set>
                                    <p:animEffect transition="in" filter="barn(inVertical)">
                                      <p:cBhvr>
                                        <p:cTn id="10"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6515289" y="310012"/>
            <a:ext cx="4535424" cy="398780"/>
          </a:xfrm>
          <a:prstGeom prst="rect">
            <a:avLst/>
          </a:prstGeom>
          <a:solidFill>
            <a:srgbClr val="ECC345"/>
          </a:solidFill>
        </p:spPr>
        <p:txBody>
          <a:bodyPr wrap="square">
            <a:spAutoFit/>
          </a:bodyPr>
          <a:lstStyle/>
          <a:p>
            <a:endParaRPr lang="zh-CN" altLang="en-US" sz="2000" dirty="0">
              <a:solidFill>
                <a:srgbClr val="384E5E"/>
              </a:solidFill>
            </a:endParaRPr>
          </a:p>
        </p:txBody>
      </p:sp>
      <p:sp>
        <p:nvSpPr>
          <p:cNvPr id="8" name="椭圆 7"/>
          <p:cNvSpPr/>
          <p:nvPr/>
        </p:nvSpPr>
        <p:spPr>
          <a:xfrm>
            <a:off x="5500911" y="2343920"/>
            <a:ext cx="658761" cy="658761"/>
          </a:xfrm>
          <a:prstGeom prst="ellipse">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CC345"/>
              </a:solidFill>
            </a:endParaRPr>
          </a:p>
        </p:txBody>
      </p:sp>
      <p:sp>
        <p:nvSpPr>
          <p:cNvPr id="9" name="椭圆 8"/>
          <p:cNvSpPr/>
          <p:nvPr/>
        </p:nvSpPr>
        <p:spPr>
          <a:xfrm>
            <a:off x="5500911" y="3734433"/>
            <a:ext cx="658761" cy="658761"/>
          </a:xfrm>
          <a:prstGeom prst="ellipse">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CC345"/>
              </a:solidFill>
            </a:endParaRPr>
          </a:p>
        </p:txBody>
      </p:sp>
      <p:pic>
        <p:nvPicPr>
          <p:cNvPr id="5" name="图片 4"/>
          <p:cNvPicPr>
            <a:picLocks noChangeAspect="1"/>
          </p:cNvPicPr>
          <p:nvPr/>
        </p:nvPicPr>
        <p:blipFill>
          <a:blip r:embed="rId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866885" y="1174155"/>
            <a:ext cx="1545339" cy="2721870"/>
          </a:xfrm>
          <a:prstGeom prst="rect">
            <a:avLst/>
          </a:prstGeom>
        </p:spPr>
      </p:pic>
      <p:sp>
        <p:nvSpPr>
          <p:cNvPr id="6" name="TextBox 4"/>
          <p:cNvSpPr txBox="1">
            <a:spLocks noChangeArrowheads="1"/>
          </p:cNvSpPr>
          <p:nvPr/>
        </p:nvSpPr>
        <p:spPr bwMode="auto">
          <a:xfrm>
            <a:off x="1522730" y="4069080"/>
            <a:ext cx="2234565"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2000" b="1" dirty="0">
                <a:solidFill>
                  <a:srgbClr val="ECC345"/>
                </a:solidFill>
                <a:latin typeface="Franklin Gothic Book" panose="020B0503020102020204" pitchFamily="34" charset="0"/>
                <a:ea typeface="微软雅黑" panose="020B0503020204020204" pitchFamily="34" charset="-122"/>
              </a:rPr>
              <a:t>优秀学生奖学金</a:t>
            </a:r>
            <a:endParaRPr lang="zh-CN" altLang="en-US" sz="2000" b="1" dirty="0">
              <a:solidFill>
                <a:srgbClr val="ECC345"/>
              </a:solidFill>
              <a:latin typeface="Franklin Gothic Book" panose="020B0503020102020204" pitchFamily="34" charset="0"/>
              <a:ea typeface="微软雅黑" panose="020B0503020204020204" pitchFamily="34" charset="-122"/>
            </a:endParaRPr>
          </a:p>
        </p:txBody>
      </p:sp>
      <p:sp>
        <p:nvSpPr>
          <p:cNvPr id="10" name="TextBox 15"/>
          <p:cNvSpPr txBox="1"/>
          <p:nvPr/>
        </p:nvSpPr>
        <p:spPr>
          <a:xfrm>
            <a:off x="6567529" y="250030"/>
            <a:ext cx="4541481" cy="458908"/>
          </a:xfrm>
          <a:prstGeom prst="rect">
            <a:avLst/>
          </a:prstGeom>
          <a:noFill/>
        </p:spPr>
        <p:txBody>
          <a:bodyPr wrap="square" rtlCol="0">
            <a:spAutoFit/>
          </a:bodyPr>
          <a:lstStyle/>
          <a:p>
            <a:pPr algn="ctr">
              <a:lnSpc>
                <a:spcPct val="150000"/>
              </a:lnSpc>
            </a:pPr>
            <a:r>
              <a:rPr lang="zh-CN" altLang="en-US" dirty="0">
                <a:latin typeface="微软雅黑" panose="020B0503020204020204" pitchFamily="34" charset="-122"/>
                <a:ea typeface="微软雅黑" panose="020B0503020204020204" pitchFamily="34" charset="-122"/>
              </a:rPr>
              <a:t>校级特等奖学金         </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名         </a:t>
            </a:r>
            <a:r>
              <a:rPr lang="en-US" altLang="zh-CN" dirty="0">
                <a:latin typeface="微软雅黑" panose="020B0503020204020204" pitchFamily="34" charset="-122"/>
                <a:ea typeface="微软雅黑" panose="020B0503020204020204" pitchFamily="34" charset="-122"/>
              </a:rPr>
              <a:t>5000</a:t>
            </a:r>
            <a:r>
              <a:rPr lang="zh-CN" altLang="en-US" dirty="0">
                <a:latin typeface="微软雅黑" panose="020B0503020204020204" pitchFamily="34" charset="-122"/>
                <a:ea typeface="微软雅黑" panose="020B0503020204020204" pitchFamily="34" charset="-122"/>
              </a:rPr>
              <a:t>元</a:t>
            </a:r>
            <a:endParaRPr lang="zh-CN" altLang="en-US" dirty="0">
              <a:latin typeface="微软雅黑" panose="020B0503020204020204" pitchFamily="34" charset="-122"/>
              <a:ea typeface="微软雅黑" panose="020B0503020204020204" pitchFamily="34" charset="-122"/>
            </a:endParaRPr>
          </a:p>
        </p:txBody>
      </p:sp>
      <p:sp>
        <p:nvSpPr>
          <p:cNvPr id="11" name="矩形 10"/>
          <p:cNvSpPr/>
          <p:nvPr/>
        </p:nvSpPr>
        <p:spPr>
          <a:xfrm>
            <a:off x="6578080" y="1268429"/>
            <a:ext cx="4535424" cy="398780"/>
          </a:xfrm>
          <a:prstGeom prst="rect">
            <a:avLst/>
          </a:prstGeom>
          <a:solidFill>
            <a:srgbClr val="ECC345"/>
          </a:solidFill>
        </p:spPr>
        <p:txBody>
          <a:bodyPr wrap="square">
            <a:spAutoFit/>
          </a:bodyPr>
          <a:lstStyle/>
          <a:p>
            <a:r>
              <a:rPr lang="zh-CN" altLang="en-US" sz="2000" dirty="0">
                <a:solidFill>
                  <a:srgbClr val="384E5E"/>
                </a:solidFill>
                <a:latin typeface="微软雅黑" panose="020B0503020204020204" pitchFamily="34" charset="-122"/>
                <a:ea typeface="微软雅黑" panose="020B0503020204020204" pitchFamily="34" charset="-122"/>
              </a:rPr>
              <a:t>奖金</a:t>
            </a:r>
            <a:r>
              <a:rPr lang="en-US" altLang="zh-CN" sz="2000" b="1" dirty="0">
                <a:solidFill>
                  <a:srgbClr val="384E5E"/>
                </a:solidFill>
                <a:latin typeface="微软雅黑" panose="020B0503020204020204" pitchFamily="34" charset="-122"/>
                <a:ea typeface="微软雅黑" panose="020B0503020204020204" pitchFamily="34" charset="-122"/>
              </a:rPr>
              <a:t>2500</a:t>
            </a:r>
            <a:r>
              <a:rPr lang="zh-CN" altLang="en-US" sz="2000" dirty="0">
                <a:solidFill>
                  <a:srgbClr val="384E5E"/>
                </a:solidFill>
                <a:latin typeface="微软雅黑" panose="020B0503020204020204" pitchFamily="34" charset="-122"/>
                <a:ea typeface="微软雅黑" panose="020B0503020204020204" pitchFamily="34" charset="-122"/>
              </a:rPr>
              <a:t>元 参评人数的</a:t>
            </a:r>
            <a:r>
              <a:rPr lang="en-US" altLang="zh-CN" sz="2000" dirty="0">
                <a:solidFill>
                  <a:srgbClr val="384E5E"/>
                </a:solidFill>
                <a:latin typeface="微软雅黑" panose="020B0503020204020204" pitchFamily="34" charset="-122"/>
                <a:ea typeface="微软雅黑" panose="020B0503020204020204" pitchFamily="34" charset="-122"/>
              </a:rPr>
              <a:t>6%</a:t>
            </a:r>
            <a:endParaRPr lang="zh-CN" altLang="en-US" sz="2000" dirty="0">
              <a:solidFill>
                <a:srgbClr val="384E5E"/>
              </a:solidFill>
              <a:latin typeface="微软雅黑" panose="020B0503020204020204" pitchFamily="34" charset="-122"/>
              <a:ea typeface="微软雅黑" panose="020B0503020204020204" pitchFamily="34" charset="-122"/>
            </a:endParaRPr>
          </a:p>
        </p:txBody>
      </p:sp>
      <p:sp>
        <p:nvSpPr>
          <p:cNvPr id="12" name="矩形 11"/>
          <p:cNvSpPr/>
          <p:nvPr/>
        </p:nvSpPr>
        <p:spPr>
          <a:xfrm>
            <a:off x="6577965" y="2673985"/>
            <a:ext cx="4540885" cy="398780"/>
          </a:xfrm>
          <a:prstGeom prst="rect">
            <a:avLst/>
          </a:prstGeom>
          <a:solidFill>
            <a:srgbClr val="77B9B0"/>
          </a:solidFill>
        </p:spPr>
        <p:txBody>
          <a:bodyPr wrap="square">
            <a:spAutoFit/>
          </a:bodyPr>
          <a:lstStyle/>
          <a:p>
            <a:r>
              <a:rPr lang="zh-CN" altLang="en-US" sz="2000" dirty="0">
                <a:solidFill>
                  <a:srgbClr val="384E5E"/>
                </a:solidFill>
                <a:latin typeface="微软雅黑" panose="020B0503020204020204" pitchFamily="34" charset="-122"/>
                <a:ea typeface="微软雅黑" panose="020B0503020204020204" pitchFamily="34" charset="-122"/>
              </a:rPr>
              <a:t>奖金</a:t>
            </a:r>
            <a:r>
              <a:rPr lang="en-US" altLang="zh-CN" sz="2000" b="1" dirty="0">
                <a:solidFill>
                  <a:srgbClr val="384E5E"/>
                </a:solidFill>
                <a:latin typeface="微软雅黑" panose="020B0503020204020204" pitchFamily="34" charset="-122"/>
                <a:ea typeface="微软雅黑" panose="020B0503020204020204" pitchFamily="34" charset="-122"/>
              </a:rPr>
              <a:t>1500</a:t>
            </a:r>
            <a:r>
              <a:rPr lang="zh-CN" altLang="en-US" sz="2000" dirty="0">
                <a:solidFill>
                  <a:srgbClr val="384E5E"/>
                </a:solidFill>
                <a:latin typeface="微软雅黑" panose="020B0503020204020204" pitchFamily="34" charset="-122"/>
                <a:ea typeface="微软雅黑" panose="020B0503020204020204" pitchFamily="34" charset="-122"/>
              </a:rPr>
              <a:t>元 </a:t>
            </a:r>
            <a:r>
              <a:rPr lang="zh-CN" altLang="en-US" sz="2000" dirty="0">
                <a:solidFill>
                  <a:srgbClr val="384E5E"/>
                </a:solidFill>
                <a:latin typeface="微软雅黑" panose="020B0503020204020204" pitchFamily="34" charset="-122"/>
                <a:ea typeface="微软雅黑" panose="020B0503020204020204" pitchFamily="34" charset="-122"/>
                <a:sym typeface="+mn-ea"/>
              </a:rPr>
              <a:t>参评人数的</a:t>
            </a:r>
            <a:r>
              <a:rPr lang="en-US" altLang="zh-CN" sz="2000" dirty="0">
                <a:solidFill>
                  <a:srgbClr val="384E5E"/>
                </a:solidFill>
                <a:latin typeface="微软雅黑" panose="020B0503020204020204" pitchFamily="34" charset="-122"/>
                <a:ea typeface="微软雅黑" panose="020B0503020204020204" pitchFamily="34" charset="-122"/>
                <a:sym typeface="+mn-ea"/>
              </a:rPr>
              <a:t>12%</a:t>
            </a:r>
            <a:endParaRPr lang="zh-CN" altLang="en-US" sz="2000" dirty="0">
              <a:solidFill>
                <a:srgbClr val="384E5E"/>
              </a:solidFill>
              <a:latin typeface="微软雅黑" panose="020B0503020204020204" pitchFamily="34" charset="-122"/>
              <a:ea typeface="微软雅黑" panose="020B0503020204020204" pitchFamily="34" charset="-122"/>
            </a:endParaRPr>
          </a:p>
        </p:txBody>
      </p:sp>
      <p:sp>
        <p:nvSpPr>
          <p:cNvPr id="13" name="矩形 12"/>
          <p:cNvSpPr/>
          <p:nvPr/>
        </p:nvSpPr>
        <p:spPr>
          <a:xfrm>
            <a:off x="6577965" y="4049395"/>
            <a:ext cx="4535170" cy="398780"/>
          </a:xfrm>
          <a:prstGeom prst="rect">
            <a:avLst/>
          </a:prstGeom>
          <a:solidFill>
            <a:srgbClr val="E96151"/>
          </a:solidFill>
        </p:spPr>
        <p:txBody>
          <a:bodyPr wrap="square">
            <a:spAutoFit/>
          </a:bodyPr>
          <a:lstStyle/>
          <a:p>
            <a:r>
              <a:rPr lang="zh-CN" altLang="en-US" sz="2000" dirty="0">
                <a:solidFill>
                  <a:srgbClr val="384E5E"/>
                </a:solidFill>
                <a:latin typeface="微软雅黑" panose="020B0503020204020204" pitchFamily="34" charset="-122"/>
                <a:ea typeface="微软雅黑" panose="020B0503020204020204" pitchFamily="34" charset="-122"/>
              </a:rPr>
              <a:t>奖金</a:t>
            </a:r>
            <a:r>
              <a:rPr lang="en-US" altLang="zh-CN" sz="2000" b="1" dirty="0">
                <a:solidFill>
                  <a:srgbClr val="384E5E"/>
                </a:solidFill>
                <a:latin typeface="微软雅黑" panose="020B0503020204020204" pitchFamily="34" charset="-122"/>
                <a:ea typeface="微软雅黑" panose="020B0503020204020204" pitchFamily="34" charset="-122"/>
              </a:rPr>
              <a:t>1000</a:t>
            </a:r>
            <a:r>
              <a:rPr lang="zh-CN" altLang="en-US" sz="2000" dirty="0">
                <a:solidFill>
                  <a:srgbClr val="384E5E"/>
                </a:solidFill>
                <a:latin typeface="微软雅黑" panose="020B0503020204020204" pitchFamily="34" charset="-122"/>
                <a:ea typeface="微软雅黑" panose="020B0503020204020204" pitchFamily="34" charset="-122"/>
              </a:rPr>
              <a:t>元 </a:t>
            </a:r>
            <a:r>
              <a:rPr lang="zh-CN" altLang="en-US" sz="2000" dirty="0">
                <a:solidFill>
                  <a:srgbClr val="384E5E"/>
                </a:solidFill>
                <a:latin typeface="微软雅黑" panose="020B0503020204020204" pitchFamily="34" charset="-122"/>
                <a:ea typeface="微软雅黑" panose="020B0503020204020204" pitchFamily="34" charset="-122"/>
                <a:sym typeface="+mn-ea"/>
              </a:rPr>
              <a:t>参评人数的</a:t>
            </a:r>
            <a:r>
              <a:rPr lang="en-US" altLang="zh-CN" sz="2000" dirty="0">
                <a:solidFill>
                  <a:srgbClr val="384E5E"/>
                </a:solidFill>
                <a:latin typeface="微软雅黑" panose="020B0503020204020204" pitchFamily="34" charset="-122"/>
                <a:ea typeface="微软雅黑" panose="020B0503020204020204" pitchFamily="34" charset="-122"/>
                <a:sym typeface="+mn-ea"/>
              </a:rPr>
              <a:t>17%</a:t>
            </a:r>
            <a:endParaRPr lang="zh-CN" altLang="en-US" sz="2000" dirty="0">
              <a:solidFill>
                <a:srgbClr val="384E5E"/>
              </a:solidFill>
              <a:latin typeface="微软雅黑" panose="020B0503020204020204" pitchFamily="34" charset="-122"/>
              <a:ea typeface="微软雅黑" panose="020B0503020204020204" pitchFamily="34" charset="-122"/>
            </a:endParaRPr>
          </a:p>
        </p:txBody>
      </p:sp>
      <p:sp>
        <p:nvSpPr>
          <p:cNvPr id="17" name="TextBox 4"/>
          <p:cNvSpPr txBox="1">
            <a:spLocks noChangeArrowheads="1"/>
          </p:cNvSpPr>
          <p:nvPr/>
        </p:nvSpPr>
        <p:spPr bwMode="auto">
          <a:xfrm>
            <a:off x="6515290" y="758855"/>
            <a:ext cx="1716417"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2000" b="1" dirty="0">
                <a:solidFill>
                  <a:srgbClr val="ECC345"/>
                </a:solidFill>
                <a:latin typeface="Franklin Gothic Book" panose="020B0503020102020204" pitchFamily="34" charset="0"/>
                <a:ea typeface="微软雅黑" panose="020B0503020204020204" pitchFamily="34" charset="-122"/>
              </a:rPr>
              <a:t>校一等奖学金</a:t>
            </a:r>
            <a:endParaRPr lang="zh-CN" altLang="en-US" sz="2000" b="1" dirty="0">
              <a:solidFill>
                <a:srgbClr val="ECC345"/>
              </a:solidFill>
              <a:latin typeface="Franklin Gothic Book" panose="020B0503020102020204" pitchFamily="34" charset="0"/>
              <a:ea typeface="微软雅黑" panose="020B0503020204020204" pitchFamily="34" charset="-122"/>
            </a:endParaRPr>
          </a:p>
        </p:txBody>
      </p:sp>
      <p:sp>
        <p:nvSpPr>
          <p:cNvPr id="18" name="TextBox 4"/>
          <p:cNvSpPr txBox="1">
            <a:spLocks noChangeArrowheads="1"/>
          </p:cNvSpPr>
          <p:nvPr/>
        </p:nvSpPr>
        <p:spPr bwMode="auto">
          <a:xfrm>
            <a:off x="6515289" y="2120608"/>
            <a:ext cx="1716417"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2000" b="1" dirty="0">
                <a:solidFill>
                  <a:srgbClr val="77B9B0"/>
                </a:solidFill>
                <a:latin typeface="Franklin Gothic Book" panose="020B0503020102020204" pitchFamily="34" charset="0"/>
                <a:ea typeface="微软雅黑" panose="020B0503020204020204" pitchFamily="34" charset="-122"/>
              </a:rPr>
              <a:t>校二等奖学金</a:t>
            </a:r>
            <a:endParaRPr lang="zh-CN" altLang="en-US" sz="2000" b="1" dirty="0">
              <a:solidFill>
                <a:srgbClr val="77B9B0"/>
              </a:solidFill>
              <a:latin typeface="Franklin Gothic Book" panose="020B0503020102020204" pitchFamily="34" charset="0"/>
              <a:ea typeface="微软雅黑" panose="020B0503020204020204" pitchFamily="34" charset="-122"/>
            </a:endParaRPr>
          </a:p>
        </p:txBody>
      </p:sp>
      <p:sp>
        <p:nvSpPr>
          <p:cNvPr id="19" name="TextBox 4"/>
          <p:cNvSpPr txBox="1">
            <a:spLocks noChangeArrowheads="1"/>
          </p:cNvSpPr>
          <p:nvPr/>
        </p:nvSpPr>
        <p:spPr bwMode="auto">
          <a:xfrm>
            <a:off x="6578080" y="3507513"/>
            <a:ext cx="1716417"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2000" b="1" dirty="0">
                <a:solidFill>
                  <a:srgbClr val="E96151"/>
                </a:solidFill>
                <a:latin typeface="Franklin Gothic Book" panose="020B0503020102020204" pitchFamily="34" charset="0"/>
                <a:ea typeface="微软雅黑" panose="020B0503020204020204" pitchFamily="34" charset="-122"/>
              </a:rPr>
              <a:t>校三等奖学金</a:t>
            </a:r>
            <a:endParaRPr lang="zh-CN" altLang="en-US" sz="2000" b="1" dirty="0">
              <a:solidFill>
                <a:srgbClr val="E96151"/>
              </a:solidFill>
              <a:latin typeface="Franklin Gothic Book" panose="020B0503020102020204" pitchFamily="34" charset="0"/>
              <a:ea typeface="微软雅黑" panose="020B0503020204020204" pitchFamily="34" charset="-122"/>
            </a:endParaRPr>
          </a:p>
        </p:txBody>
      </p:sp>
      <p:sp>
        <p:nvSpPr>
          <p:cNvPr id="22" name="矩形 21"/>
          <p:cNvSpPr/>
          <p:nvPr/>
        </p:nvSpPr>
        <p:spPr>
          <a:xfrm>
            <a:off x="5525295" y="2405714"/>
            <a:ext cx="622286" cy="584775"/>
          </a:xfrm>
          <a:prstGeom prst="rect">
            <a:avLst/>
          </a:prstGeom>
        </p:spPr>
        <p:txBody>
          <a:bodyPr wrap="none">
            <a:spAutoFit/>
          </a:bodyPr>
          <a:lstStyle/>
          <a:p>
            <a:r>
              <a:rPr lang="en-US" altLang="zh-CN" sz="3200" dirty="0">
                <a:solidFill>
                  <a:schemeClr val="bg1"/>
                </a:solidFill>
                <a:latin typeface="Impact" panose="020B0806030902050204" pitchFamily="34" charset="0"/>
              </a:rPr>
              <a:t>03</a:t>
            </a:r>
            <a:endParaRPr lang="zh-CN" altLang="en-US" sz="3200" dirty="0">
              <a:solidFill>
                <a:schemeClr val="bg1"/>
              </a:solidFill>
            </a:endParaRPr>
          </a:p>
        </p:txBody>
      </p:sp>
      <p:sp>
        <p:nvSpPr>
          <p:cNvPr id="23" name="矩形 22"/>
          <p:cNvSpPr/>
          <p:nvPr/>
        </p:nvSpPr>
        <p:spPr>
          <a:xfrm>
            <a:off x="5525295" y="3823680"/>
            <a:ext cx="609462" cy="584775"/>
          </a:xfrm>
          <a:prstGeom prst="rect">
            <a:avLst/>
          </a:prstGeom>
        </p:spPr>
        <p:txBody>
          <a:bodyPr wrap="none">
            <a:spAutoFit/>
          </a:bodyPr>
          <a:lstStyle/>
          <a:p>
            <a:r>
              <a:rPr lang="en-US" altLang="zh-CN" sz="3200" dirty="0">
                <a:solidFill>
                  <a:schemeClr val="bg1"/>
                </a:solidFill>
                <a:latin typeface="Impact" panose="020B0806030902050204" pitchFamily="34" charset="0"/>
              </a:rPr>
              <a:t>04</a:t>
            </a:r>
            <a:endParaRPr lang="zh-CN" altLang="en-US" sz="3200" dirty="0">
              <a:solidFill>
                <a:schemeClr val="bg1"/>
              </a:solidFill>
            </a:endParaRPr>
          </a:p>
        </p:txBody>
      </p:sp>
      <p:sp>
        <p:nvSpPr>
          <p:cNvPr id="2" name="椭圆 1"/>
          <p:cNvSpPr/>
          <p:nvPr/>
        </p:nvSpPr>
        <p:spPr>
          <a:xfrm>
            <a:off x="5506626" y="5042807"/>
            <a:ext cx="658761" cy="658761"/>
          </a:xfrm>
          <a:prstGeom prst="ellipse">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CC345"/>
              </a:solidFill>
            </a:endParaRPr>
          </a:p>
        </p:txBody>
      </p:sp>
      <p:sp>
        <p:nvSpPr>
          <p:cNvPr id="3" name="矩形 2"/>
          <p:cNvSpPr/>
          <p:nvPr/>
        </p:nvSpPr>
        <p:spPr>
          <a:xfrm>
            <a:off x="6583795" y="5357829"/>
            <a:ext cx="4535424" cy="922020"/>
          </a:xfrm>
          <a:prstGeom prst="rect">
            <a:avLst/>
          </a:prstGeom>
          <a:solidFill>
            <a:srgbClr val="ECC345"/>
          </a:solidFill>
        </p:spPr>
        <p:txBody>
          <a:bodyPr wrap="square">
            <a:spAutoFit/>
          </a:bodyPr>
          <a:lstStyle/>
          <a:p>
            <a:r>
              <a:rPr lang="zh-CN" altLang="en-US" dirty="0">
                <a:solidFill>
                  <a:srgbClr val="384E5E"/>
                </a:solidFill>
                <a:latin typeface="微软雅黑" panose="020B0503020204020204" pitchFamily="34" charset="-122"/>
                <a:ea typeface="微软雅黑" panose="020B0503020204020204" pitchFamily="34" charset="-122"/>
              </a:rPr>
              <a:t>现已有赴印度国际大学、希腊派迪昂政治经济大学、泰国宋卡王子大学、台湾东吴大学等学习交流的项目，贫困生会有资金补助</a:t>
            </a:r>
            <a:endParaRPr lang="zh-CN" altLang="en-US" dirty="0">
              <a:solidFill>
                <a:srgbClr val="384E5E"/>
              </a:solidFill>
              <a:latin typeface="微软雅黑" panose="020B0503020204020204" pitchFamily="34" charset="-122"/>
              <a:ea typeface="微软雅黑" panose="020B0503020204020204" pitchFamily="34" charset="-122"/>
            </a:endParaRPr>
          </a:p>
        </p:txBody>
      </p:sp>
      <p:sp>
        <p:nvSpPr>
          <p:cNvPr id="4" name="TextBox 4"/>
          <p:cNvSpPr txBox="1">
            <a:spLocks noChangeArrowheads="1"/>
          </p:cNvSpPr>
          <p:nvPr/>
        </p:nvSpPr>
        <p:spPr bwMode="auto">
          <a:xfrm>
            <a:off x="6577965" y="4805045"/>
            <a:ext cx="2526665"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l" eaLnBrk="1" hangingPunct="1">
              <a:lnSpc>
                <a:spcPct val="150000"/>
              </a:lnSpc>
            </a:pPr>
            <a:r>
              <a:rPr lang="zh-CN" altLang="en-US" sz="2000" b="1" dirty="0">
                <a:solidFill>
                  <a:srgbClr val="ECC345"/>
                </a:solidFill>
                <a:latin typeface="Franklin Gothic Book" panose="020B0503020102020204" pitchFamily="34" charset="0"/>
                <a:ea typeface="微软雅黑" panose="020B0503020204020204" pitchFamily="34" charset="-122"/>
                <a:sym typeface="+mn-ea"/>
              </a:rPr>
              <a:t>国际交流项目</a:t>
            </a:r>
            <a:endParaRPr lang="zh-CN" altLang="en-US" sz="2000" b="1" dirty="0">
              <a:solidFill>
                <a:srgbClr val="ECC345"/>
              </a:solidFill>
              <a:latin typeface="Franklin Gothic Book" panose="020B0503020102020204" pitchFamily="34" charset="0"/>
              <a:ea typeface="微软雅黑" panose="020B0503020204020204" pitchFamily="34" charset="-122"/>
              <a:sym typeface="+mn-ea"/>
            </a:endParaRPr>
          </a:p>
        </p:txBody>
      </p:sp>
      <p:sp>
        <p:nvSpPr>
          <p:cNvPr id="14" name="矩形 13"/>
          <p:cNvSpPr/>
          <p:nvPr/>
        </p:nvSpPr>
        <p:spPr>
          <a:xfrm>
            <a:off x="5555394" y="5104601"/>
            <a:ext cx="623889" cy="584775"/>
          </a:xfrm>
          <a:prstGeom prst="rect">
            <a:avLst/>
          </a:prstGeom>
        </p:spPr>
        <p:txBody>
          <a:bodyPr wrap="none">
            <a:spAutoFit/>
          </a:bodyPr>
          <a:lstStyle/>
          <a:p>
            <a:r>
              <a:rPr lang="en-US" altLang="zh-CN" sz="3200" dirty="0">
                <a:solidFill>
                  <a:schemeClr val="bg1"/>
                </a:solidFill>
                <a:latin typeface="Impact" panose="020B0806030902050204" pitchFamily="34" charset="0"/>
              </a:rPr>
              <a:t>05</a:t>
            </a:r>
            <a:endParaRPr lang="zh-CN" altLang="en-US" sz="3200" dirty="0">
              <a:solidFill>
                <a:schemeClr val="bg1"/>
              </a:solidFill>
            </a:endParaRPr>
          </a:p>
        </p:txBody>
      </p:sp>
      <p:pic>
        <p:nvPicPr>
          <p:cNvPr id="15" name="图片 14"/>
          <p:cNvPicPr>
            <a:picLocks noChangeAspect="1"/>
          </p:cNvPicPr>
          <p:nvPr/>
        </p:nvPicPr>
        <p:blipFill>
          <a:blip r:embed="rId2" cstate="print"/>
          <a:stretch>
            <a:fillRect/>
          </a:stretch>
        </p:blipFill>
        <p:spPr>
          <a:xfrm>
            <a:off x="5500813" y="201322"/>
            <a:ext cx="658425" cy="658425"/>
          </a:xfrm>
          <a:prstGeom prst="rect">
            <a:avLst/>
          </a:prstGeom>
        </p:spPr>
      </p:pic>
      <p:pic>
        <p:nvPicPr>
          <p:cNvPr id="16" name="图片 15"/>
          <p:cNvPicPr>
            <a:picLocks noChangeAspect="1"/>
          </p:cNvPicPr>
          <p:nvPr/>
        </p:nvPicPr>
        <p:blipFill>
          <a:blip r:embed="rId3" cstate="print"/>
          <a:stretch>
            <a:fillRect/>
          </a:stretch>
        </p:blipFill>
        <p:spPr>
          <a:xfrm>
            <a:off x="5436111" y="181883"/>
            <a:ext cx="865707" cy="853514"/>
          </a:xfrm>
          <a:prstGeom prst="rect">
            <a:avLst/>
          </a:prstGeom>
        </p:spPr>
      </p:pic>
      <p:pic>
        <p:nvPicPr>
          <p:cNvPr id="27" name="图片 26"/>
          <p:cNvPicPr>
            <a:picLocks noChangeAspect="1"/>
          </p:cNvPicPr>
          <p:nvPr/>
        </p:nvPicPr>
        <p:blipFill>
          <a:blip r:embed="rId2" cstate="print"/>
          <a:stretch>
            <a:fillRect/>
          </a:stretch>
        </p:blipFill>
        <p:spPr>
          <a:xfrm>
            <a:off x="5507225" y="1241941"/>
            <a:ext cx="658425" cy="658425"/>
          </a:xfrm>
          <a:prstGeom prst="rect">
            <a:avLst/>
          </a:prstGeom>
        </p:spPr>
      </p:pic>
      <p:sp>
        <p:nvSpPr>
          <p:cNvPr id="20" name="文本框 19"/>
          <p:cNvSpPr txBox="1"/>
          <p:nvPr/>
        </p:nvSpPr>
        <p:spPr>
          <a:xfrm>
            <a:off x="5500080" y="1311940"/>
            <a:ext cx="659889" cy="584775"/>
          </a:xfrm>
          <a:prstGeom prst="rect">
            <a:avLst/>
          </a:prstGeom>
          <a:noFill/>
        </p:spPr>
        <p:txBody>
          <a:bodyPr wrap="square" rtlCol="0">
            <a:spAutoFit/>
          </a:bodyPr>
          <a:lstStyle/>
          <a:p>
            <a:r>
              <a:rPr lang="en-US" altLang="zh-CN" sz="3200" dirty="0">
                <a:solidFill>
                  <a:schemeClr val="bg1"/>
                </a:solidFill>
                <a:latin typeface="Impact" panose="020B0806030902050204" pitchFamily="34" charset="0"/>
              </a:rPr>
              <a:t>02</a:t>
            </a:r>
            <a:endParaRPr lang="zh-CN" altLang="en-US" sz="3200" dirty="0">
              <a:solidFill>
                <a:schemeClr val="bg1"/>
              </a:solidFill>
              <a:latin typeface="Impact" panose="020B0806030902050204" pitchFamily="34" charset="0"/>
            </a:endParaRPr>
          </a:p>
        </p:txBody>
      </p:sp>
      <p:pic>
        <p:nvPicPr>
          <p:cNvPr id="7" name="图片 6" descr="YNU"/>
          <p:cNvPicPr>
            <a:picLocks noChangeAspect="1"/>
          </p:cNvPicPr>
          <p:nvPr>
            <p:custDataLst>
              <p:tags r:id="rId4"/>
            </p:custDataLst>
          </p:nvPr>
        </p:nvPicPr>
        <p:blipFill>
          <a:blip r:embed="rId5" cstate="print"/>
          <a:stretch>
            <a:fillRect/>
          </a:stretch>
        </p:blipFill>
        <p:spPr>
          <a:xfrm>
            <a:off x="361950" y="269240"/>
            <a:ext cx="1021715" cy="6337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YNU"/>
          <p:cNvPicPr>
            <a:picLocks noChangeAspect="1"/>
          </p:cNvPicPr>
          <p:nvPr/>
        </p:nvPicPr>
        <p:blipFill>
          <a:blip r:embed="rId1" cstate="print"/>
          <a:stretch>
            <a:fillRect/>
          </a:stretch>
        </p:blipFill>
        <p:spPr>
          <a:xfrm>
            <a:off x="336550" y="269240"/>
            <a:ext cx="1021715" cy="633730"/>
          </a:xfrm>
          <a:prstGeom prst="rect">
            <a:avLst/>
          </a:prstGeom>
        </p:spPr>
      </p:pic>
      <p:sp>
        <p:nvSpPr>
          <p:cNvPr id="9" name="TextBox 15"/>
          <p:cNvSpPr txBox="1"/>
          <p:nvPr/>
        </p:nvSpPr>
        <p:spPr>
          <a:xfrm>
            <a:off x="531890" y="2374581"/>
            <a:ext cx="3284855" cy="3415030"/>
          </a:xfrm>
          <a:prstGeom prst="rect">
            <a:avLst/>
          </a:prstGeom>
          <a:noFill/>
        </p:spPr>
        <p:txBody>
          <a:bodyPr wrap="square" rtlCol="0">
            <a:spAutoFit/>
          </a:bodyPr>
          <a:lstStyle/>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国家奖学金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8K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省政府奖学金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6K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先进班集体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1K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优秀学生干部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0.8K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校级学习进步奖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0.5k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校级学术奖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0.5k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校级创新奖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0.5k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校级道德风尚奖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0.5k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endParaRPr>
          </a:p>
        </p:txBody>
      </p:sp>
      <p:sp>
        <p:nvSpPr>
          <p:cNvPr id="17" name="TextBox 15"/>
          <p:cNvSpPr txBox="1"/>
          <p:nvPr/>
        </p:nvSpPr>
        <p:spPr>
          <a:xfrm>
            <a:off x="4122737" y="2387916"/>
            <a:ext cx="3853815" cy="2168525"/>
          </a:xfrm>
          <a:prstGeom prst="rect">
            <a:avLst/>
          </a:prstGeom>
          <a:noFill/>
        </p:spPr>
        <p:txBody>
          <a:bodyPr wrap="square" rtlCol="0">
            <a:spAutoFit/>
          </a:bodyPr>
          <a:lstStyle/>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熊庆来奖学金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6K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方国瑜奖学金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6K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感恩中国近现代科学家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2W</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麦普奖学金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2k-5K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稻盛京瓷西部开发奖学金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rPr>
              <a:t>3K</a:t>
            </a:r>
            <a:r>
              <a:rPr lang="zh-CN" altLang="en-US" b="1"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          </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18" name="TextBox 15"/>
          <p:cNvSpPr txBox="1"/>
          <p:nvPr/>
        </p:nvSpPr>
        <p:spPr>
          <a:xfrm>
            <a:off x="8061610" y="2443796"/>
            <a:ext cx="3783330" cy="1337945"/>
          </a:xfrm>
          <a:prstGeom prst="rect">
            <a:avLst/>
          </a:prstGeom>
          <a:noFill/>
        </p:spPr>
        <p:txBody>
          <a:bodyPr wrap="square" rtlCol="0">
            <a:spAutoFit/>
          </a:bodyPr>
          <a:lstStyle/>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sym typeface="+mn-ea"/>
              </a:rPr>
              <a:t>宝钢奖学金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sym typeface="+mn-ea"/>
              </a:rPr>
              <a:t>2w-1w</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sym typeface="+mn-ea"/>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sym typeface="+mn-ea"/>
              </a:rPr>
              <a:t>IBM中国优秀学生奖学金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sym typeface="+mn-ea"/>
              </a:rPr>
              <a:t>4K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sym typeface="+mn-ea"/>
            </a:endParaRPr>
          </a:p>
          <a:p>
            <a:pPr marL="285750" indent="-285750" algn="l">
              <a:lnSpc>
                <a:spcPct val="150000"/>
              </a:lnSpc>
              <a:buFont typeface="Arial" panose="020B0604020202020204" pitchFamily="34" charset="0"/>
              <a:buChar char="•"/>
            </a:pP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sym typeface="+mn-ea"/>
              </a:rPr>
              <a:t>地学攀登奖学金              </a:t>
            </a:r>
            <a:r>
              <a:rPr lang="en-US" altLang="zh-CN" b="1" dirty="0">
                <a:solidFill>
                  <a:schemeClr val="tx2">
                    <a:lumMod val="50000"/>
                    <a:lumOff val="50000"/>
                  </a:schemeClr>
                </a:solidFill>
                <a:latin typeface="微软雅黑" panose="020B0503020204020204" pitchFamily="34" charset="-122"/>
                <a:ea typeface="微软雅黑" panose="020B0503020204020204" pitchFamily="34" charset="-122"/>
                <a:sym typeface="+mn-ea"/>
              </a:rPr>
              <a:t>6K-4K</a:t>
            </a:r>
            <a:endParaRPr lang="en-US" altLang="zh-CN" b="1" dirty="0">
              <a:solidFill>
                <a:schemeClr val="tx2">
                  <a:lumMod val="50000"/>
                  <a:lumOff val="50000"/>
                </a:schemeClr>
              </a:solidFill>
              <a:latin typeface="微软雅黑" panose="020B0503020204020204" pitchFamily="34" charset="-122"/>
              <a:ea typeface="微软雅黑" panose="020B0503020204020204" pitchFamily="34" charset="-122"/>
              <a:sym typeface="+mn-ea"/>
            </a:endParaRPr>
          </a:p>
        </p:txBody>
      </p:sp>
      <p:sp>
        <p:nvSpPr>
          <p:cNvPr id="5" name="矩形 4"/>
          <p:cNvSpPr/>
          <p:nvPr/>
        </p:nvSpPr>
        <p:spPr>
          <a:xfrm>
            <a:off x="487680" y="1639252"/>
            <a:ext cx="3319145" cy="372110"/>
          </a:xfrm>
          <a:prstGeom prst="rect">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260456" y="1672272"/>
            <a:ext cx="3347720" cy="365760"/>
          </a:xfrm>
          <a:prstGeom prst="rect">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061172" y="1664969"/>
            <a:ext cx="3370580" cy="372745"/>
          </a:xfrm>
          <a:prstGeom prst="rect">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78229" y="1639252"/>
            <a:ext cx="2138045" cy="398780"/>
          </a:xfrm>
          <a:prstGeom prst="rect">
            <a:avLst/>
          </a:prstGeom>
        </p:spPr>
        <p:txBody>
          <a:bodyPr wrap="square">
            <a:spAutoFit/>
          </a:bodyPr>
          <a:lstStyle/>
          <a:p>
            <a:pPr algn="ctr"/>
            <a:r>
              <a:rPr lang="zh-CN" altLang="en-US" sz="2000" b="1" dirty="0">
                <a:solidFill>
                  <a:schemeClr val="bg1"/>
                </a:solidFill>
              </a:rPr>
              <a:t>无特殊要求</a:t>
            </a:r>
            <a:endParaRPr lang="zh-CN" altLang="en-US" sz="2000" b="1" dirty="0">
              <a:solidFill>
                <a:schemeClr val="bg1"/>
              </a:solidFill>
            </a:endParaRPr>
          </a:p>
        </p:txBody>
      </p:sp>
      <p:sp>
        <p:nvSpPr>
          <p:cNvPr id="15" name="矩形 14"/>
          <p:cNvSpPr/>
          <p:nvPr/>
        </p:nvSpPr>
        <p:spPr>
          <a:xfrm>
            <a:off x="4591926" y="1638705"/>
            <a:ext cx="2914650" cy="398780"/>
          </a:xfrm>
          <a:prstGeom prst="rect">
            <a:avLst/>
          </a:prstGeom>
        </p:spPr>
        <p:txBody>
          <a:bodyPr wrap="square">
            <a:spAutoFit/>
          </a:bodyPr>
          <a:lstStyle/>
          <a:p>
            <a:r>
              <a:rPr lang="zh-CN" altLang="en-US" sz="2000" b="1" dirty="0">
                <a:solidFill>
                  <a:schemeClr val="bg1"/>
                </a:solidFill>
              </a:rPr>
              <a:t>专业</a:t>
            </a:r>
            <a:r>
              <a:rPr lang="en-US" altLang="zh-CN" sz="2000" b="1" dirty="0">
                <a:solidFill>
                  <a:schemeClr val="bg1"/>
                </a:solidFill>
              </a:rPr>
              <a:t>or </a:t>
            </a:r>
            <a:r>
              <a:rPr lang="zh-CN" altLang="en-US" sz="2000" b="1" dirty="0">
                <a:solidFill>
                  <a:schemeClr val="bg1"/>
                </a:solidFill>
              </a:rPr>
              <a:t>民族</a:t>
            </a:r>
            <a:r>
              <a:rPr lang="en-US" altLang="zh-CN" sz="2000" b="1" dirty="0">
                <a:solidFill>
                  <a:schemeClr val="bg1"/>
                </a:solidFill>
              </a:rPr>
              <a:t>or</a:t>
            </a:r>
            <a:r>
              <a:rPr lang="zh-CN" altLang="en-US" sz="2000" b="1" dirty="0">
                <a:solidFill>
                  <a:schemeClr val="bg1"/>
                </a:solidFill>
              </a:rPr>
              <a:t>地区限定</a:t>
            </a:r>
            <a:endParaRPr lang="zh-CN" altLang="en-US" sz="2000" b="1" dirty="0">
              <a:solidFill>
                <a:schemeClr val="bg1"/>
              </a:solidFill>
            </a:endParaRPr>
          </a:p>
        </p:txBody>
      </p:sp>
      <p:sp>
        <p:nvSpPr>
          <p:cNvPr id="16" name="矩形 15"/>
          <p:cNvSpPr/>
          <p:nvPr/>
        </p:nvSpPr>
        <p:spPr>
          <a:xfrm>
            <a:off x="8484082" y="1664969"/>
            <a:ext cx="2526030" cy="398780"/>
          </a:xfrm>
          <a:prstGeom prst="rect">
            <a:avLst/>
          </a:prstGeom>
        </p:spPr>
        <p:txBody>
          <a:bodyPr wrap="square">
            <a:spAutoFit/>
          </a:bodyPr>
          <a:lstStyle/>
          <a:p>
            <a:pPr algn="ctr"/>
            <a:r>
              <a:rPr lang="zh-CN" altLang="en-US" sz="2000" b="1" dirty="0">
                <a:solidFill>
                  <a:schemeClr val="bg1"/>
                </a:solidFill>
              </a:rPr>
              <a:t>综测 </a:t>
            </a:r>
            <a:r>
              <a:rPr lang="en-US" altLang="zh-CN" sz="2000" b="1" dirty="0">
                <a:solidFill>
                  <a:schemeClr val="bg1"/>
                </a:solidFill>
              </a:rPr>
              <a:t>or </a:t>
            </a:r>
            <a:r>
              <a:rPr lang="zh-CN" altLang="en-US" sz="2000" b="1" dirty="0">
                <a:solidFill>
                  <a:schemeClr val="bg1"/>
                </a:solidFill>
              </a:rPr>
              <a:t>成绩要求</a:t>
            </a:r>
            <a:endParaRPr lang="zh-CN" altLang="en-US" sz="2000" b="1" dirty="0">
              <a:solidFill>
                <a:schemeClr val="bg1"/>
              </a:solidFill>
            </a:endParaRPr>
          </a:p>
        </p:txBody>
      </p:sp>
      <p:sp>
        <p:nvSpPr>
          <p:cNvPr id="14" name="文本框 13"/>
          <p:cNvSpPr txBox="1"/>
          <p:nvPr/>
        </p:nvSpPr>
        <p:spPr>
          <a:xfrm>
            <a:off x="1383665" y="269240"/>
            <a:ext cx="3416320" cy="646331"/>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zh-CN" altLang="en-US" sz="3600" b="1" dirty="0">
                <a:solidFill>
                  <a:schemeClr val="tx2">
                    <a:lumMod val="50000"/>
                    <a:lumOff val="50000"/>
                  </a:schemeClr>
                </a:solidFill>
                <a:latin typeface="微软雅黑" panose="020B0503020204020204" pitchFamily="34" charset="-122"/>
                <a:ea typeface="微软雅黑" panose="020B0503020204020204" pitchFamily="34" charset="-122"/>
              </a:rPr>
              <a:t>云南大学奖学金</a:t>
            </a:r>
            <a:endParaRPr lang="zh-CN" altLang="en-US" sz="3600" b="1" dirty="0">
              <a:solidFill>
                <a:schemeClr val="tx2">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3653C"/>
        </a:solidFill>
        <a:effectLst/>
      </p:bgPr>
    </p:bg>
    <p:spTree>
      <p:nvGrpSpPr>
        <p:cNvPr id="1" name=""/>
        <p:cNvGrpSpPr/>
        <p:nvPr/>
      </p:nvGrpSpPr>
      <p:grpSpPr>
        <a:xfrm>
          <a:off x="0" y="0"/>
          <a:ext cx="0" cy="0"/>
          <a:chOff x="0" y="0"/>
          <a:chExt cx="0" cy="0"/>
        </a:xfrm>
      </p:grpSpPr>
      <p:sp>
        <p:nvSpPr>
          <p:cNvPr id="19" name="矩形 18"/>
          <p:cNvSpPr/>
          <p:nvPr/>
        </p:nvSpPr>
        <p:spPr>
          <a:xfrm>
            <a:off x="-109220" y="0"/>
            <a:ext cx="12301855" cy="6858635"/>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8" name="矩形 7"/>
          <p:cNvSpPr/>
          <p:nvPr/>
        </p:nvSpPr>
        <p:spPr>
          <a:xfrm>
            <a:off x="9812020" y="0"/>
            <a:ext cx="1750060" cy="3098800"/>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1128395" y="1001395"/>
            <a:ext cx="9906635" cy="5100955"/>
          </a:xfrm>
          <a:prstGeom prst="rect">
            <a:avLst/>
          </a:prstGeom>
          <a:solidFill>
            <a:srgbClr val="EA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12" name="矩形 11"/>
          <p:cNvSpPr/>
          <p:nvPr/>
        </p:nvSpPr>
        <p:spPr>
          <a:xfrm>
            <a:off x="10534015" y="4847590"/>
            <a:ext cx="1657985" cy="2044065"/>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23" name="矩形 22"/>
          <p:cNvSpPr/>
          <p:nvPr/>
        </p:nvSpPr>
        <p:spPr>
          <a:xfrm>
            <a:off x="499110" y="1771015"/>
            <a:ext cx="1856105" cy="580390"/>
          </a:xfrm>
          <a:prstGeom prst="rect">
            <a:avLst/>
          </a:prstGeom>
          <a:solidFill>
            <a:srgbClr val="EAF3F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28" name="文本框 27"/>
          <p:cNvSpPr txBox="1"/>
          <p:nvPr/>
        </p:nvSpPr>
        <p:spPr>
          <a:xfrm>
            <a:off x="2806700" y="2563495"/>
            <a:ext cx="2548255" cy="1445260"/>
          </a:xfrm>
          <a:prstGeom prst="rect">
            <a:avLst/>
          </a:prstGeom>
          <a:noFill/>
        </p:spPr>
        <p:txBody>
          <a:bodyPr wrap="square" rtlCol="0">
            <a:spAutoFit/>
          </a:bodyPr>
          <a:lstStyle/>
          <a:p>
            <a:pPr>
              <a:lnSpc>
                <a:spcPct val="100000"/>
              </a:lnSpc>
            </a:pPr>
            <a:r>
              <a:rPr lang="zh-CN" altLang="en-US" sz="8800">
                <a:solidFill>
                  <a:srgbClr val="E6999B"/>
                </a:solidFill>
                <a:latin typeface="字魂105号-简雅黑" panose="00000500000000000000" charset="-122"/>
                <a:cs typeface="字魂105号-简雅黑" panose="00000500000000000000" charset="-122"/>
              </a:rPr>
              <a:t>肆</a:t>
            </a:r>
            <a:endParaRPr lang="zh-CN" altLang="en-US" sz="8800">
              <a:solidFill>
                <a:srgbClr val="E6999B"/>
              </a:solidFill>
              <a:latin typeface="字魂105号-简雅黑" panose="00000500000000000000" charset="-122"/>
              <a:cs typeface="字魂105号-简雅黑" panose="00000500000000000000" charset="-122"/>
            </a:endParaRPr>
          </a:p>
        </p:txBody>
      </p:sp>
      <p:sp>
        <p:nvSpPr>
          <p:cNvPr id="4" name="文本框 3"/>
          <p:cNvSpPr txBox="1"/>
          <p:nvPr/>
        </p:nvSpPr>
        <p:spPr>
          <a:xfrm>
            <a:off x="4601845" y="2860040"/>
            <a:ext cx="2527300" cy="953135"/>
          </a:xfrm>
          <a:prstGeom prst="rect">
            <a:avLst/>
          </a:prstGeom>
          <a:noFill/>
        </p:spPr>
        <p:txBody>
          <a:bodyPr wrap="square" rtlCol="0" anchor="t">
            <a:spAutoFit/>
          </a:bodyPr>
          <a:lstStyle/>
          <a:p>
            <a:pPr algn="dist"/>
            <a:r>
              <a:rPr lang="zh-CN" altLang="en-US" sz="2800" b="1" dirty="0">
                <a:solidFill>
                  <a:srgbClr val="384E5E"/>
                </a:solidFill>
                <a:latin typeface="微软雅黑" panose="020B0503020204020204" pitchFamily="34" charset="-122"/>
                <a:ea typeface="微软雅黑" panose="020B0503020204020204" pitchFamily="34" charset="-122"/>
                <a:sym typeface="+mn-ea"/>
              </a:rPr>
              <a:t>云南大学助学金政策体系</a:t>
            </a:r>
            <a:endParaRPr lang="zh-CN" altLang="en-US" sz="2800">
              <a:ln>
                <a:noFill/>
              </a:ln>
              <a:solidFill>
                <a:srgbClr val="404040"/>
              </a:solidFill>
              <a:latin typeface="字魂105号-简雅黑" panose="00000500000000000000" charset="-122"/>
              <a:ea typeface="字魂105号-简雅黑" panose="00000500000000000000" charset="-122"/>
              <a:cs typeface="字魂105号-简雅黑" panose="00000500000000000000" charset="-122"/>
              <a:sym typeface="+mn-ea"/>
            </a:endParaRPr>
          </a:p>
        </p:txBody>
      </p:sp>
      <p:pic>
        <p:nvPicPr>
          <p:cNvPr id="5" name="图片 4" descr="17"/>
          <p:cNvPicPr>
            <a:picLocks noChangeAspect="1"/>
          </p:cNvPicPr>
          <p:nvPr/>
        </p:nvPicPr>
        <p:blipFill>
          <a:blip r:embed="rId1"/>
          <a:stretch>
            <a:fillRect/>
          </a:stretch>
        </p:blipFill>
        <p:spPr>
          <a:xfrm>
            <a:off x="8707120" y="3331845"/>
            <a:ext cx="982980" cy="1028065"/>
          </a:xfrm>
          <a:prstGeom prst="rect">
            <a:avLst/>
          </a:prstGeom>
        </p:spPr>
      </p:pic>
      <p:pic>
        <p:nvPicPr>
          <p:cNvPr id="49" name="图片 48" descr="C:\Users\Am'be'r\Desktop\15.png15"/>
          <p:cNvPicPr>
            <a:picLocks noChangeAspect="1"/>
          </p:cNvPicPr>
          <p:nvPr/>
        </p:nvPicPr>
        <p:blipFill>
          <a:blip r:embed="rId2"/>
          <a:srcRect/>
          <a:stretch>
            <a:fillRect/>
          </a:stretch>
        </p:blipFill>
        <p:spPr>
          <a:xfrm flipH="1">
            <a:off x="7611110" y="2259965"/>
            <a:ext cx="3174365" cy="2921635"/>
          </a:xfrm>
          <a:prstGeom prst="rect">
            <a:avLst/>
          </a:prstGeom>
        </p:spPr>
      </p:pic>
      <p:pic>
        <p:nvPicPr>
          <p:cNvPr id="10" name="图片 9" descr="11"/>
          <p:cNvPicPr>
            <a:picLocks noChangeAspect="1"/>
          </p:cNvPicPr>
          <p:nvPr/>
        </p:nvPicPr>
        <p:blipFill>
          <a:blip r:embed="rId3"/>
          <a:stretch>
            <a:fillRect/>
          </a:stretch>
        </p:blipFill>
        <p:spPr>
          <a:xfrm>
            <a:off x="1987550" y="1771015"/>
            <a:ext cx="819150" cy="593725"/>
          </a:xfrm>
          <a:prstGeom prst="rect">
            <a:avLst/>
          </a:prstGeom>
        </p:spPr>
      </p:pic>
      <p:sp>
        <p:nvSpPr>
          <p:cNvPr id="2" name="文本框 1"/>
          <p:cNvSpPr txBox="1"/>
          <p:nvPr/>
        </p:nvSpPr>
        <p:spPr>
          <a:xfrm>
            <a:off x="3258820" y="3939540"/>
            <a:ext cx="4406900" cy="1938020"/>
          </a:xfrm>
          <a:prstGeom prst="rect">
            <a:avLst/>
          </a:prstGeom>
          <a:noFill/>
        </p:spPr>
        <p:txBody>
          <a:bodyPr wrap="square" rtlCol="0">
            <a:spAutoFit/>
          </a:bodyPr>
          <a:p>
            <a:pPr algn="ctr" eaLnBrk="1" hangingPunct="1">
              <a:lnSpc>
                <a:spcPct val="150000"/>
              </a:lnSpc>
            </a:pPr>
            <a:r>
              <a:rPr lang="zh-CN" altLang="en-US" sz="1600" dirty="0">
                <a:solidFill>
                  <a:srgbClr val="384E5E"/>
                </a:solidFill>
                <a:latin typeface="微软雅黑" panose="020B0503020204020204" pitchFamily="34" charset="-122"/>
                <a:ea typeface="微软雅黑" panose="020B0503020204020204" pitchFamily="34" charset="-122"/>
                <a:sym typeface="+mn-ea"/>
              </a:rPr>
              <a:t>丰田助学金、昆州助学金、红河助学金等，勤工俭学</a:t>
            </a:r>
            <a:endParaRPr lang="zh-CN" altLang="en-US" sz="1600" dirty="0">
              <a:solidFill>
                <a:srgbClr val="384E5E"/>
              </a:solidFill>
              <a:latin typeface="微软雅黑" panose="020B0503020204020204" pitchFamily="34" charset="-122"/>
              <a:ea typeface="微软雅黑" panose="020B0503020204020204" pitchFamily="34" charset="-122"/>
              <a:sym typeface="+mn-ea"/>
            </a:endParaRPr>
          </a:p>
          <a:p>
            <a:pPr algn="ctr" eaLnBrk="1" hangingPunct="1">
              <a:lnSpc>
                <a:spcPct val="150000"/>
              </a:lnSpc>
            </a:pPr>
            <a:r>
              <a:rPr lang="zh-CN" altLang="en-US" sz="1600" dirty="0">
                <a:solidFill>
                  <a:srgbClr val="384E5E"/>
                </a:solidFill>
                <a:latin typeface="微软雅黑" panose="020B0503020204020204" pitchFamily="34" charset="-122"/>
                <a:ea typeface="微软雅黑" panose="020B0503020204020204" pitchFamily="34" charset="-122"/>
                <a:sym typeface="+mn-ea"/>
              </a:rPr>
              <a:t>云南大学通过丰富的助学金政策及勤工助学工作，帮助学生解决生活之忧，专心学习，体现资助育人人文关怀</a:t>
            </a:r>
            <a:endParaRPr lang="zh-CN" altLang="en-US" sz="1600"/>
          </a:p>
        </p:txBody>
      </p:sp>
      <p:pic>
        <p:nvPicPr>
          <p:cNvPr id="3" name="图片 2" descr="YNU"/>
          <p:cNvPicPr>
            <a:picLocks noChangeAspect="1"/>
          </p:cNvPicPr>
          <p:nvPr>
            <p:custDataLst>
              <p:tags r:id="rId4"/>
            </p:custDataLst>
          </p:nvPr>
        </p:nvPicPr>
        <p:blipFill>
          <a:blip r:embed="rId5" cstate="print"/>
          <a:stretch>
            <a:fillRect/>
          </a:stretch>
        </p:blipFill>
        <p:spPr>
          <a:xfrm>
            <a:off x="361950" y="269240"/>
            <a:ext cx="1021715" cy="63373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000" fill="hold">
                                          <p:stCondLst>
                                            <p:cond delay="0"/>
                                          </p:stCondLst>
                                        </p:cTn>
                                        <p:tgtEl>
                                          <p:spTgt spid="28"/>
                                        </p:tgtEl>
                                        <p:attrNameLst>
                                          <p:attrName>style.visibility</p:attrName>
                                        </p:attrNameLst>
                                      </p:cBhvr>
                                      <p:to>
                                        <p:strVal val="visible"/>
                                      </p:to>
                                    </p:set>
                                    <p:animEffect transition="in" filter="barn(inVertical)">
                                      <p:cBhvr>
                                        <p:cTn id="7" dur="1000"/>
                                        <p:tgtEl>
                                          <p:spTgt spid="28"/>
                                        </p:tgtEl>
                                      </p:cBhvr>
                                    </p:animEffect>
                                  </p:childTnLst>
                                </p:cTn>
                              </p:par>
                              <p:par>
                                <p:cTn id="8" presetID="16" presetClass="entr" presetSubtype="21" fill="hold" nodeType="withEffect">
                                  <p:stCondLst>
                                    <p:cond delay="0"/>
                                  </p:stCondLst>
                                  <p:childTnLst>
                                    <p:set>
                                      <p:cBhvr>
                                        <p:cTn id="9" dur="1000" fill="hold">
                                          <p:stCondLst>
                                            <p:cond delay="0"/>
                                          </p:stCondLst>
                                        </p:cTn>
                                        <p:tgtEl>
                                          <p:spTgt spid="49"/>
                                        </p:tgtEl>
                                        <p:attrNameLst>
                                          <p:attrName>style.visibility</p:attrName>
                                        </p:attrNameLst>
                                      </p:cBhvr>
                                      <p:to>
                                        <p:strVal val="visible"/>
                                      </p:to>
                                    </p:set>
                                    <p:animEffect transition="in" filter="barn(inVertical)">
                                      <p:cBhvr>
                                        <p:cTn id="10" dur="1000"/>
                                        <p:tgtEl>
                                          <p:spTgt spid="49"/>
                                        </p:tgtEl>
                                      </p:cBhvr>
                                    </p:animEffect>
                                  </p:childTnLst>
                                </p:cTn>
                              </p:par>
                              <p:par>
                                <p:cTn id="11" presetID="16" presetClass="entr" presetSubtype="21" fill="hold" grpId="0" nodeType="withEffect">
                                  <p:stCondLst>
                                    <p:cond delay="0"/>
                                  </p:stCondLst>
                                  <p:childTnLst>
                                    <p:set>
                                      <p:cBhvr>
                                        <p:cTn id="12" dur="1000" fill="hold">
                                          <p:stCondLst>
                                            <p:cond delay="0"/>
                                          </p:stCondLst>
                                        </p:cTn>
                                        <p:tgtEl>
                                          <p:spTgt spid="4"/>
                                        </p:tgtEl>
                                        <p:attrNameLst>
                                          <p:attrName>style.visibility</p:attrName>
                                        </p:attrNameLst>
                                      </p:cBhvr>
                                      <p:to>
                                        <p:strVal val="visible"/>
                                      </p:to>
                                    </p:set>
                                    <p:animEffect transition="in" filter="barn(inVertical)">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86445" y="1028007"/>
            <a:ext cx="8976931" cy="5323501"/>
            <a:chOff x="2392" y="1712"/>
            <a:chExt cx="14137" cy="8447"/>
          </a:xfrm>
        </p:grpSpPr>
        <p:sp>
          <p:nvSpPr>
            <p:cNvPr id="7" name="圆角矩形 6"/>
            <p:cNvSpPr/>
            <p:nvPr/>
          </p:nvSpPr>
          <p:spPr>
            <a:xfrm>
              <a:off x="2648" y="1819"/>
              <a:ext cx="13739" cy="2150"/>
            </a:xfrm>
            <a:prstGeom prst="roundRect">
              <a:avLst/>
            </a:prstGeom>
            <a:solidFill>
              <a:srgbClr val="ECC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3203" y="4308"/>
              <a:ext cx="13326" cy="2603"/>
            </a:xfrm>
            <a:prstGeom prst="roundRect">
              <a:avLst/>
            </a:prstGeom>
            <a:solidFill>
              <a:srgbClr val="77B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392" y="7358"/>
              <a:ext cx="13739" cy="2794"/>
            </a:xfrm>
            <a:prstGeom prst="roundRect">
              <a:avLst/>
            </a:prstGeom>
            <a:solidFill>
              <a:srgbClr val="E96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KSO_Shape"/>
            <p:cNvSpPr/>
            <p:nvPr/>
          </p:nvSpPr>
          <p:spPr>
            <a:xfrm>
              <a:off x="3203" y="2123"/>
              <a:ext cx="887" cy="1542"/>
            </a:xfrm>
            <a:custGeom>
              <a:avLst/>
              <a:gdLst>
                <a:gd name="connsiteX0" fmla="*/ 703180 w 3238500"/>
                <a:gd name="connsiteY0" fmla="*/ 4435548 h 5638341"/>
                <a:gd name="connsiteX1" fmla="*/ 2535317 w 3238500"/>
                <a:gd name="connsiteY1" fmla="*/ 4435548 h 5638341"/>
                <a:gd name="connsiteX2" fmla="*/ 2535317 w 3238500"/>
                <a:gd name="connsiteY2" fmla="*/ 4838393 h 5638341"/>
                <a:gd name="connsiteX3" fmla="*/ 703180 w 3238500"/>
                <a:gd name="connsiteY3" fmla="*/ 4838393 h 5638341"/>
                <a:gd name="connsiteX4" fmla="*/ 703181 w 3238500"/>
                <a:gd name="connsiteY4" fmla="*/ 3675025 h 5638341"/>
                <a:gd name="connsiteX5" fmla="*/ 2535318 w 3238500"/>
                <a:gd name="connsiteY5" fmla="*/ 3675025 h 5638341"/>
                <a:gd name="connsiteX6" fmla="*/ 2535318 w 3238500"/>
                <a:gd name="connsiteY6" fmla="*/ 4077870 h 5638341"/>
                <a:gd name="connsiteX7" fmla="*/ 703181 w 3238500"/>
                <a:gd name="connsiteY7" fmla="*/ 4077870 h 5638341"/>
                <a:gd name="connsiteX8" fmla="*/ 703181 w 3238500"/>
                <a:gd name="connsiteY8" fmla="*/ 2914502 h 5638341"/>
                <a:gd name="connsiteX9" fmla="*/ 2535318 w 3238500"/>
                <a:gd name="connsiteY9" fmla="*/ 2914502 h 5638341"/>
                <a:gd name="connsiteX10" fmla="*/ 2535318 w 3238500"/>
                <a:gd name="connsiteY10" fmla="*/ 3317347 h 5638341"/>
                <a:gd name="connsiteX11" fmla="*/ 703181 w 3238500"/>
                <a:gd name="connsiteY11" fmla="*/ 3317347 h 5638341"/>
                <a:gd name="connsiteX12" fmla="*/ 703181 w 3238500"/>
                <a:gd name="connsiteY12" fmla="*/ 2153979 h 5638341"/>
                <a:gd name="connsiteX13" fmla="*/ 2535318 w 3238500"/>
                <a:gd name="connsiteY13" fmla="*/ 2153979 h 5638341"/>
                <a:gd name="connsiteX14" fmla="*/ 2535318 w 3238500"/>
                <a:gd name="connsiteY14" fmla="*/ 2556824 h 5638341"/>
                <a:gd name="connsiteX15" fmla="*/ 703181 w 3238500"/>
                <a:gd name="connsiteY15" fmla="*/ 2556824 h 5638341"/>
                <a:gd name="connsiteX16" fmla="*/ 703181 w 3238500"/>
                <a:gd name="connsiteY16" fmla="*/ 1393456 h 5638341"/>
                <a:gd name="connsiteX17" fmla="*/ 2535318 w 3238500"/>
                <a:gd name="connsiteY17" fmla="*/ 1393456 h 5638341"/>
                <a:gd name="connsiteX18" fmla="*/ 2535318 w 3238500"/>
                <a:gd name="connsiteY18" fmla="*/ 1796301 h 5638341"/>
                <a:gd name="connsiteX19" fmla="*/ 703181 w 3238500"/>
                <a:gd name="connsiteY19" fmla="*/ 1796301 h 5638341"/>
                <a:gd name="connsiteX20" fmla="*/ 545879 w 3238500"/>
                <a:gd name="connsiteY20" fmla="*/ 854765 h 5638341"/>
                <a:gd name="connsiteX21" fmla="*/ 355211 w 3238500"/>
                <a:gd name="connsiteY21" fmla="*/ 1045433 h 5638341"/>
                <a:gd name="connsiteX22" fmla="*/ 355211 w 3238500"/>
                <a:gd name="connsiteY22" fmla="*/ 5115447 h 5638341"/>
                <a:gd name="connsiteX23" fmla="*/ 545879 w 3238500"/>
                <a:gd name="connsiteY23" fmla="*/ 5306115 h 5638341"/>
                <a:gd name="connsiteX24" fmla="*/ 2692622 w 3238500"/>
                <a:gd name="connsiteY24" fmla="*/ 5306115 h 5638341"/>
                <a:gd name="connsiteX25" fmla="*/ 2883290 w 3238500"/>
                <a:gd name="connsiteY25" fmla="*/ 5115447 h 5638341"/>
                <a:gd name="connsiteX26" fmla="*/ 2883290 w 3238500"/>
                <a:gd name="connsiteY26" fmla="*/ 1045433 h 5638341"/>
                <a:gd name="connsiteX27" fmla="*/ 2692622 w 3238500"/>
                <a:gd name="connsiteY27" fmla="*/ 854765 h 5638341"/>
                <a:gd name="connsiteX28" fmla="*/ 1055257 w 3238500"/>
                <a:gd name="connsiteY28" fmla="*/ 0 h 5638341"/>
                <a:gd name="connsiteX29" fmla="*/ 2197532 w 3238500"/>
                <a:gd name="connsiteY29" fmla="*/ 0 h 5638341"/>
                <a:gd name="connsiteX30" fmla="*/ 2331244 w 3238500"/>
                <a:gd name="connsiteY30" fmla="*/ 133712 h 5638341"/>
                <a:gd name="connsiteX31" fmla="*/ 2331244 w 3238500"/>
                <a:gd name="connsiteY31" fmla="*/ 522540 h 5638341"/>
                <a:gd name="connsiteX32" fmla="*/ 2718105 w 3238500"/>
                <a:gd name="connsiteY32" fmla="*/ 522540 h 5638341"/>
                <a:gd name="connsiteX33" fmla="*/ 3238500 w 3238500"/>
                <a:gd name="connsiteY33" fmla="*/ 1042935 h 5638341"/>
                <a:gd name="connsiteX34" fmla="*/ 3238500 w 3238500"/>
                <a:gd name="connsiteY34" fmla="*/ 5117946 h 5638341"/>
                <a:gd name="connsiteX35" fmla="*/ 2718105 w 3238500"/>
                <a:gd name="connsiteY35" fmla="*/ 5638341 h 5638341"/>
                <a:gd name="connsiteX36" fmla="*/ 520395 w 3238500"/>
                <a:gd name="connsiteY36" fmla="*/ 5638341 h 5638341"/>
                <a:gd name="connsiteX37" fmla="*/ 0 w 3238500"/>
                <a:gd name="connsiteY37" fmla="*/ 5117946 h 5638341"/>
                <a:gd name="connsiteX38" fmla="*/ 0 w 3238500"/>
                <a:gd name="connsiteY38" fmla="*/ 1042935 h 5638341"/>
                <a:gd name="connsiteX39" fmla="*/ 520395 w 3238500"/>
                <a:gd name="connsiteY39" fmla="*/ 522540 h 5638341"/>
                <a:gd name="connsiteX40" fmla="*/ 921545 w 3238500"/>
                <a:gd name="connsiteY40" fmla="*/ 522540 h 5638341"/>
                <a:gd name="connsiteX41" fmla="*/ 921545 w 3238500"/>
                <a:gd name="connsiteY41" fmla="*/ 133712 h 5638341"/>
                <a:gd name="connsiteX42" fmla="*/ 1055257 w 3238500"/>
                <a:gd name="connsiteY42" fmla="*/ 0 h 563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38500" h="5638341">
                  <a:moveTo>
                    <a:pt x="703180" y="4435548"/>
                  </a:moveTo>
                  <a:lnTo>
                    <a:pt x="2535317" y="4435548"/>
                  </a:lnTo>
                  <a:lnTo>
                    <a:pt x="2535317" y="4838393"/>
                  </a:lnTo>
                  <a:lnTo>
                    <a:pt x="703180" y="4838393"/>
                  </a:lnTo>
                  <a:close/>
                  <a:moveTo>
                    <a:pt x="703181" y="3675025"/>
                  </a:moveTo>
                  <a:lnTo>
                    <a:pt x="2535318" y="3675025"/>
                  </a:lnTo>
                  <a:lnTo>
                    <a:pt x="2535318" y="4077870"/>
                  </a:lnTo>
                  <a:lnTo>
                    <a:pt x="703181" y="4077870"/>
                  </a:lnTo>
                  <a:close/>
                  <a:moveTo>
                    <a:pt x="703181" y="2914502"/>
                  </a:moveTo>
                  <a:lnTo>
                    <a:pt x="2535318" y="2914502"/>
                  </a:lnTo>
                  <a:lnTo>
                    <a:pt x="2535318" y="3317347"/>
                  </a:lnTo>
                  <a:lnTo>
                    <a:pt x="703181" y="3317347"/>
                  </a:lnTo>
                  <a:close/>
                  <a:moveTo>
                    <a:pt x="703181" y="2153979"/>
                  </a:moveTo>
                  <a:lnTo>
                    <a:pt x="2535318" y="2153979"/>
                  </a:lnTo>
                  <a:lnTo>
                    <a:pt x="2535318" y="2556824"/>
                  </a:lnTo>
                  <a:lnTo>
                    <a:pt x="703181" y="2556824"/>
                  </a:lnTo>
                  <a:close/>
                  <a:moveTo>
                    <a:pt x="703181" y="1393456"/>
                  </a:moveTo>
                  <a:lnTo>
                    <a:pt x="2535318" y="1393456"/>
                  </a:lnTo>
                  <a:lnTo>
                    <a:pt x="2535318" y="1796301"/>
                  </a:lnTo>
                  <a:lnTo>
                    <a:pt x="703181" y="1796301"/>
                  </a:lnTo>
                  <a:close/>
                  <a:moveTo>
                    <a:pt x="545879" y="854765"/>
                  </a:moveTo>
                  <a:cubicBezTo>
                    <a:pt x="440576" y="854765"/>
                    <a:pt x="355211" y="940130"/>
                    <a:pt x="355211" y="1045433"/>
                  </a:cubicBezTo>
                  <a:lnTo>
                    <a:pt x="355211" y="5115447"/>
                  </a:lnTo>
                  <a:cubicBezTo>
                    <a:pt x="355211" y="5220750"/>
                    <a:pt x="440576" y="5306115"/>
                    <a:pt x="545879" y="5306115"/>
                  </a:cubicBezTo>
                  <a:lnTo>
                    <a:pt x="2692622" y="5306115"/>
                  </a:lnTo>
                  <a:cubicBezTo>
                    <a:pt x="2797925" y="5306115"/>
                    <a:pt x="2883290" y="5220750"/>
                    <a:pt x="2883290" y="5115447"/>
                  </a:cubicBezTo>
                  <a:lnTo>
                    <a:pt x="2883290" y="1045433"/>
                  </a:lnTo>
                  <a:cubicBezTo>
                    <a:pt x="2883290" y="940130"/>
                    <a:pt x="2797925" y="854765"/>
                    <a:pt x="2692622" y="854765"/>
                  </a:cubicBezTo>
                  <a:close/>
                  <a:moveTo>
                    <a:pt x="1055257" y="0"/>
                  </a:moveTo>
                  <a:lnTo>
                    <a:pt x="2197532" y="0"/>
                  </a:lnTo>
                  <a:cubicBezTo>
                    <a:pt x="2271379" y="0"/>
                    <a:pt x="2331244" y="59865"/>
                    <a:pt x="2331244" y="133712"/>
                  </a:cubicBezTo>
                  <a:lnTo>
                    <a:pt x="2331244" y="522540"/>
                  </a:lnTo>
                  <a:lnTo>
                    <a:pt x="2718105" y="522540"/>
                  </a:lnTo>
                  <a:cubicBezTo>
                    <a:pt x="3005511" y="522540"/>
                    <a:pt x="3238500" y="755529"/>
                    <a:pt x="3238500" y="1042935"/>
                  </a:cubicBezTo>
                  <a:lnTo>
                    <a:pt x="3238500" y="5117946"/>
                  </a:lnTo>
                  <a:cubicBezTo>
                    <a:pt x="3238500" y="5405352"/>
                    <a:pt x="3005511" y="5638341"/>
                    <a:pt x="2718105" y="5638341"/>
                  </a:cubicBezTo>
                  <a:lnTo>
                    <a:pt x="520395" y="5638341"/>
                  </a:lnTo>
                  <a:cubicBezTo>
                    <a:pt x="232989" y="5638341"/>
                    <a:pt x="0" y="5405352"/>
                    <a:pt x="0" y="5117946"/>
                  </a:cubicBezTo>
                  <a:lnTo>
                    <a:pt x="0" y="1042935"/>
                  </a:lnTo>
                  <a:cubicBezTo>
                    <a:pt x="0" y="755529"/>
                    <a:pt x="232989" y="522540"/>
                    <a:pt x="520395" y="522540"/>
                  </a:cubicBezTo>
                  <a:lnTo>
                    <a:pt x="921545" y="522540"/>
                  </a:lnTo>
                  <a:lnTo>
                    <a:pt x="921545" y="133712"/>
                  </a:lnTo>
                  <a:cubicBezTo>
                    <a:pt x="921545" y="59865"/>
                    <a:pt x="981410" y="0"/>
                    <a:pt x="105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32" name="KSO_Shape"/>
            <p:cNvSpPr/>
            <p:nvPr/>
          </p:nvSpPr>
          <p:spPr bwMode="auto">
            <a:xfrm>
              <a:off x="3612" y="5007"/>
              <a:ext cx="1253" cy="1226"/>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3" name="KSO_Shape"/>
            <p:cNvSpPr/>
            <p:nvPr/>
          </p:nvSpPr>
          <p:spPr>
            <a:xfrm>
              <a:off x="3004" y="8254"/>
              <a:ext cx="1285" cy="1623"/>
            </a:xfrm>
            <a:custGeom>
              <a:avLst/>
              <a:gdLst/>
              <a:ahLst/>
              <a:cxnLst/>
              <a:rect l="l" t="t" r="r" b="b"/>
              <a:pathLst>
                <a:path w="3132350" h="3959240">
                  <a:moveTo>
                    <a:pt x="1005872" y="679617"/>
                  </a:moveTo>
                  <a:lnTo>
                    <a:pt x="1142879" y="679617"/>
                  </a:lnTo>
                  <a:lnTo>
                    <a:pt x="1142879" y="1011617"/>
                  </a:lnTo>
                  <a:lnTo>
                    <a:pt x="1474879" y="1011617"/>
                  </a:lnTo>
                  <a:lnTo>
                    <a:pt x="1474879" y="1148624"/>
                  </a:lnTo>
                  <a:lnTo>
                    <a:pt x="1142879" y="1148624"/>
                  </a:lnTo>
                  <a:lnTo>
                    <a:pt x="1142879" y="1480624"/>
                  </a:lnTo>
                  <a:lnTo>
                    <a:pt x="1005872" y="1480624"/>
                  </a:lnTo>
                  <a:lnTo>
                    <a:pt x="1005872" y="1148624"/>
                  </a:lnTo>
                  <a:lnTo>
                    <a:pt x="673872" y="1148624"/>
                  </a:lnTo>
                  <a:lnTo>
                    <a:pt x="673872" y="1011617"/>
                  </a:lnTo>
                  <a:lnTo>
                    <a:pt x="1005872" y="1011617"/>
                  </a:lnTo>
                  <a:close/>
                  <a:moveTo>
                    <a:pt x="1080120" y="151325"/>
                  </a:moveTo>
                  <a:cubicBezTo>
                    <a:pt x="567161" y="151325"/>
                    <a:pt x="151325" y="567161"/>
                    <a:pt x="151325" y="1080120"/>
                  </a:cubicBezTo>
                  <a:cubicBezTo>
                    <a:pt x="151325" y="1593079"/>
                    <a:pt x="567161" y="2008915"/>
                    <a:pt x="1080120" y="2008915"/>
                  </a:cubicBezTo>
                  <a:cubicBezTo>
                    <a:pt x="1593079" y="2008915"/>
                    <a:pt x="2008915" y="1593079"/>
                    <a:pt x="2008915" y="1080120"/>
                  </a:cubicBezTo>
                  <a:cubicBezTo>
                    <a:pt x="2008915" y="567161"/>
                    <a:pt x="1593079" y="151325"/>
                    <a:pt x="1080120" y="151325"/>
                  </a:cubicBezTo>
                  <a:close/>
                  <a:moveTo>
                    <a:pt x="1080120" y="0"/>
                  </a:moveTo>
                  <a:cubicBezTo>
                    <a:pt x="1676654" y="0"/>
                    <a:pt x="2160240" y="483586"/>
                    <a:pt x="2160240" y="1080120"/>
                  </a:cubicBezTo>
                  <a:cubicBezTo>
                    <a:pt x="2160240" y="1427165"/>
                    <a:pt x="1996568" y="1735982"/>
                    <a:pt x="1741553" y="1932755"/>
                  </a:cubicBezTo>
                  <a:lnTo>
                    <a:pt x="1967917" y="2284217"/>
                  </a:lnTo>
                  <a:lnTo>
                    <a:pt x="2037145" y="2234618"/>
                  </a:lnTo>
                  <a:cubicBezTo>
                    <a:pt x="2913254" y="2995439"/>
                    <a:pt x="3181132" y="3578954"/>
                    <a:pt x="3125302" y="3789029"/>
                  </a:cubicBezTo>
                  <a:cubicBezTo>
                    <a:pt x="3106500" y="3931371"/>
                    <a:pt x="2976322" y="3969409"/>
                    <a:pt x="2895645" y="3957062"/>
                  </a:cubicBezTo>
                  <a:cubicBezTo>
                    <a:pt x="2363446" y="3830214"/>
                    <a:pt x="1961795" y="2830323"/>
                    <a:pt x="1784689" y="2415489"/>
                  </a:cubicBezTo>
                  <a:lnTo>
                    <a:pt x="1850702" y="2368194"/>
                  </a:lnTo>
                  <a:lnTo>
                    <a:pt x="1622163" y="2013355"/>
                  </a:lnTo>
                  <a:cubicBezTo>
                    <a:pt x="1463260" y="2107083"/>
                    <a:pt x="1277898" y="2160240"/>
                    <a:pt x="1080120" y="2160240"/>
                  </a:cubicBezTo>
                  <a:cubicBezTo>
                    <a:pt x="483586" y="2160240"/>
                    <a:pt x="0" y="1676654"/>
                    <a:pt x="0" y="1080120"/>
                  </a:cubicBezTo>
                  <a:cubicBezTo>
                    <a:pt x="0" y="483586"/>
                    <a:pt x="483586" y="0"/>
                    <a:pt x="10801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en-US">
                <a:solidFill>
                  <a:srgbClr val="FFFFFF"/>
                </a:solidFill>
              </a:endParaRPr>
            </a:p>
          </p:txBody>
        </p:sp>
        <p:sp>
          <p:nvSpPr>
            <p:cNvPr id="34" name="矩形 33"/>
            <p:cNvSpPr/>
            <p:nvPr/>
          </p:nvSpPr>
          <p:spPr>
            <a:xfrm>
              <a:off x="4822" y="2437"/>
              <a:ext cx="6070" cy="1452"/>
            </a:xfrm>
            <a:prstGeom prst="rect">
              <a:avLst/>
            </a:prstGeom>
          </p:spPr>
          <p:txBody>
            <a:bodyPr wrap="square">
              <a:spAutoFit/>
            </a:bodyPr>
            <a:lstStyle/>
            <a:p>
              <a:r>
                <a:rPr lang="zh-CN" altLang="en-US" dirty="0">
                  <a:solidFill>
                    <a:schemeClr val="bg2">
                      <a:lumMod val="25000"/>
                    </a:schemeClr>
                  </a:solidFill>
                  <a:latin typeface="微软雅黑" panose="020B0503020204020204" pitchFamily="34" charset="-122"/>
                  <a:ea typeface="微软雅黑" panose="020B0503020204020204" pitchFamily="34" charset="-122"/>
                </a:rPr>
                <a:t>国家助学金              </a:t>
              </a:r>
              <a:r>
                <a:rPr lang="en-US" altLang="zh-CN" dirty="0">
                  <a:solidFill>
                    <a:schemeClr val="bg2">
                      <a:lumMod val="25000"/>
                    </a:schemeClr>
                  </a:solidFill>
                  <a:latin typeface="微软雅黑" panose="020B0503020204020204" pitchFamily="34" charset="-122"/>
                  <a:ea typeface="微软雅黑" panose="020B0503020204020204" pitchFamily="34" charset="-122"/>
                </a:rPr>
                <a:t>3.8K-2.8K</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r>
                <a:rPr lang="zh-CN" altLang="en-US" dirty="0">
                  <a:solidFill>
                    <a:schemeClr val="bg2">
                      <a:lumMod val="25000"/>
                    </a:schemeClr>
                  </a:solidFill>
                  <a:latin typeface="微软雅黑" panose="020B0503020204020204" pitchFamily="34" charset="-122"/>
                  <a:ea typeface="微软雅黑" panose="020B0503020204020204" pitchFamily="34" charset="-122"/>
                </a:rPr>
                <a:t>国家励志奖学金                  </a:t>
              </a:r>
              <a:r>
                <a:rPr lang="en-US" altLang="zh-CN" dirty="0">
                  <a:solidFill>
                    <a:schemeClr val="bg2">
                      <a:lumMod val="25000"/>
                    </a:schemeClr>
                  </a:solidFill>
                  <a:latin typeface="微软雅黑" panose="020B0503020204020204" pitchFamily="34" charset="-122"/>
                  <a:ea typeface="微软雅黑" panose="020B0503020204020204" pitchFamily="34" charset="-122"/>
                </a:rPr>
                <a:t>5K</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r>
                <a:rPr lang="zh-CN" altLang="en-US" dirty="0">
                  <a:solidFill>
                    <a:schemeClr val="bg2">
                      <a:lumMod val="25000"/>
                    </a:schemeClr>
                  </a:solidFill>
                  <a:latin typeface="微软雅黑" panose="020B0503020204020204" pitchFamily="34" charset="-122"/>
                  <a:ea typeface="微软雅黑" panose="020B0503020204020204" pitchFamily="34" charset="-122"/>
                </a:rPr>
                <a:t>云南省政府励志奖学金        </a:t>
              </a:r>
              <a:r>
                <a:rPr lang="en-US" altLang="zh-CN" dirty="0">
                  <a:solidFill>
                    <a:schemeClr val="bg2">
                      <a:lumMod val="25000"/>
                    </a:schemeClr>
                  </a:solidFill>
                  <a:latin typeface="微软雅黑" panose="020B0503020204020204" pitchFamily="34" charset="-122"/>
                  <a:ea typeface="微软雅黑" panose="020B0503020204020204" pitchFamily="34" charset="-122"/>
                </a:rPr>
                <a:t>4K</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5" name="TextBox 4"/>
            <p:cNvSpPr txBox="1">
              <a:spLocks noChangeArrowheads="1"/>
            </p:cNvSpPr>
            <p:nvPr/>
          </p:nvSpPr>
          <p:spPr bwMode="auto">
            <a:xfrm>
              <a:off x="4592" y="1712"/>
              <a:ext cx="2703" cy="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l" eaLnBrk="1" hangingPunct="1">
                <a:lnSpc>
                  <a:spcPct val="150000"/>
                </a:lnSpc>
              </a:pPr>
              <a:r>
                <a:rPr lang="zh-CN" altLang="en-US" sz="2000" b="1" dirty="0">
                  <a:latin typeface="Franklin Gothic Book" panose="020B0503020102020204" pitchFamily="34" charset="0"/>
                  <a:ea typeface="微软雅黑" panose="020B0503020204020204" pitchFamily="34" charset="-122"/>
                </a:rPr>
                <a:t>无特殊要求</a:t>
              </a:r>
              <a:endParaRPr lang="zh-CN" altLang="en-US" sz="2000" b="1" dirty="0">
                <a:latin typeface="Franklin Gothic Book" panose="020B0503020102020204" pitchFamily="34" charset="0"/>
                <a:ea typeface="微软雅黑" panose="020B0503020204020204" pitchFamily="34" charset="-122"/>
              </a:endParaRPr>
            </a:p>
          </p:txBody>
        </p:sp>
        <p:sp>
          <p:nvSpPr>
            <p:cNvPr id="36" name="矩形 35"/>
            <p:cNvSpPr/>
            <p:nvPr/>
          </p:nvSpPr>
          <p:spPr>
            <a:xfrm>
              <a:off x="5279" y="4893"/>
              <a:ext cx="10852" cy="1905"/>
            </a:xfrm>
            <a:prstGeom prst="rect">
              <a:avLst/>
            </a:prstGeom>
          </p:spPr>
          <p:txBody>
            <a:bodyPr wrap="square">
              <a:spAutoFit/>
            </a:bodyPr>
            <a:lstStyle/>
            <a:p>
              <a:r>
                <a:rPr lang="zh-CN" altLang="en-US" dirty="0">
                  <a:solidFill>
                    <a:schemeClr val="bg2">
                      <a:lumMod val="25000"/>
                    </a:schemeClr>
                  </a:solidFill>
                  <a:latin typeface="微软雅黑" panose="020B0503020204020204" pitchFamily="34" charset="-122"/>
                  <a:ea typeface="微软雅黑" panose="020B0503020204020204" pitchFamily="34" charset="-122"/>
                </a:rPr>
                <a:t>红河助学金               </a:t>
              </a:r>
              <a:r>
                <a:rPr lang="en-US" altLang="zh-CN" dirty="0">
                  <a:solidFill>
                    <a:schemeClr val="bg2">
                      <a:lumMod val="25000"/>
                    </a:schemeClr>
                  </a:solidFill>
                  <a:latin typeface="微软雅黑" panose="020B0503020204020204" pitchFamily="34" charset="-122"/>
                  <a:ea typeface="微软雅黑" panose="020B0503020204020204" pitchFamily="34" charset="-122"/>
                </a:rPr>
                <a:t>4K                 </a:t>
              </a:r>
              <a:r>
                <a:rPr lang="zh-CN" altLang="en-US" dirty="0">
                  <a:solidFill>
                    <a:schemeClr val="bg2">
                      <a:lumMod val="25000"/>
                    </a:schemeClr>
                  </a:solidFill>
                  <a:latin typeface="微软雅黑" panose="020B0503020204020204" pitchFamily="34" charset="-122"/>
                  <a:ea typeface="微软雅黑" panose="020B0503020204020204" pitchFamily="34" charset="-122"/>
                </a:rPr>
                <a:t>疆籍学生补助         </a:t>
              </a:r>
              <a:r>
                <a:rPr lang="en-US" altLang="zh-CN" dirty="0">
                  <a:solidFill>
                    <a:schemeClr val="bg2">
                      <a:lumMod val="25000"/>
                    </a:schemeClr>
                  </a:solidFill>
                  <a:latin typeface="微软雅黑" panose="020B0503020204020204" pitchFamily="34" charset="-122"/>
                  <a:ea typeface="微软雅黑" panose="020B0503020204020204" pitchFamily="34" charset="-122"/>
                </a:rPr>
                <a:t>0.6-.09k </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r>
                <a:rPr lang="zh-CN" altLang="en-US" dirty="0">
                  <a:solidFill>
                    <a:schemeClr val="bg2">
                      <a:lumMod val="25000"/>
                    </a:schemeClr>
                  </a:solidFill>
                  <a:latin typeface="微软雅黑" panose="020B0503020204020204" pitchFamily="34" charset="-122"/>
                  <a:ea typeface="微软雅黑" panose="020B0503020204020204" pitchFamily="34" charset="-122"/>
                </a:rPr>
                <a:t>火箭军助学金            </a:t>
              </a:r>
              <a:r>
                <a:rPr lang="en-US" altLang="zh-CN" dirty="0">
                  <a:solidFill>
                    <a:schemeClr val="bg2">
                      <a:lumMod val="25000"/>
                    </a:schemeClr>
                  </a:solidFill>
                  <a:latin typeface="微软雅黑" panose="020B0503020204020204" pitchFamily="34" charset="-122"/>
                  <a:ea typeface="微软雅黑" panose="020B0503020204020204" pitchFamily="34" charset="-122"/>
                </a:rPr>
                <a:t>3K</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r>
                <a:rPr lang="zh-CN" altLang="en-US" dirty="0">
                  <a:solidFill>
                    <a:schemeClr val="bg2">
                      <a:lumMod val="25000"/>
                    </a:schemeClr>
                  </a:solidFill>
                  <a:latin typeface="微软雅黑" panose="020B0503020204020204" pitchFamily="34" charset="-122"/>
                  <a:ea typeface="微软雅黑" panose="020B0503020204020204" pitchFamily="34" charset="-122"/>
                </a:rPr>
                <a:t>毅进奖学金             </a:t>
              </a:r>
              <a:r>
                <a:rPr lang="en-US" altLang="zh-CN" dirty="0">
                  <a:solidFill>
                    <a:schemeClr val="bg2">
                      <a:lumMod val="25000"/>
                    </a:schemeClr>
                  </a:solidFill>
                  <a:latin typeface="微软雅黑" panose="020B0503020204020204" pitchFamily="34" charset="-122"/>
                  <a:ea typeface="微软雅黑" panose="020B0503020204020204" pitchFamily="34" charset="-122"/>
                </a:rPr>
                <a:t>2.5K</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r>
                <a:rPr lang="zh-CN" altLang="en-US" dirty="0">
                  <a:solidFill>
                    <a:schemeClr val="bg2">
                      <a:lumMod val="25000"/>
                    </a:schemeClr>
                  </a:solidFill>
                  <a:latin typeface="微软雅黑" panose="020B0503020204020204" pitchFamily="34" charset="-122"/>
                  <a:ea typeface="微软雅黑" panose="020B0503020204020204" pitchFamily="34" charset="-122"/>
                </a:rPr>
                <a:t>武警春蕾助学金         </a:t>
              </a:r>
              <a:r>
                <a:rPr lang="en-US" altLang="zh-CN" dirty="0">
                  <a:solidFill>
                    <a:schemeClr val="bg2">
                      <a:lumMod val="25000"/>
                    </a:schemeClr>
                  </a:solidFill>
                  <a:latin typeface="微软雅黑" panose="020B0503020204020204" pitchFamily="34" charset="-122"/>
                  <a:ea typeface="微软雅黑" panose="020B0503020204020204" pitchFamily="34" charset="-122"/>
                </a:rPr>
                <a:t>6k </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7" name="TextBox 4"/>
            <p:cNvSpPr txBox="1">
              <a:spLocks noChangeArrowheads="1"/>
            </p:cNvSpPr>
            <p:nvPr/>
          </p:nvSpPr>
          <p:spPr bwMode="auto">
            <a:xfrm>
              <a:off x="5082" y="4136"/>
              <a:ext cx="4987" cy="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l" eaLnBrk="1" hangingPunct="1">
                <a:lnSpc>
                  <a:spcPct val="150000"/>
                </a:lnSpc>
              </a:pPr>
              <a:r>
                <a:rPr lang="zh-CN" altLang="en-US" sz="2000" b="1" dirty="0">
                  <a:latin typeface="微软雅黑" panose="020B0503020204020204" pitchFamily="34" charset="-122"/>
                  <a:ea typeface="微软雅黑" panose="020B0503020204020204" pitchFamily="34" charset="-122"/>
                </a:rPr>
                <a:t>民族 </a:t>
              </a:r>
              <a:r>
                <a:rPr lang="en-US" altLang="zh-CN" sz="2000" b="1" dirty="0">
                  <a:latin typeface="微软雅黑" panose="020B0503020204020204" pitchFamily="34" charset="-122"/>
                  <a:ea typeface="微软雅黑" panose="020B0503020204020204" pitchFamily="34" charset="-122"/>
                </a:rPr>
                <a:t>or </a:t>
              </a:r>
              <a:r>
                <a:rPr lang="zh-CN" altLang="en-US" sz="2000" b="1" dirty="0">
                  <a:latin typeface="微软雅黑" panose="020B0503020204020204" pitchFamily="34" charset="-122"/>
                  <a:ea typeface="微软雅黑" panose="020B0503020204020204" pitchFamily="34" charset="-122"/>
                </a:rPr>
                <a:t>地区要求</a:t>
              </a:r>
              <a:endParaRPr lang="zh-CN" altLang="en-US" sz="2000" b="1" dirty="0">
                <a:latin typeface="微软雅黑" panose="020B0503020204020204" pitchFamily="34" charset="-122"/>
                <a:ea typeface="微软雅黑" panose="020B0503020204020204" pitchFamily="34" charset="-122"/>
              </a:endParaRPr>
            </a:p>
          </p:txBody>
        </p:sp>
        <p:sp>
          <p:nvSpPr>
            <p:cNvPr id="38" name="矩形 37"/>
            <p:cNvSpPr/>
            <p:nvPr/>
          </p:nvSpPr>
          <p:spPr>
            <a:xfrm>
              <a:off x="4560" y="8254"/>
              <a:ext cx="5602" cy="1905"/>
            </a:xfrm>
            <a:prstGeom prst="rect">
              <a:avLst/>
            </a:prstGeom>
          </p:spPr>
          <p:txBody>
            <a:bodyPr wrap="square">
              <a:spAutoFit/>
            </a:bodyPr>
            <a:lstStyle/>
            <a:p>
              <a:r>
                <a:rPr lang="zh-CN" altLang="en-US" dirty="0">
                  <a:solidFill>
                    <a:schemeClr val="bg2">
                      <a:lumMod val="25000"/>
                    </a:schemeClr>
                  </a:solidFill>
                  <a:latin typeface="微软雅黑" panose="020B0503020204020204" pitchFamily="34" charset="-122"/>
                  <a:ea typeface="微软雅黑" panose="020B0503020204020204" pitchFamily="34" charset="-122"/>
                </a:rPr>
                <a:t>东陆奖学金                </a:t>
              </a:r>
              <a:r>
                <a:rPr lang="en-US" altLang="zh-CN" dirty="0">
                  <a:solidFill>
                    <a:schemeClr val="bg2">
                      <a:lumMod val="25000"/>
                    </a:schemeClr>
                  </a:solidFill>
                  <a:latin typeface="微软雅黑" panose="020B0503020204020204" pitchFamily="34" charset="-122"/>
                  <a:ea typeface="微软雅黑" panose="020B0503020204020204" pitchFamily="34" charset="-122"/>
                </a:rPr>
                <a:t>3K</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r>
                <a:rPr lang="zh-CN" altLang="en-US" dirty="0">
                  <a:solidFill>
                    <a:schemeClr val="bg2">
                      <a:lumMod val="25000"/>
                    </a:schemeClr>
                  </a:solidFill>
                  <a:latin typeface="微软雅黑" panose="020B0503020204020204" pitchFamily="34" charset="-122"/>
                  <a:ea typeface="微软雅黑" panose="020B0503020204020204" pitchFamily="34" charset="-122"/>
                </a:rPr>
                <a:t>金友信                       </a:t>
              </a:r>
              <a:r>
                <a:rPr lang="en-US" altLang="zh-CN" dirty="0">
                  <a:solidFill>
                    <a:schemeClr val="bg2">
                      <a:lumMod val="25000"/>
                    </a:schemeClr>
                  </a:solidFill>
                  <a:latin typeface="微软雅黑" panose="020B0503020204020204" pitchFamily="34" charset="-122"/>
                  <a:ea typeface="微软雅黑" panose="020B0503020204020204" pitchFamily="34" charset="-122"/>
                </a:rPr>
                <a:t>5K</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r>
                <a:rPr lang="zh-CN" altLang="en-US" dirty="0">
                  <a:solidFill>
                    <a:schemeClr val="bg2">
                      <a:lumMod val="25000"/>
                    </a:schemeClr>
                  </a:solidFill>
                  <a:latin typeface="微软雅黑" panose="020B0503020204020204" pitchFamily="34" charset="-122"/>
                  <a:ea typeface="微软雅黑" panose="020B0503020204020204" pitchFamily="34" charset="-122"/>
                </a:rPr>
                <a:t>大爱先行</a:t>
              </a:r>
              <a:r>
                <a:rPr lang="en-US" altLang="zh-CN" dirty="0">
                  <a:solidFill>
                    <a:schemeClr val="bg2">
                      <a:lumMod val="25000"/>
                    </a:schemeClr>
                  </a:solidFill>
                  <a:latin typeface="微软雅黑" panose="020B0503020204020204" pitchFamily="34" charset="-122"/>
                  <a:ea typeface="微软雅黑" panose="020B0503020204020204" pitchFamily="34" charset="-122"/>
                </a:rPr>
                <a:t>·</a:t>
              </a:r>
              <a:r>
                <a:rPr lang="zh-CN" altLang="en-US" dirty="0">
                  <a:solidFill>
                    <a:schemeClr val="bg2">
                      <a:lumMod val="25000"/>
                    </a:schemeClr>
                  </a:solidFill>
                  <a:latin typeface="微软雅黑" panose="020B0503020204020204" pitchFamily="34" charset="-122"/>
                  <a:ea typeface="微软雅黑" panose="020B0503020204020204" pitchFamily="34" charset="-122"/>
                </a:rPr>
                <a:t>孟想非凡    </a:t>
              </a:r>
              <a:r>
                <a:rPr lang="en-US" altLang="zh-CN" dirty="0">
                  <a:solidFill>
                    <a:schemeClr val="bg2">
                      <a:lumMod val="25000"/>
                    </a:schemeClr>
                  </a:solidFill>
                  <a:latin typeface="微软雅黑" panose="020B0503020204020204" pitchFamily="34" charset="-122"/>
                  <a:ea typeface="微软雅黑" panose="020B0503020204020204" pitchFamily="34" charset="-122"/>
                </a:rPr>
                <a:t>10k</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9" name="TextBox 4"/>
            <p:cNvSpPr txBox="1">
              <a:spLocks noChangeArrowheads="1"/>
            </p:cNvSpPr>
            <p:nvPr/>
          </p:nvSpPr>
          <p:spPr bwMode="auto">
            <a:xfrm>
              <a:off x="4560" y="7523"/>
              <a:ext cx="3625"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l" eaLnBrk="1" hangingPunct="1">
                <a:lnSpc>
                  <a:spcPct val="150000"/>
                </a:lnSpc>
              </a:pPr>
              <a:r>
                <a:rPr lang="zh-CN" altLang="en-US" sz="2000" b="1" dirty="0">
                  <a:latin typeface="微软雅黑" panose="020B0503020204020204" pitchFamily="34" charset="-122"/>
                  <a:ea typeface="微软雅黑" panose="020B0503020204020204" pitchFamily="34" charset="-122"/>
                </a:rPr>
                <a:t>成绩 </a:t>
              </a:r>
              <a:r>
                <a:rPr lang="en-US" altLang="zh-CN" sz="2000" b="1" dirty="0">
                  <a:latin typeface="微软雅黑" panose="020B0503020204020204" pitchFamily="34" charset="-122"/>
                  <a:ea typeface="微软雅黑" panose="020B0503020204020204" pitchFamily="34" charset="-122"/>
                </a:rPr>
                <a:t>or </a:t>
              </a:r>
              <a:r>
                <a:rPr lang="zh-CN" altLang="en-US" sz="2000" b="1" dirty="0">
                  <a:latin typeface="微软雅黑" panose="020B0503020204020204" pitchFamily="34" charset="-122"/>
                  <a:ea typeface="微软雅黑" panose="020B0503020204020204" pitchFamily="34" charset="-122"/>
                </a:rPr>
                <a:t>专业要求</a:t>
              </a:r>
              <a:endParaRPr lang="zh-CN" altLang="en-US" sz="2000" b="1" dirty="0">
                <a:latin typeface="微软雅黑" panose="020B0503020204020204" pitchFamily="34" charset="-122"/>
                <a:ea typeface="微软雅黑" panose="020B0503020204020204" pitchFamily="34" charset="-122"/>
              </a:endParaRPr>
            </a:p>
          </p:txBody>
        </p:sp>
      </p:grpSp>
      <p:pic>
        <p:nvPicPr>
          <p:cNvPr id="6" name="图片 5" descr="YNU"/>
          <p:cNvPicPr>
            <a:picLocks noChangeAspect="1"/>
          </p:cNvPicPr>
          <p:nvPr/>
        </p:nvPicPr>
        <p:blipFill>
          <a:blip r:embed="rId1" cstate="print"/>
          <a:stretch>
            <a:fillRect/>
          </a:stretch>
        </p:blipFill>
        <p:spPr>
          <a:xfrm>
            <a:off x="336550" y="269240"/>
            <a:ext cx="1021715" cy="633730"/>
          </a:xfrm>
          <a:prstGeom prst="rect">
            <a:avLst/>
          </a:prstGeom>
        </p:spPr>
      </p:pic>
      <p:sp>
        <p:nvSpPr>
          <p:cNvPr id="14" name="文本框 13"/>
          <p:cNvSpPr txBox="1"/>
          <p:nvPr/>
        </p:nvSpPr>
        <p:spPr>
          <a:xfrm>
            <a:off x="1383665" y="269240"/>
            <a:ext cx="3416320" cy="646331"/>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zh-CN" altLang="en-US" sz="3600" b="1" dirty="0">
                <a:solidFill>
                  <a:schemeClr val="tx2">
                    <a:lumMod val="75000"/>
                    <a:lumOff val="25000"/>
                  </a:schemeClr>
                </a:solidFill>
                <a:effectLst/>
                <a:latin typeface="微软雅黑" panose="020B0503020204020204" pitchFamily="34" charset="-122"/>
                <a:ea typeface="微软雅黑" panose="020B0503020204020204" pitchFamily="34" charset="-122"/>
              </a:rPr>
              <a:t>云南大学助学金</a:t>
            </a:r>
            <a:endParaRPr lang="zh-CN" altLang="en-US" sz="3600" b="1" dirty="0">
              <a:solidFill>
                <a:schemeClr val="tx2">
                  <a:lumMod val="75000"/>
                  <a:lumOff val="25000"/>
                </a:schemeClr>
              </a:solidFill>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7221855" y="1508125"/>
            <a:ext cx="3111500" cy="369332"/>
          </a:xfrm>
          <a:prstGeom prst="rect">
            <a:avLst/>
          </a:prstGeom>
          <a:noFill/>
        </p:spPr>
        <p:txBody>
          <a:bodyPr wrap="square" rtlCol="0">
            <a:spAutoFit/>
          </a:bodyPr>
          <a:lstStyle/>
          <a:p>
            <a:pPr algn="l"/>
            <a:r>
              <a:rPr lang="zh-CN" altLang="en-US" dirty="0">
                <a:solidFill>
                  <a:schemeClr val="bg2">
                    <a:lumMod val="25000"/>
                  </a:schemeClr>
                </a:solidFill>
                <a:latin typeface="微软雅黑" panose="020B0503020204020204" pitchFamily="34" charset="-122"/>
                <a:ea typeface="微软雅黑" panose="020B0503020204020204" pitchFamily="34" charset="-122"/>
              </a:rPr>
              <a:t>丰田助学金                  </a:t>
            </a:r>
            <a:r>
              <a:rPr lang="en-US" altLang="zh-CN" dirty="0">
                <a:solidFill>
                  <a:schemeClr val="bg2">
                    <a:lumMod val="25000"/>
                  </a:schemeClr>
                </a:solidFill>
                <a:latin typeface="微软雅黑" panose="020B0503020204020204" pitchFamily="34" charset="-122"/>
                <a:ea typeface="微软雅黑" panose="020B0503020204020204" pitchFamily="34" charset="-122"/>
              </a:rPr>
              <a:t>6K</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758460" y="5447577"/>
            <a:ext cx="3724146" cy="923330"/>
          </a:xfrm>
          <a:prstGeom prst="rect">
            <a:avLst/>
          </a:prstGeom>
          <a:noFill/>
        </p:spPr>
        <p:txBody>
          <a:bodyPr wrap="square" rtlCol="0">
            <a:spAutoFit/>
          </a:bodyPr>
          <a:lstStyle/>
          <a:p>
            <a:pPr algn="l"/>
            <a:r>
              <a:rPr lang="zh-CN" altLang="en-US" dirty="0">
                <a:solidFill>
                  <a:schemeClr val="bg2">
                    <a:lumMod val="25000"/>
                  </a:schemeClr>
                </a:solidFill>
                <a:latin typeface="微软雅黑" panose="020B0503020204020204" pitchFamily="34" charset="-122"/>
                <a:ea typeface="微软雅黑" panose="020B0503020204020204" pitchFamily="34" charset="-122"/>
                <a:sym typeface="+mn-ea"/>
              </a:rPr>
              <a:t>昆州助学金               </a:t>
            </a:r>
            <a:r>
              <a:rPr lang="en-US" altLang="zh-CN" dirty="0">
                <a:solidFill>
                  <a:schemeClr val="bg2">
                    <a:lumMod val="25000"/>
                  </a:schemeClr>
                </a:solidFill>
                <a:latin typeface="微软雅黑" panose="020B0503020204020204" pitchFamily="34" charset="-122"/>
                <a:ea typeface="微软雅黑" panose="020B0503020204020204" pitchFamily="34" charset="-122"/>
                <a:sym typeface="+mn-ea"/>
              </a:rPr>
              <a:t>3K</a:t>
            </a:r>
            <a:endParaRPr lang="en-US" altLang="zh-CN" dirty="0">
              <a:solidFill>
                <a:schemeClr val="bg2">
                  <a:lumMod val="25000"/>
                </a:schemeClr>
              </a:solidFill>
              <a:latin typeface="微软雅黑" panose="020B0503020204020204" pitchFamily="34" charset="-122"/>
              <a:ea typeface="微软雅黑" panose="020B0503020204020204" pitchFamily="34" charset="-122"/>
              <a:sym typeface="+mn-ea"/>
            </a:endParaRPr>
          </a:p>
          <a:p>
            <a:pPr algn="l"/>
            <a:r>
              <a:rPr lang="zh-CN" altLang="en-US" dirty="0">
                <a:solidFill>
                  <a:schemeClr val="bg2">
                    <a:lumMod val="25000"/>
                  </a:schemeClr>
                </a:solidFill>
                <a:latin typeface="微软雅黑" panose="020B0503020204020204" pitchFamily="34" charset="-122"/>
                <a:ea typeface="微软雅黑" panose="020B0503020204020204" pitchFamily="34" charset="-122"/>
              </a:rPr>
              <a:t>曾宪梓奖学金            </a:t>
            </a:r>
            <a:r>
              <a:rPr lang="en-US" altLang="zh-CN" dirty="0">
                <a:solidFill>
                  <a:schemeClr val="bg2">
                    <a:lumMod val="25000"/>
                  </a:schemeClr>
                </a:solidFill>
                <a:latin typeface="微软雅黑" panose="020B0503020204020204" pitchFamily="34" charset="-122"/>
                <a:ea typeface="微软雅黑" panose="020B0503020204020204" pitchFamily="34" charset="-122"/>
              </a:rPr>
              <a:t>5K</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gn="l"/>
            <a:r>
              <a:rPr lang="zh-CN" altLang="en-US" dirty="0">
                <a:solidFill>
                  <a:schemeClr val="bg2">
                    <a:lumMod val="25000"/>
                  </a:schemeClr>
                </a:solidFill>
                <a:latin typeface="微软雅黑" panose="020B0503020204020204" pitchFamily="34" charset="-122"/>
                <a:ea typeface="微软雅黑" panose="020B0503020204020204" pitchFamily="34" charset="-122"/>
              </a:rPr>
              <a:t>星耀助学金   学费住宿费生活费</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15"/>
          <p:cNvSpPr txBox="1"/>
          <p:nvPr/>
        </p:nvSpPr>
        <p:spPr>
          <a:xfrm>
            <a:off x="5534419" y="1329726"/>
            <a:ext cx="5838092" cy="506730"/>
          </a:xfrm>
          <a:prstGeom prst="rect">
            <a:avLst/>
          </a:prstGeom>
          <a:noFill/>
        </p:spPr>
        <p:txBody>
          <a:bodyPr wrap="square" rtlCol="0">
            <a:spAutoFit/>
          </a:bodyPr>
          <a:lstStyle/>
          <a:p>
            <a:pPr>
              <a:lnSpc>
                <a:spcPct val="150000"/>
              </a:lnSpc>
            </a:pPr>
            <a:r>
              <a:rPr lang="zh-CN" altLang="en-US" dirty="0">
                <a:solidFill>
                  <a:schemeClr val="tx2">
                    <a:lumMod val="50000"/>
                    <a:lumOff val="50000"/>
                  </a:schemeClr>
                </a:solidFill>
                <a:latin typeface="微软雅黑" panose="020B0503020204020204" pitchFamily="34" charset="-122"/>
                <a:ea typeface="微软雅黑" panose="020B0503020204020204" pitchFamily="34" charset="-122"/>
              </a:rPr>
              <a:t>开学时，要主动联系导员，做导员助理工作</a:t>
            </a:r>
            <a:endParaRPr lang="zh-CN" altLang="en-US" dirty="0">
              <a:solidFill>
                <a:schemeClr val="tx2">
                  <a:lumMod val="50000"/>
                  <a:lumOff val="50000"/>
                </a:schemeClr>
              </a:solidFill>
              <a:latin typeface="微软雅黑" panose="020B0503020204020204" pitchFamily="34" charset="-122"/>
              <a:ea typeface="微软雅黑" panose="020B0503020204020204" pitchFamily="34" charset="-122"/>
            </a:endParaRPr>
          </a:p>
        </p:txBody>
      </p:sp>
      <p:sp>
        <p:nvSpPr>
          <p:cNvPr id="33" name="TextBox 15"/>
          <p:cNvSpPr txBox="1"/>
          <p:nvPr/>
        </p:nvSpPr>
        <p:spPr>
          <a:xfrm>
            <a:off x="1381760" y="4746625"/>
            <a:ext cx="5507355" cy="506730"/>
          </a:xfrm>
          <a:prstGeom prst="rect">
            <a:avLst/>
          </a:prstGeom>
          <a:noFill/>
        </p:spPr>
        <p:txBody>
          <a:bodyPr wrap="square" rtlCol="0">
            <a:spAutoFit/>
          </a:bodyPr>
          <a:lstStyle/>
          <a:p>
            <a:pPr algn="l">
              <a:lnSpc>
                <a:spcPct val="150000"/>
              </a:lnSpc>
            </a:pPr>
            <a:r>
              <a:rPr lang="zh-CN" altLang="en-US" dirty="0">
                <a:solidFill>
                  <a:schemeClr val="tx2">
                    <a:lumMod val="50000"/>
                    <a:lumOff val="50000"/>
                  </a:schemeClr>
                </a:solidFill>
                <a:latin typeface="微软雅黑" panose="020B0503020204020204" pitchFamily="34" charset="-122"/>
                <a:ea typeface="微软雅黑" panose="020B0503020204020204" pitchFamily="34" charset="-122"/>
              </a:rPr>
              <a:t>及时关注学校微信号</a:t>
            </a:r>
            <a:r>
              <a:rPr lang="en-US" altLang="zh-CN" dirty="0">
                <a:solidFill>
                  <a:schemeClr val="tx2">
                    <a:lumMod val="50000"/>
                    <a:lumOff val="50000"/>
                  </a:schemeClr>
                </a:solidFill>
                <a:latin typeface="微软雅黑" panose="020B0503020204020204" pitchFamily="34" charset="-122"/>
                <a:ea typeface="微软雅黑" panose="020B0503020204020204" pitchFamily="34" charset="-122"/>
              </a:rPr>
              <a:t>——</a:t>
            </a:r>
            <a:r>
              <a:rPr lang="zh-CN" altLang="en-US" b="1" dirty="0">
                <a:solidFill>
                  <a:schemeClr val="tx2">
                    <a:lumMod val="50000"/>
                    <a:lumOff val="50000"/>
                  </a:schemeClr>
                </a:solidFill>
                <a:latin typeface="微软雅黑" panose="020B0503020204020204" pitchFamily="34" charset="-122"/>
                <a:ea typeface="微软雅黑" panose="020B0503020204020204" pitchFamily="34" charset="-122"/>
              </a:rPr>
              <a:t>云大学工</a:t>
            </a:r>
            <a:r>
              <a:rPr lang="zh-CN" altLang="en-US" dirty="0">
                <a:solidFill>
                  <a:schemeClr val="tx2">
                    <a:lumMod val="50000"/>
                    <a:lumOff val="50000"/>
                  </a:schemeClr>
                </a:solidFill>
                <a:latin typeface="微软雅黑" panose="020B0503020204020204" pitchFamily="34" charset="-122"/>
                <a:ea typeface="微软雅黑" panose="020B0503020204020204" pitchFamily="34" charset="-122"/>
              </a:rPr>
              <a:t>发布的招聘消息</a:t>
            </a:r>
            <a:endParaRPr lang="zh-CN" altLang="en-US" dirty="0">
              <a:solidFill>
                <a:schemeClr val="tx2">
                  <a:lumMod val="50000"/>
                  <a:lumOff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7982344" y="473424"/>
            <a:ext cx="1826141" cy="584775"/>
          </a:xfrm>
          <a:prstGeom prst="rect">
            <a:avLst/>
          </a:prstGeom>
          <a:solidFill>
            <a:srgbClr val="77B9B0"/>
          </a:solidFill>
        </p:spPr>
        <p:txBody>
          <a:bodyPr wrap="none">
            <a:spAutoFit/>
          </a:bodyPr>
          <a:lstStyle/>
          <a:p>
            <a:r>
              <a:rPr lang="zh-CN" altLang="en-US" sz="3200" b="1" dirty="0">
                <a:solidFill>
                  <a:srgbClr val="384E5E"/>
                </a:solidFill>
              </a:rPr>
              <a:t>学院工作</a:t>
            </a:r>
            <a:endParaRPr lang="zh-CN" altLang="en-US" sz="3200" b="1" dirty="0">
              <a:solidFill>
                <a:srgbClr val="384E5E"/>
              </a:solidFill>
            </a:endParaRPr>
          </a:p>
        </p:txBody>
      </p:sp>
      <p:sp>
        <p:nvSpPr>
          <p:cNvPr id="35" name="矩形 34"/>
          <p:cNvSpPr/>
          <p:nvPr/>
        </p:nvSpPr>
        <p:spPr>
          <a:xfrm>
            <a:off x="1536200" y="4013938"/>
            <a:ext cx="1816100" cy="583565"/>
          </a:xfrm>
          <a:prstGeom prst="rect">
            <a:avLst/>
          </a:prstGeom>
          <a:solidFill>
            <a:srgbClr val="77B9B0"/>
          </a:solidFill>
        </p:spPr>
        <p:txBody>
          <a:bodyPr wrap="none">
            <a:spAutoFit/>
          </a:bodyPr>
          <a:lstStyle/>
          <a:p>
            <a:r>
              <a:rPr lang="zh-CN" altLang="en-US" sz="3200" b="1" dirty="0">
                <a:solidFill>
                  <a:srgbClr val="384E5E"/>
                </a:solidFill>
              </a:rPr>
              <a:t>学校工作</a:t>
            </a:r>
            <a:endParaRPr lang="zh-CN" altLang="en-US" sz="3200" b="1" dirty="0">
              <a:solidFill>
                <a:srgbClr val="384E5E"/>
              </a:solidFill>
            </a:endParaRPr>
          </a:p>
        </p:txBody>
      </p:sp>
      <p:grpSp>
        <p:nvGrpSpPr>
          <p:cNvPr id="39106" name="组合 302"/>
          <p:cNvGrpSpPr/>
          <p:nvPr/>
        </p:nvGrpSpPr>
        <p:grpSpPr bwMode="auto">
          <a:xfrm>
            <a:off x="4544364" y="1252235"/>
            <a:ext cx="704663" cy="711260"/>
            <a:chOff x="0" y="0"/>
            <a:chExt cx="1149350" cy="1149350"/>
          </a:xfrm>
        </p:grpSpPr>
        <p:sp>
          <p:nvSpPr>
            <p:cNvPr id="39107" name="Oval 22"/>
            <p:cNvSpPr>
              <a:spLocks noChangeArrowheads="1"/>
            </p:cNvSpPr>
            <p:nvPr/>
          </p:nvSpPr>
          <p:spPr bwMode="auto">
            <a:xfrm>
              <a:off x="0" y="0"/>
              <a:ext cx="1149350" cy="1149350"/>
            </a:xfrm>
            <a:prstGeom prst="ellipse">
              <a:avLst/>
            </a:prstGeom>
            <a:solidFill>
              <a:srgbClr val="ACACAC"/>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08" name="Freeform 192"/>
            <p:cNvSpPr>
              <a:spLocks noChangeArrowheads="1"/>
            </p:cNvSpPr>
            <p:nvPr/>
          </p:nvSpPr>
          <p:spPr bwMode="auto">
            <a:xfrm>
              <a:off x="285750" y="220662"/>
              <a:ext cx="860425" cy="928688"/>
            </a:xfrm>
            <a:custGeom>
              <a:avLst/>
              <a:gdLst>
                <a:gd name="T0" fmla="*/ 137 w 265"/>
                <a:gd name="T1" fmla="*/ 0 h 286"/>
                <a:gd name="T2" fmla="*/ 265 w 265"/>
                <a:gd name="T3" fmla="*/ 129 h 286"/>
                <a:gd name="T4" fmla="*/ 89 w 265"/>
                <a:gd name="T5" fmla="*/ 286 h 286"/>
                <a:gd name="T6" fmla="*/ 45 w 265"/>
                <a:gd name="T7" fmla="*/ 280 h 286"/>
                <a:gd name="T8" fmla="*/ 0 w 265"/>
                <a:gd name="T9" fmla="*/ 235 h 286"/>
                <a:gd name="T10" fmla="*/ 83 w 265"/>
                <a:gd name="T11" fmla="*/ 164 h 286"/>
                <a:gd name="T12" fmla="*/ 75 w 265"/>
                <a:gd name="T13" fmla="*/ 43 h 286"/>
                <a:gd name="T14" fmla="*/ 137 w 265"/>
                <a:gd name="T15" fmla="*/ 0 h 286"/>
                <a:gd name="T16" fmla="*/ 0 60000 65536"/>
                <a:gd name="T17" fmla="*/ 0 60000 65536"/>
                <a:gd name="T18" fmla="*/ 0 60000 65536"/>
                <a:gd name="T19" fmla="*/ 0 60000 65536"/>
                <a:gd name="T20" fmla="*/ 0 60000 65536"/>
                <a:gd name="T21" fmla="*/ 0 60000 65536"/>
                <a:gd name="T22" fmla="*/ 0 60000 65536"/>
                <a:gd name="T23" fmla="*/ 0 60000 65536"/>
                <a:gd name="T24" fmla="*/ 0 w 265"/>
                <a:gd name="T25" fmla="*/ 0 h 286"/>
                <a:gd name="T26" fmla="*/ 265 w 265"/>
                <a:gd name="T27" fmla="*/ 286 h 2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5" h="286">
                  <a:moveTo>
                    <a:pt x="137" y="0"/>
                  </a:moveTo>
                  <a:cubicBezTo>
                    <a:pt x="265" y="129"/>
                    <a:pt x="265" y="129"/>
                    <a:pt x="265" y="129"/>
                  </a:cubicBezTo>
                  <a:cubicBezTo>
                    <a:pt x="255" y="217"/>
                    <a:pt x="180" y="286"/>
                    <a:pt x="89" y="286"/>
                  </a:cubicBezTo>
                  <a:cubicBezTo>
                    <a:pt x="74" y="286"/>
                    <a:pt x="59" y="284"/>
                    <a:pt x="45" y="280"/>
                  </a:cubicBezTo>
                  <a:cubicBezTo>
                    <a:pt x="0" y="235"/>
                    <a:pt x="0" y="235"/>
                    <a:pt x="0" y="235"/>
                  </a:cubicBezTo>
                  <a:cubicBezTo>
                    <a:pt x="83" y="164"/>
                    <a:pt x="83" y="164"/>
                    <a:pt x="83" y="164"/>
                  </a:cubicBezTo>
                  <a:cubicBezTo>
                    <a:pt x="75" y="43"/>
                    <a:pt x="75" y="43"/>
                    <a:pt x="75" y="43"/>
                  </a:cubicBezTo>
                  <a:cubicBezTo>
                    <a:pt x="137" y="0"/>
                    <a:pt x="137" y="0"/>
                    <a:pt x="137" y="0"/>
                  </a:cubicBezTo>
                  <a:close/>
                </a:path>
              </a:pathLst>
            </a:custGeom>
            <a:solidFill>
              <a:srgbClr val="8B8B8B"/>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09" name="Freeform 193"/>
            <p:cNvSpPr>
              <a:spLocks noChangeArrowheads="1"/>
            </p:cNvSpPr>
            <p:nvPr/>
          </p:nvSpPr>
          <p:spPr bwMode="auto">
            <a:xfrm>
              <a:off x="263525" y="631825"/>
              <a:ext cx="622300" cy="350838"/>
            </a:xfrm>
            <a:custGeom>
              <a:avLst/>
              <a:gdLst>
                <a:gd name="T0" fmla="*/ 7 w 192"/>
                <a:gd name="T1" fmla="*/ 108 h 108"/>
                <a:gd name="T2" fmla="*/ 77 w 192"/>
                <a:gd name="T3" fmla="*/ 29 h 108"/>
                <a:gd name="T4" fmla="*/ 77 w 192"/>
                <a:gd name="T5" fmla="*/ 0 h 108"/>
                <a:gd name="T6" fmla="*/ 96 w 192"/>
                <a:gd name="T7" fmla="*/ 0 h 108"/>
                <a:gd name="T8" fmla="*/ 97 w 192"/>
                <a:gd name="T9" fmla="*/ 0 h 108"/>
                <a:gd name="T10" fmla="*/ 116 w 192"/>
                <a:gd name="T11" fmla="*/ 0 h 108"/>
                <a:gd name="T12" fmla="*/ 116 w 192"/>
                <a:gd name="T13" fmla="*/ 29 h 108"/>
                <a:gd name="T14" fmla="*/ 186 w 192"/>
                <a:gd name="T15" fmla="*/ 108 h 108"/>
                <a:gd name="T16" fmla="*/ 7 w 192"/>
                <a:gd name="T17" fmla="*/ 108 h 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2"/>
                <a:gd name="T28" fmla="*/ 0 h 108"/>
                <a:gd name="T29" fmla="*/ 192 w 192"/>
                <a:gd name="T30" fmla="*/ 108 h 1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2" h="108">
                  <a:moveTo>
                    <a:pt x="7" y="108"/>
                  </a:moveTo>
                  <a:cubicBezTo>
                    <a:pt x="7" y="72"/>
                    <a:pt x="0" y="36"/>
                    <a:pt x="77" y="29"/>
                  </a:cubicBezTo>
                  <a:cubicBezTo>
                    <a:pt x="77" y="26"/>
                    <a:pt x="77" y="3"/>
                    <a:pt x="77" y="0"/>
                  </a:cubicBezTo>
                  <a:cubicBezTo>
                    <a:pt x="96" y="0"/>
                    <a:pt x="96" y="0"/>
                    <a:pt x="96" y="0"/>
                  </a:cubicBezTo>
                  <a:cubicBezTo>
                    <a:pt x="97" y="0"/>
                    <a:pt x="97" y="0"/>
                    <a:pt x="97" y="0"/>
                  </a:cubicBezTo>
                  <a:cubicBezTo>
                    <a:pt x="116" y="0"/>
                    <a:pt x="116" y="0"/>
                    <a:pt x="116" y="0"/>
                  </a:cubicBezTo>
                  <a:cubicBezTo>
                    <a:pt x="116" y="3"/>
                    <a:pt x="116" y="26"/>
                    <a:pt x="116" y="29"/>
                  </a:cubicBezTo>
                  <a:cubicBezTo>
                    <a:pt x="192" y="36"/>
                    <a:pt x="185" y="72"/>
                    <a:pt x="186" y="108"/>
                  </a:cubicBezTo>
                  <a:cubicBezTo>
                    <a:pt x="7" y="108"/>
                    <a:pt x="7" y="108"/>
                    <a:pt x="7" y="108"/>
                  </a:cubicBezTo>
                  <a:close/>
                </a:path>
              </a:pathLst>
            </a:custGeom>
            <a:solidFill>
              <a:srgbClr val="F6CDB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10" name="Freeform 194"/>
            <p:cNvSpPr>
              <a:spLocks noChangeArrowheads="1"/>
            </p:cNvSpPr>
            <p:nvPr/>
          </p:nvSpPr>
          <p:spPr bwMode="auto">
            <a:xfrm>
              <a:off x="509587" y="636587"/>
              <a:ext cx="130175" cy="50800"/>
            </a:xfrm>
            <a:custGeom>
              <a:avLst/>
              <a:gdLst>
                <a:gd name="T0" fmla="*/ 40 w 40"/>
                <a:gd name="T1" fmla="*/ 0 h 16"/>
                <a:gd name="T2" fmla="*/ 0 w 40"/>
                <a:gd name="T3" fmla="*/ 0 h 16"/>
                <a:gd name="T4" fmla="*/ 40 w 40"/>
                <a:gd name="T5" fmla="*/ 0 h 16"/>
                <a:gd name="T6" fmla="*/ 0 60000 65536"/>
                <a:gd name="T7" fmla="*/ 0 60000 65536"/>
                <a:gd name="T8" fmla="*/ 0 60000 65536"/>
                <a:gd name="T9" fmla="*/ 0 w 40"/>
                <a:gd name="T10" fmla="*/ 0 h 16"/>
                <a:gd name="T11" fmla="*/ 40 w 40"/>
                <a:gd name="T12" fmla="*/ 16 h 16"/>
              </a:gdLst>
              <a:ahLst/>
              <a:cxnLst>
                <a:cxn ang="T6">
                  <a:pos x="T0" y="T1"/>
                </a:cxn>
                <a:cxn ang="T7">
                  <a:pos x="T2" y="T3"/>
                </a:cxn>
                <a:cxn ang="T8">
                  <a:pos x="T4" y="T5"/>
                </a:cxn>
              </a:cxnLst>
              <a:rect l="T9" t="T10" r="T11" b="T12"/>
              <a:pathLst>
                <a:path w="40" h="16">
                  <a:moveTo>
                    <a:pt x="40" y="0"/>
                  </a:moveTo>
                  <a:cubicBezTo>
                    <a:pt x="0" y="0"/>
                    <a:pt x="0" y="0"/>
                    <a:pt x="0" y="0"/>
                  </a:cubicBezTo>
                  <a:cubicBezTo>
                    <a:pt x="5" y="16"/>
                    <a:pt x="36" y="16"/>
                    <a:pt x="40" y="0"/>
                  </a:cubicBezTo>
                  <a:close/>
                </a:path>
              </a:pathLst>
            </a:custGeom>
            <a:solidFill>
              <a:srgbClr val="E8A988"/>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11" name="Freeform 195"/>
            <p:cNvSpPr>
              <a:spLocks noChangeArrowheads="1"/>
            </p:cNvSpPr>
            <p:nvPr/>
          </p:nvSpPr>
          <p:spPr bwMode="auto">
            <a:xfrm>
              <a:off x="373062" y="184150"/>
              <a:ext cx="403225" cy="471488"/>
            </a:xfrm>
            <a:custGeom>
              <a:avLst/>
              <a:gdLst>
                <a:gd name="T0" fmla="*/ 7 w 124"/>
                <a:gd name="T1" fmla="*/ 69 h 145"/>
                <a:gd name="T2" fmla="*/ 13 w 124"/>
                <a:gd name="T3" fmla="*/ 108 h 145"/>
                <a:gd name="T4" fmla="*/ 62 w 124"/>
                <a:gd name="T5" fmla="*/ 145 h 145"/>
                <a:gd name="T6" fmla="*/ 112 w 124"/>
                <a:gd name="T7" fmla="*/ 108 h 145"/>
                <a:gd name="T8" fmla="*/ 117 w 124"/>
                <a:gd name="T9" fmla="*/ 69 h 145"/>
                <a:gd name="T10" fmla="*/ 62 w 124"/>
                <a:gd name="T11" fmla="*/ 0 h 145"/>
                <a:gd name="T12" fmla="*/ 7 w 124"/>
                <a:gd name="T13" fmla="*/ 69 h 145"/>
                <a:gd name="T14" fmla="*/ 0 60000 65536"/>
                <a:gd name="T15" fmla="*/ 0 60000 65536"/>
                <a:gd name="T16" fmla="*/ 0 60000 65536"/>
                <a:gd name="T17" fmla="*/ 0 60000 65536"/>
                <a:gd name="T18" fmla="*/ 0 60000 65536"/>
                <a:gd name="T19" fmla="*/ 0 60000 65536"/>
                <a:gd name="T20" fmla="*/ 0 60000 65536"/>
                <a:gd name="T21" fmla="*/ 0 w 124"/>
                <a:gd name="T22" fmla="*/ 0 h 145"/>
                <a:gd name="T23" fmla="*/ 124 w 124"/>
                <a:gd name="T24" fmla="*/ 145 h 1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145">
                  <a:moveTo>
                    <a:pt x="7" y="69"/>
                  </a:moveTo>
                  <a:cubicBezTo>
                    <a:pt x="0" y="68"/>
                    <a:pt x="1" y="108"/>
                    <a:pt x="13" y="108"/>
                  </a:cubicBezTo>
                  <a:cubicBezTo>
                    <a:pt x="22" y="128"/>
                    <a:pt x="38" y="145"/>
                    <a:pt x="62" y="145"/>
                  </a:cubicBezTo>
                  <a:cubicBezTo>
                    <a:pt x="86" y="145"/>
                    <a:pt x="103" y="128"/>
                    <a:pt x="112" y="108"/>
                  </a:cubicBezTo>
                  <a:cubicBezTo>
                    <a:pt x="122" y="108"/>
                    <a:pt x="124" y="68"/>
                    <a:pt x="117" y="69"/>
                  </a:cubicBezTo>
                  <a:cubicBezTo>
                    <a:pt x="120" y="27"/>
                    <a:pt x="118" y="0"/>
                    <a:pt x="62" y="0"/>
                  </a:cubicBezTo>
                  <a:cubicBezTo>
                    <a:pt x="7" y="0"/>
                    <a:pt x="4" y="25"/>
                    <a:pt x="7" y="69"/>
                  </a:cubicBezTo>
                  <a:close/>
                </a:path>
              </a:pathLst>
            </a:custGeom>
            <a:solidFill>
              <a:srgbClr val="F6CDB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12" name="Freeform 196"/>
            <p:cNvSpPr>
              <a:spLocks noChangeArrowheads="1"/>
            </p:cNvSpPr>
            <p:nvPr/>
          </p:nvSpPr>
          <p:spPr bwMode="auto">
            <a:xfrm>
              <a:off x="263525" y="727075"/>
              <a:ext cx="622300" cy="255588"/>
            </a:xfrm>
            <a:custGeom>
              <a:avLst/>
              <a:gdLst>
                <a:gd name="T0" fmla="*/ 7 w 192"/>
                <a:gd name="T1" fmla="*/ 79 h 79"/>
                <a:gd name="T2" fmla="*/ 77 w 192"/>
                <a:gd name="T3" fmla="*/ 0 h 79"/>
                <a:gd name="T4" fmla="*/ 116 w 192"/>
                <a:gd name="T5" fmla="*/ 0 h 79"/>
                <a:gd name="T6" fmla="*/ 186 w 192"/>
                <a:gd name="T7" fmla="*/ 79 h 79"/>
                <a:gd name="T8" fmla="*/ 7 w 192"/>
                <a:gd name="T9" fmla="*/ 79 h 79"/>
                <a:gd name="T10" fmla="*/ 0 60000 65536"/>
                <a:gd name="T11" fmla="*/ 0 60000 65536"/>
                <a:gd name="T12" fmla="*/ 0 60000 65536"/>
                <a:gd name="T13" fmla="*/ 0 60000 65536"/>
                <a:gd name="T14" fmla="*/ 0 60000 65536"/>
                <a:gd name="T15" fmla="*/ 0 w 192"/>
                <a:gd name="T16" fmla="*/ 0 h 79"/>
                <a:gd name="T17" fmla="*/ 192 w 192"/>
                <a:gd name="T18" fmla="*/ 79 h 79"/>
              </a:gdLst>
              <a:ahLst/>
              <a:cxnLst>
                <a:cxn ang="T10">
                  <a:pos x="T0" y="T1"/>
                </a:cxn>
                <a:cxn ang="T11">
                  <a:pos x="T2" y="T3"/>
                </a:cxn>
                <a:cxn ang="T12">
                  <a:pos x="T4" y="T5"/>
                </a:cxn>
                <a:cxn ang="T13">
                  <a:pos x="T6" y="T7"/>
                </a:cxn>
                <a:cxn ang="T14">
                  <a:pos x="T8" y="T9"/>
                </a:cxn>
              </a:cxnLst>
              <a:rect l="T15" t="T16" r="T17" b="T18"/>
              <a:pathLst>
                <a:path w="192" h="79">
                  <a:moveTo>
                    <a:pt x="7" y="79"/>
                  </a:moveTo>
                  <a:cubicBezTo>
                    <a:pt x="7" y="43"/>
                    <a:pt x="0" y="7"/>
                    <a:pt x="77" y="0"/>
                  </a:cubicBezTo>
                  <a:cubicBezTo>
                    <a:pt x="89" y="7"/>
                    <a:pt x="102" y="7"/>
                    <a:pt x="116" y="0"/>
                  </a:cubicBezTo>
                  <a:cubicBezTo>
                    <a:pt x="192" y="7"/>
                    <a:pt x="185" y="43"/>
                    <a:pt x="186" y="79"/>
                  </a:cubicBezTo>
                  <a:cubicBezTo>
                    <a:pt x="7" y="79"/>
                    <a:pt x="7" y="79"/>
                    <a:pt x="7" y="79"/>
                  </a:cubicBez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13" name="Freeform 197"/>
            <p:cNvSpPr>
              <a:spLocks noChangeArrowheads="1"/>
            </p:cNvSpPr>
            <p:nvPr/>
          </p:nvSpPr>
          <p:spPr bwMode="auto">
            <a:xfrm>
              <a:off x="369887" y="125412"/>
              <a:ext cx="454025" cy="334963"/>
            </a:xfrm>
            <a:custGeom>
              <a:avLst/>
              <a:gdLst>
                <a:gd name="T0" fmla="*/ 108 w 140"/>
                <a:gd name="T1" fmla="*/ 103 h 103"/>
                <a:gd name="T2" fmla="*/ 118 w 140"/>
                <a:gd name="T3" fmla="*/ 87 h 103"/>
                <a:gd name="T4" fmla="*/ 28 w 140"/>
                <a:gd name="T5" fmla="*/ 24 h 103"/>
                <a:gd name="T6" fmla="*/ 8 w 140"/>
                <a:gd name="T7" fmla="*/ 87 h 103"/>
                <a:gd name="T8" fmla="*/ 19 w 140"/>
                <a:gd name="T9" fmla="*/ 103 h 103"/>
                <a:gd name="T10" fmla="*/ 28 w 140"/>
                <a:gd name="T11" fmla="*/ 55 h 103"/>
                <a:gd name="T12" fmla="*/ 53 w 140"/>
                <a:gd name="T13" fmla="*/ 64 h 103"/>
                <a:gd name="T14" fmla="*/ 85 w 140"/>
                <a:gd name="T15" fmla="*/ 68 h 103"/>
                <a:gd name="T16" fmla="*/ 108 w 140"/>
                <a:gd name="T17" fmla="*/ 103 h 1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0"/>
                <a:gd name="T28" fmla="*/ 0 h 103"/>
                <a:gd name="T29" fmla="*/ 140 w 140"/>
                <a:gd name="T30" fmla="*/ 103 h 10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0" h="103">
                  <a:moveTo>
                    <a:pt x="108" y="103"/>
                  </a:moveTo>
                  <a:cubicBezTo>
                    <a:pt x="108" y="93"/>
                    <a:pt x="109" y="87"/>
                    <a:pt x="118" y="87"/>
                  </a:cubicBezTo>
                  <a:cubicBezTo>
                    <a:pt x="140" y="6"/>
                    <a:pt x="57" y="0"/>
                    <a:pt x="28" y="24"/>
                  </a:cubicBezTo>
                  <a:cubicBezTo>
                    <a:pt x="2" y="26"/>
                    <a:pt x="0" y="57"/>
                    <a:pt x="8" y="87"/>
                  </a:cubicBezTo>
                  <a:cubicBezTo>
                    <a:pt x="17" y="87"/>
                    <a:pt x="19" y="93"/>
                    <a:pt x="19" y="103"/>
                  </a:cubicBezTo>
                  <a:cubicBezTo>
                    <a:pt x="21" y="84"/>
                    <a:pt x="20" y="65"/>
                    <a:pt x="28" y="55"/>
                  </a:cubicBezTo>
                  <a:cubicBezTo>
                    <a:pt x="36" y="58"/>
                    <a:pt x="44" y="63"/>
                    <a:pt x="53" y="64"/>
                  </a:cubicBezTo>
                  <a:cubicBezTo>
                    <a:pt x="70" y="67"/>
                    <a:pt x="79" y="64"/>
                    <a:pt x="85" y="68"/>
                  </a:cubicBezTo>
                  <a:cubicBezTo>
                    <a:pt x="100" y="77"/>
                    <a:pt x="105" y="83"/>
                    <a:pt x="108" y="103"/>
                  </a:cubicBezTo>
                  <a:close/>
                </a:path>
              </a:pathLst>
            </a:custGeom>
            <a:solidFill>
              <a:srgbClr val="6633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14" name="Freeform 198"/>
            <p:cNvSpPr>
              <a:spLocks noEditPoints="1" noChangeArrowheads="1"/>
            </p:cNvSpPr>
            <p:nvPr/>
          </p:nvSpPr>
          <p:spPr bwMode="auto">
            <a:xfrm>
              <a:off x="441325" y="417512"/>
              <a:ext cx="111125" cy="65088"/>
            </a:xfrm>
            <a:custGeom>
              <a:avLst/>
              <a:gdLst>
                <a:gd name="T0" fmla="*/ 0 w 70"/>
                <a:gd name="T1" fmla="*/ 0 h 41"/>
                <a:gd name="T2" fmla="*/ 70 w 70"/>
                <a:gd name="T3" fmla="*/ 0 h 41"/>
                <a:gd name="T4" fmla="*/ 70 w 70"/>
                <a:gd name="T5" fmla="*/ 41 h 41"/>
                <a:gd name="T6" fmla="*/ 0 w 70"/>
                <a:gd name="T7" fmla="*/ 41 h 41"/>
                <a:gd name="T8" fmla="*/ 0 w 70"/>
                <a:gd name="T9" fmla="*/ 0 h 41"/>
                <a:gd name="T10" fmla="*/ 0 w 70"/>
                <a:gd name="T11" fmla="*/ 0 h 41"/>
                <a:gd name="T12" fmla="*/ 8 w 70"/>
                <a:gd name="T13" fmla="*/ 9 h 41"/>
                <a:gd name="T14" fmla="*/ 8 w 70"/>
                <a:gd name="T15" fmla="*/ 35 h 41"/>
                <a:gd name="T16" fmla="*/ 64 w 70"/>
                <a:gd name="T17" fmla="*/ 35 h 41"/>
                <a:gd name="T18" fmla="*/ 64 w 70"/>
                <a:gd name="T19" fmla="*/ 9 h 41"/>
                <a:gd name="T20" fmla="*/ 8 w 70"/>
                <a:gd name="T21" fmla="*/ 9 h 41"/>
                <a:gd name="T22" fmla="*/ 8 w 70"/>
                <a:gd name="T23" fmla="*/ 9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0"/>
                <a:gd name="T37" fmla="*/ 0 h 41"/>
                <a:gd name="T38" fmla="*/ 70 w 70"/>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0" h="41">
                  <a:moveTo>
                    <a:pt x="0" y="0"/>
                  </a:moveTo>
                  <a:lnTo>
                    <a:pt x="70" y="0"/>
                  </a:lnTo>
                  <a:lnTo>
                    <a:pt x="70" y="41"/>
                  </a:lnTo>
                  <a:lnTo>
                    <a:pt x="0" y="41"/>
                  </a:lnTo>
                  <a:lnTo>
                    <a:pt x="0" y="0"/>
                  </a:lnTo>
                  <a:lnTo>
                    <a:pt x="0" y="0"/>
                  </a:lnTo>
                  <a:close/>
                  <a:moveTo>
                    <a:pt x="8" y="9"/>
                  </a:moveTo>
                  <a:lnTo>
                    <a:pt x="8" y="35"/>
                  </a:lnTo>
                  <a:lnTo>
                    <a:pt x="64" y="35"/>
                  </a:lnTo>
                  <a:lnTo>
                    <a:pt x="64" y="9"/>
                  </a:lnTo>
                  <a:lnTo>
                    <a:pt x="8" y="9"/>
                  </a:lnTo>
                  <a:lnTo>
                    <a:pt x="8" y="9"/>
                  </a:lnTo>
                  <a:close/>
                </a:path>
              </a:pathLst>
            </a:cu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15" name="Freeform 199"/>
            <p:cNvSpPr>
              <a:spLocks noEditPoints="1" noChangeArrowheads="1"/>
            </p:cNvSpPr>
            <p:nvPr/>
          </p:nvSpPr>
          <p:spPr bwMode="auto">
            <a:xfrm>
              <a:off x="596900" y="417512"/>
              <a:ext cx="111125" cy="65088"/>
            </a:xfrm>
            <a:custGeom>
              <a:avLst/>
              <a:gdLst>
                <a:gd name="T0" fmla="*/ 0 w 70"/>
                <a:gd name="T1" fmla="*/ 0 h 41"/>
                <a:gd name="T2" fmla="*/ 70 w 70"/>
                <a:gd name="T3" fmla="*/ 0 h 41"/>
                <a:gd name="T4" fmla="*/ 70 w 70"/>
                <a:gd name="T5" fmla="*/ 41 h 41"/>
                <a:gd name="T6" fmla="*/ 0 w 70"/>
                <a:gd name="T7" fmla="*/ 41 h 41"/>
                <a:gd name="T8" fmla="*/ 0 w 70"/>
                <a:gd name="T9" fmla="*/ 0 h 41"/>
                <a:gd name="T10" fmla="*/ 0 w 70"/>
                <a:gd name="T11" fmla="*/ 0 h 41"/>
                <a:gd name="T12" fmla="*/ 6 w 70"/>
                <a:gd name="T13" fmla="*/ 9 h 41"/>
                <a:gd name="T14" fmla="*/ 6 w 70"/>
                <a:gd name="T15" fmla="*/ 35 h 41"/>
                <a:gd name="T16" fmla="*/ 62 w 70"/>
                <a:gd name="T17" fmla="*/ 35 h 41"/>
                <a:gd name="T18" fmla="*/ 62 w 70"/>
                <a:gd name="T19" fmla="*/ 9 h 41"/>
                <a:gd name="T20" fmla="*/ 6 w 70"/>
                <a:gd name="T21" fmla="*/ 9 h 41"/>
                <a:gd name="T22" fmla="*/ 6 w 70"/>
                <a:gd name="T23" fmla="*/ 9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0"/>
                <a:gd name="T37" fmla="*/ 0 h 41"/>
                <a:gd name="T38" fmla="*/ 70 w 70"/>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0" h="41">
                  <a:moveTo>
                    <a:pt x="0" y="0"/>
                  </a:moveTo>
                  <a:lnTo>
                    <a:pt x="70" y="0"/>
                  </a:lnTo>
                  <a:lnTo>
                    <a:pt x="70" y="41"/>
                  </a:lnTo>
                  <a:lnTo>
                    <a:pt x="0" y="41"/>
                  </a:lnTo>
                  <a:lnTo>
                    <a:pt x="0" y="0"/>
                  </a:lnTo>
                  <a:lnTo>
                    <a:pt x="0" y="0"/>
                  </a:lnTo>
                  <a:close/>
                  <a:moveTo>
                    <a:pt x="6" y="9"/>
                  </a:moveTo>
                  <a:lnTo>
                    <a:pt x="6" y="35"/>
                  </a:lnTo>
                  <a:lnTo>
                    <a:pt x="62" y="35"/>
                  </a:lnTo>
                  <a:lnTo>
                    <a:pt x="62" y="9"/>
                  </a:lnTo>
                  <a:lnTo>
                    <a:pt x="6" y="9"/>
                  </a:lnTo>
                  <a:lnTo>
                    <a:pt x="6" y="9"/>
                  </a:lnTo>
                  <a:close/>
                </a:path>
              </a:pathLst>
            </a:cu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16" name="Freeform 200"/>
            <p:cNvSpPr>
              <a:spLocks noChangeArrowheads="1"/>
            </p:cNvSpPr>
            <p:nvPr/>
          </p:nvSpPr>
          <p:spPr bwMode="auto">
            <a:xfrm>
              <a:off x="552450" y="438150"/>
              <a:ext cx="47625" cy="9525"/>
            </a:xfrm>
            <a:custGeom>
              <a:avLst/>
              <a:gdLst>
                <a:gd name="T0" fmla="*/ 0 w 30"/>
                <a:gd name="T1" fmla="*/ 0 h 6"/>
                <a:gd name="T2" fmla="*/ 30 w 30"/>
                <a:gd name="T3" fmla="*/ 0 h 6"/>
                <a:gd name="T4" fmla="*/ 30 w 30"/>
                <a:gd name="T5" fmla="*/ 6 h 6"/>
                <a:gd name="T6" fmla="*/ 0 w 30"/>
                <a:gd name="T7" fmla="*/ 6 h 6"/>
                <a:gd name="T8" fmla="*/ 0 w 30"/>
                <a:gd name="T9" fmla="*/ 0 h 6"/>
                <a:gd name="T10" fmla="*/ 0 w 30"/>
                <a:gd name="T11" fmla="*/ 0 h 6"/>
                <a:gd name="T12" fmla="*/ 0 60000 65536"/>
                <a:gd name="T13" fmla="*/ 0 60000 65536"/>
                <a:gd name="T14" fmla="*/ 0 60000 65536"/>
                <a:gd name="T15" fmla="*/ 0 60000 65536"/>
                <a:gd name="T16" fmla="*/ 0 60000 65536"/>
                <a:gd name="T17" fmla="*/ 0 60000 65536"/>
                <a:gd name="T18" fmla="*/ 0 w 30"/>
                <a:gd name="T19" fmla="*/ 0 h 6"/>
                <a:gd name="T20" fmla="*/ 30 w 30"/>
                <a:gd name="T21" fmla="*/ 6 h 6"/>
              </a:gdLst>
              <a:ahLst/>
              <a:cxnLst>
                <a:cxn ang="T12">
                  <a:pos x="T0" y="T1"/>
                </a:cxn>
                <a:cxn ang="T13">
                  <a:pos x="T2" y="T3"/>
                </a:cxn>
                <a:cxn ang="T14">
                  <a:pos x="T4" y="T5"/>
                </a:cxn>
                <a:cxn ang="T15">
                  <a:pos x="T6" y="T7"/>
                </a:cxn>
                <a:cxn ang="T16">
                  <a:pos x="T8" y="T9"/>
                </a:cxn>
                <a:cxn ang="T17">
                  <a:pos x="T10" y="T11"/>
                </a:cxn>
              </a:cxnLst>
              <a:rect l="T18" t="T19" r="T20" b="T21"/>
              <a:pathLst>
                <a:path w="30" h="6">
                  <a:moveTo>
                    <a:pt x="0" y="0"/>
                  </a:moveTo>
                  <a:lnTo>
                    <a:pt x="30" y="0"/>
                  </a:lnTo>
                  <a:lnTo>
                    <a:pt x="30" y="6"/>
                  </a:lnTo>
                  <a:lnTo>
                    <a:pt x="0" y="6"/>
                  </a:lnTo>
                  <a:lnTo>
                    <a:pt x="0" y="0"/>
                  </a:lnTo>
                  <a:lnTo>
                    <a:pt x="0" y="0"/>
                  </a:lnTo>
                  <a:close/>
                </a:path>
              </a:pathLst>
            </a:cu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17" name="Freeform 201"/>
            <p:cNvSpPr>
              <a:spLocks noChangeArrowheads="1"/>
            </p:cNvSpPr>
            <p:nvPr/>
          </p:nvSpPr>
          <p:spPr bwMode="auto">
            <a:xfrm>
              <a:off x="534987" y="755650"/>
              <a:ext cx="79375" cy="227013"/>
            </a:xfrm>
            <a:custGeom>
              <a:avLst/>
              <a:gdLst>
                <a:gd name="T0" fmla="*/ 0 w 50"/>
                <a:gd name="T1" fmla="*/ 25 h 143"/>
                <a:gd name="T2" fmla="*/ 15 w 50"/>
                <a:gd name="T3" fmla="*/ 55 h 143"/>
                <a:gd name="T4" fmla="*/ 9 w 50"/>
                <a:gd name="T5" fmla="*/ 143 h 143"/>
                <a:gd name="T6" fmla="*/ 43 w 50"/>
                <a:gd name="T7" fmla="*/ 143 h 143"/>
                <a:gd name="T8" fmla="*/ 35 w 50"/>
                <a:gd name="T9" fmla="*/ 55 h 143"/>
                <a:gd name="T10" fmla="*/ 50 w 50"/>
                <a:gd name="T11" fmla="*/ 25 h 143"/>
                <a:gd name="T12" fmla="*/ 25 w 50"/>
                <a:gd name="T13" fmla="*/ 0 h 143"/>
                <a:gd name="T14" fmla="*/ 0 w 50"/>
                <a:gd name="T15" fmla="*/ 25 h 143"/>
                <a:gd name="T16" fmla="*/ 0 w 50"/>
                <a:gd name="T17" fmla="*/ 25 h 1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
                <a:gd name="T28" fmla="*/ 0 h 143"/>
                <a:gd name="T29" fmla="*/ 50 w 50"/>
                <a:gd name="T30" fmla="*/ 143 h 1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 h="143">
                  <a:moveTo>
                    <a:pt x="0" y="25"/>
                  </a:moveTo>
                  <a:lnTo>
                    <a:pt x="15" y="55"/>
                  </a:lnTo>
                  <a:lnTo>
                    <a:pt x="9" y="143"/>
                  </a:lnTo>
                  <a:lnTo>
                    <a:pt x="43" y="143"/>
                  </a:lnTo>
                  <a:lnTo>
                    <a:pt x="35" y="55"/>
                  </a:lnTo>
                  <a:lnTo>
                    <a:pt x="50" y="25"/>
                  </a:lnTo>
                  <a:lnTo>
                    <a:pt x="25" y="0"/>
                  </a:lnTo>
                  <a:lnTo>
                    <a:pt x="0" y="25"/>
                  </a:lnTo>
                  <a:lnTo>
                    <a:pt x="0" y="25"/>
                  </a:lnTo>
                  <a:close/>
                </a:path>
              </a:pathLst>
            </a:custGeom>
            <a:solidFill>
              <a:srgbClr val="496F8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grpSp>
      <p:sp>
        <p:nvSpPr>
          <p:cNvPr id="2" name="TextBox 15"/>
          <p:cNvSpPr txBox="1"/>
          <p:nvPr/>
        </p:nvSpPr>
        <p:spPr>
          <a:xfrm>
            <a:off x="5534419" y="2324136"/>
            <a:ext cx="5838092" cy="506730"/>
          </a:xfrm>
          <a:prstGeom prst="rect">
            <a:avLst/>
          </a:prstGeom>
          <a:noFill/>
        </p:spPr>
        <p:txBody>
          <a:bodyPr wrap="square" rtlCol="0">
            <a:spAutoFit/>
          </a:bodyPr>
          <a:lstStyle/>
          <a:p>
            <a:pPr>
              <a:lnSpc>
                <a:spcPct val="150000"/>
              </a:lnSpc>
            </a:pPr>
            <a:r>
              <a:rPr lang="zh-CN" altLang="en-US" dirty="0">
                <a:solidFill>
                  <a:schemeClr val="tx2">
                    <a:lumMod val="50000"/>
                    <a:lumOff val="50000"/>
                  </a:schemeClr>
                </a:solidFill>
                <a:latin typeface="微软雅黑" panose="020B0503020204020204" pitchFamily="34" charset="-122"/>
                <a:ea typeface="微软雅黑" panose="020B0503020204020204" pitchFamily="34" charset="-122"/>
              </a:rPr>
              <a:t>主动联系学院办公老师，做办公室值班工作</a:t>
            </a:r>
            <a:endParaRPr lang="zh-CN" altLang="en-US" dirty="0">
              <a:solidFill>
                <a:schemeClr val="tx2">
                  <a:lumMod val="50000"/>
                  <a:lumOff val="50000"/>
                </a:schemeClr>
              </a:solidFill>
              <a:latin typeface="微软雅黑" panose="020B0503020204020204" pitchFamily="34" charset="-122"/>
              <a:ea typeface="微软雅黑" panose="020B0503020204020204" pitchFamily="34" charset="-122"/>
            </a:endParaRPr>
          </a:p>
        </p:txBody>
      </p:sp>
      <p:grpSp>
        <p:nvGrpSpPr>
          <p:cNvPr id="38978" name="组合 296"/>
          <p:cNvGrpSpPr/>
          <p:nvPr/>
        </p:nvGrpSpPr>
        <p:grpSpPr bwMode="auto">
          <a:xfrm>
            <a:off x="4544049" y="2263982"/>
            <a:ext cx="704664" cy="713819"/>
            <a:chOff x="0" y="0"/>
            <a:chExt cx="1149350" cy="1149350"/>
          </a:xfrm>
        </p:grpSpPr>
        <p:sp>
          <p:nvSpPr>
            <p:cNvPr id="38979" name="Oval 23"/>
            <p:cNvSpPr>
              <a:spLocks noChangeArrowheads="1"/>
            </p:cNvSpPr>
            <p:nvPr/>
          </p:nvSpPr>
          <p:spPr bwMode="auto">
            <a:xfrm>
              <a:off x="0" y="0"/>
              <a:ext cx="1149350" cy="1149350"/>
            </a:xfrm>
            <a:prstGeom prst="ellipse">
              <a:avLst/>
            </a:prstGeom>
            <a:solidFill>
              <a:srgbClr val="506B8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8980" name="Freeform 88"/>
            <p:cNvSpPr>
              <a:spLocks noChangeArrowheads="1"/>
            </p:cNvSpPr>
            <p:nvPr/>
          </p:nvSpPr>
          <p:spPr bwMode="auto">
            <a:xfrm>
              <a:off x="161925" y="322263"/>
              <a:ext cx="987425" cy="823913"/>
            </a:xfrm>
            <a:custGeom>
              <a:avLst/>
              <a:gdLst>
                <a:gd name="T0" fmla="*/ 223 w 304"/>
                <a:gd name="T1" fmla="*/ 0 h 254"/>
                <a:gd name="T2" fmla="*/ 304 w 304"/>
                <a:gd name="T3" fmla="*/ 82 h 254"/>
                <a:gd name="T4" fmla="*/ 145 w 304"/>
                <a:gd name="T5" fmla="*/ 254 h 254"/>
                <a:gd name="T6" fmla="*/ 46 w 304"/>
                <a:gd name="T7" fmla="*/ 154 h 254"/>
                <a:gd name="T8" fmla="*/ 74 w 304"/>
                <a:gd name="T9" fmla="*/ 146 h 254"/>
                <a:gd name="T10" fmla="*/ 0 w 304"/>
                <a:gd name="T11" fmla="*/ 72 h 254"/>
                <a:gd name="T12" fmla="*/ 223 w 304"/>
                <a:gd name="T13" fmla="*/ 0 h 254"/>
                <a:gd name="T14" fmla="*/ 0 60000 65536"/>
                <a:gd name="T15" fmla="*/ 0 60000 65536"/>
                <a:gd name="T16" fmla="*/ 0 60000 65536"/>
                <a:gd name="T17" fmla="*/ 0 60000 65536"/>
                <a:gd name="T18" fmla="*/ 0 60000 65536"/>
                <a:gd name="T19" fmla="*/ 0 60000 65536"/>
                <a:gd name="T20" fmla="*/ 0 60000 65536"/>
                <a:gd name="T21" fmla="*/ 0 w 304"/>
                <a:gd name="T22" fmla="*/ 0 h 254"/>
                <a:gd name="T23" fmla="*/ 304 w 304"/>
                <a:gd name="T24" fmla="*/ 254 h 2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4" h="254">
                  <a:moveTo>
                    <a:pt x="223" y="0"/>
                  </a:moveTo>
                  <a:cubicBezTo>
                    <a:pt x="304" y="82"/>
                    <a:pt x="304" y="82"/>
                    <a:pt x="304" y="82"/>
                  </a:cubicBezTo>
                  <a:cubicBezTo>
                    <a:pt x="303" y="172"/>
                    <a:pt x="233" y="246"/>
                    <a:pt x="145" y="254"/>
                  </a:cubicBezTo>
                  <a:cubicBezTo>
                    <a:pt x="46" y="154"/>
                    <a:pt x="46" y="154"/>
                    <a:pt x="46" y="154"/>
                  </a:cubicBezTo>
                  <a:cubicBezTo>
                    <a:pt x="74" y="146"/>
                    <a:pt x="74" y="146"/>
                    <a:pt x="74" y="146"/>
                  </a:cubicBezTo>
                  <a:cubicBezTo>
                    <a:pt x="0" y="72"/>
                    <a:pt x="0" y="72"/>
                    <a:pt x="0" y="72"/>
                  </a:cubicBezTo>
                  <a:cubicBezTo>
                    <a:pt x="223" y="0"/>
                    <a:pt x="223" y="0"/>
                    <a:pt x="223" y="0"/>
                  </a:cubicBezTo>
                  <a:close/>
                </a:path>
              </a:pathLst>
            </a:custGeom>
            <a:solidFill>
              <a:srgbClr val="182F4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8981" name="Freeform 89"/>
            <p:cNvSpPr>
              <a:spLocks noChangeArrowheads="1"/>
            </p:cNvSpPr>
            <p:nvPr/>
          </p:nvSpPr>
          <p:spPr bwMode="auto">
            <a:xfrm>
              <a:off x="161925" y="322263"/>
              <a:ext cx="828675" cy="233363"/>
            </a:xfrm>
            <a:custGeom>
              <a:avLst/>
              <a:gdLst>
                <a:gd name="T0" fmla="*/ 223 w 255"/>
                <a:gd name="T1" fmla="*/ 0 h 72"/>
                <a:gd name="T2" fmla="*/ 31 w 255"/>
                <a:gd name="T3" fmla="*/ 0 h 72"/>
                <a:gd name="T4" fmla="*/ 0 w 255"/>
                <a:gd name="T5" fmla="*/ 72 h 72"/>
                <a:gd name="T6" fmla="*/ 255 w 255"/>
                <a:gd name="T7" fmla="*/ 72 h 72"/>
                <a:gd name="T8" fmla="*/ 223 w 255"/>
                <a:gd name="T9" fmla="*/ 0 h 72"/>
                <a:gd name="T10" fmla="*/ 0 60000 65536"/>
                <a:gd name="T11" fmla="*/ 0 60000 65536"/>
                <a:gd name="T12" fmla="*/ 0 60000 65536"/>
                <a:gd name="T13" fmla="*/ 0 60000 65536"/>
                <a:gd name="T14" fmla="*/ 0 60000 65536"/>
                <a:gd name="T15" fmla="*/ 0 w 255"/>
                <a:gd name="T16" fmla="*/ 0 h 72"/>
                <a:gd name="T17" fmla="*/ 255 w 255"/>
                <a:gd name="T18" fmla="*/ 72 h 72"/>
              </a:gdLst>
              <a:ahLst/>
              <a:cxnLst>
                <a:cxn ang="T10">
                  <a:pos x="T0" y="T1"/>
                </a:cxn>
                <a:cxn ang="T11">
                  <a:pos x="T2" y="T3"/>
                </a:cxn>
                <a:cxn ang="T12">
                  <a:pos x="T4" y="T5"/>
                </a:cxn>
                <a:cxn ang="T13">
                  <a:pos x="T6" y="T7"/>
                </a:cxn>
                <a:cxn ang="T14">
                  <a:pos x="T8" y="T9"/>
                </a:cxn>
              </a:cxnLst>
              <a:rect l="T15" t="T16" r="T17" b="T18"/>
              <a:pathLst>
                <a:path w="255" h="72">
                  <a:moveTo>
                    <a:pt x="223" y="0"/>
                  </a:moveTo>
                  <a:cubicBezTo>
                    <a:pt x="159" y="0"/>
                    <a:pt x="95" y="0"/>
                    <a:pt x="31" y="0"/>
                  </a:cubicBezTo>
                  <a:cubicBezTo>
                    <a:pt x="0" y="72"/>
                    <a:pt x="0" y="72"/>
                    <a:pt x="0" y="72"/>
                  </a:cubicBezTo>
                  <a:cubicBezTo>
                    <a:pt x="85" y="72"/>
                    <a:pt x="170" y="72"/>
                    <a:pt x="255" y="72"/>
                  </a:cubicBezTo>
                  <a:cubicBezTo>
                    <a:pt x="223" y="0"/>
                    <a:pt x="223" y="0"/>
                    <a:pt x="223" y="0"/>
                  </a:cubicBez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8982" name="Freeform 90"/>
            <p:cNvSpPr>
              <a:spLocks noChangeArrowheads="1"/>
            </p:cNvSpPr>
            <p:nvPr/>
          </p:nvSpPr>
          <p:spPr bwMode="auto">
            <a:xfrm>
              <a:off x="188912" y="338138"/>
              <a:ext cx="774700" cy="201613"/>
            </a:xfrm>
            <a:custGeom>
              <a:avLst/>
              <a:gdLst>
                <a:gd name="T0" fmla="*/ 433 w 488"/>
                <a:gd name="T1" fmla="*/ 0 h 127"/>
                <a:gd name="T2" fmla="*/ 488 w 488"/>
                <a:gd name="T3" fmla="*/ 127 h 127"/>
                <a:gd name="T4" fmla="*/ 268 w 488"/>
                <a:gd name="T5" fmla="*/ 127 h 127"/>
                <a:gd name="T6" fmla="*/ 247 w 488"/>
                <a:gd name="T7" fmla="*/ 127 h 127"/>
                <a:gd name="T8" fmla="*/ 0 w 488"/>
                <a:gd name="T9" fmla="*/ 127 h 127"/>
                <a:gd name="T10" fmla="*/ 55 w 488"/>
                <a:gd name="T11" fmla="*/ 0 h 127"/>
                <a:gd name="T12" fmla="*/ 247 w 488"/>
                <a:gd name="T13" fmla="*/ 0 h 127"/>
                <a:gd name="T14" fmla="*/ 268 w 488"/>
                <a:gd name="T15" fmla="*/ 0 h 127"/>
                <a:gd name="T16" fmla="*/ 433 w 488"/>
                <a:gd name="T17" fmla="*/ 0 h 127"/>
                <a:gd name="T18" fmla="*/ 433 w 488"/>
                <a:gd name="T19" fmla="*/ 0 h 1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8"/>
                <a:gd name="T31" fmla="*/ 0 h 127"/>
                <a:gd name="T32" fmla="*/ 488 w 488"/>
                <a:gd name="T33" fmla="*/ 127 h 1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8" h="127">
                  <a:moveTo>
                    <a:pt x="433" y="0"/>
                  </a:moveTo>
                  <a:lnTo>
                    <a:pt x="488" y="127"/>
                  </a:lnTo>
                  <a:lnTo>
                    <a:pt x="268" y="127"/>
                  </a:lnTo>
                  <a:lnTo>
                    <a:pt x="247" y="127"/>
                  </a:lnTo>
                  <a:lnTo>
                    <a:pt x="0" y="127"/>
                  </a:lnTo>
                  <a:lnTo>
                    <a:pt x="55" y="0"/>
                  </a:lnTo>
                  <a:lnTo>
                    <a:pt x="247" y="0"/>
                  </a:lnTo>
                  <a:lnTo>
                    <a:pt x="268" y="0"/>
                  </a:lnTo>
                  <a:lnTo>
                    <a:pt x="433" y="0"/>
                  </a:lnTo>
                  <a:lnTo>
                    <a:pt x="433" y="0"/>
                  </a:lnTo>
                  <a:close/>
                </a:path>
              </a:pathLst>
            </a:custGeom>
            <a:solidFill>
              <a:srgbClr val="16C5C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8983" name="Freeform 91"/>
            <p:cNvSpPr>
              <a:spLocks noChangeArrowheads="1"/>
            </p:cNvSpPr>
            <p:nvPr/>
          </p:nvSpPr>
          <p:spPr bwMode="auto">
            <a:xfrm>
              <a:off x="331787" y="379413"/>
              <a:ext cx="485775" cy="123825"/>
            </a:xfrm>
            <a:custGeom>
              <a:avLst/>
              <a:gdLst>
                <a:gd name="T0" fmla="*/ 292 w 306"/>
                <a:gd name="T1" fmla="*/ 17 h 78"/>
                <a:gd name="T2" fmla="*/ 257 w 306"/>
                <a:gd name="T3" fmla="*/ 17 h 78"/>
                <a:gd name="T4" fmla="*/ 251 w 306"/>
                <a:gd name="T5" fmla="*/ 0 h 78"/>
                <a:gd name="T6" fmla="*/ 55 w 306"/>
                <a:gd name="T7" fmla="*/ 0 h 78"/>
                <a:gd name="T8" fmla="*/ 51 w 306"/>
                <a:gd name="T9" fmla="*/ 17 h 78"/>
                <a:gd name="T10" fmla="*/ 14 w 306"/>
                <a:gd name="T11" fmla="*/ 17 h 78"/>
                <a:gd name="T12" fmla="*/ 0 w 306"/>
                <a:gd name="T13" fmla="*/ 54 h 78"/>
                <a:gd name="T14" fmla="*/ 40 w 306"/>
                <a:gd name="T15" fmla="*/ 54 h 78"/>
                <a:gd name="T16" fmla="*/ 30 w 306"/>
                <a:gd name="T17" fmla="*/ 78 h 78"/>
                <a:gd name="T18" fmla="*/ 276 w 306"/>
                <a:gd name="T19" fmla="*/ 78 h 78"/>
                <a:gd name="T20" fmla="*/ 268 w 306"/>
                <a:gd name="T21" fmla="*/ 54 h 78"/>
                <a:gd name="T22" fmla="*/ 306 w 306"/>
                <a:gd name="T23" fmla="*/ 54 h 78"/>
                <a:gd name="T24" fmla="*/ 292 w 306"/>
                <a:gd name="T25" fmla="*/ 17 h 78"/>
                <a:gd name="T26" fmla="*/ 292 w 306"/>
                <a:gd name="T27" fmla="*/ 17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6"/>
                <a:gd name="T43" fmla="*/ 0 h 78"/>
                <a:gd name="T44" fmla="*/ 306 w 306"/>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6" h="78">
                  <a:moveTo>
                    <a:pt x="292" y="17"/>
                  </a:moveTo>
                  <a:lnTo>
                    <a:pt x="257" y="17"/>
                  </a:lnTo>
                  <a:lnTo>
                    <a:pt x="251" y="0"/>
                  </a:lnTo>
                  <a:lnTo>
                    <a:pt x="55" y="0"/>
                  </a:lnTo>
                  <a:lnTo>
                    <a:pt x="51" y="17"/>
                  </a:lnTo>
                  <a:lnTo>
                    <a:pt x="14" y="17"/>
                  </a:lnTo>
                  <a:lnTo>
                    <a:pt x="0" y="54"/>
                  </a:lnTo>
                  <a:lnTo>
                    <a:pt x="40" y="54"/>
                  </a:lnTo>
                  <a:lnTo>
                    <a:pt x="30" y="78"/>
                  </a:lnTo>
                  <a:lnTo>
                    <a:pt x="276" y="78"/>
                  </a:lnTo>
                  <a:lnTo>
                    <a:pt x="268" y="54"/>
                  </a:lnTo>
                  <a:lnTo>
                    <a:pt x="306" y="54"/>
                  </a:lnTo>
                  <a:lnTo>
                    <a:pt x="292" y="17"/>
                  </a:lnTo>
                  <a:lnTo>
                    <a:pt x="292" y="17"/>
                  </a:lnTo>
                  <a:close/>
                </a:path>
              </a:pathLst>
            </a:custGeom>
            <a:solidFill>
              <a:srgbClr val="3A5A7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8984" name="Freeform 92"/>
            <p:cNvSpPr>
              <a:spLocks noChangeArrowheads="1"/>
            </p:cNvSpPr>
            <p:nvPr/>
          </p:nvSpPr>
          <p:spPr bwMode="auto">
            <a:xfrm>
              <a:off x="304800" y="428625"/>
              <a:ext cx="595313" cy="400050"/>
            </a:xfrm>
            <a:custGeom>
              <a:avLst/>
              <a:gdLst>
                <a:gd name="T0" fmla="*/ 142 w 183"/>
                <a:gd name="T1" fmla="*/ 2 h 123"/>
                <a:gd name="T2" fmla="*/ 138 w 183"/>
                <a:gd name="T3" fmla="*/ 0 h 123"/>
                <a:gd name="T4" fmla="*/ 30 w 183"/>
                <a:gd name="T5" fmla="*/ 0 h 123"/>
                <a:gd name="T6" fmla="*/ 25 w 183"/>
                <a:gd name="T7" fmla="*/ 2 h 123"/>
                <a:gd name="T8" fmla="*/ 1 w 183"/>
                <a:gd name="T9" fmla="*/ 119 h 123"/>
                <a:gd name="T10" fmla="*/ 6 w 183"/>
                <a:gd name="T11" fmla="*/ 123 h 123"/>
                <a:gd name="T12" fmla="*/ 177 w 183"/>
                <a:gd name="T13" fmla="*/ 123 h 123"/>
                <a:gd name="T14" fmla="*/ 182 w 183"/>
                <a:gd name="T15" fmla="*/ 119 h 123"/>
                <a:gd name="T16" fmla="*/ 142 w 183"/>
                <a:gd name="T17" fmla="*/ 2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3"/>
                <a:gd name="T28" fmla="*/ 0 h 123"/>
                <a:gd name="T29" fmla="*/ 183 w 183"/>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3" h="123">
                  <a:moveTo>
                    <a:pt x="142" y="2"/>
                  </a:moveTo>
                  <a:cubicBezTo>
                    <a:pt x="142" y="0"/>
                    <a:pt x="140" y="0"/>
                    <a:pt x="138" y="0"/>
                  </a:cubicBezTo>
                  <a:cubicBezTo>
                    <a:pt x="30" y="0"/>
                    <a:pt x="30" y="0"/>
                    <a:pt x="30" y="0"/>
                  </a:cubicBezTo>
                  <a:cubicBezTo>
                    <a:pt x="28" y="0"/>
                    <a:pt x="26" y="0"/>
                    <a:pt x="25" y="2"/>
                  </a:cubicBezTo>
                  <a:cubicBezTo>
                    <a:pt x="1" y="119"/>
                    <a:pt x="1" y="119"/>
                    <a:pt x="1" y="119"/>
                  </a:cubicBezTo>
                  <a:cubicBezTo>
                    <a:pt x="0" y="121"/>
                    <a:pt x="2" y="123"/>
                    <a:pt x="6" y="123"/>
                  </a:cubicBezTo>
                  <a:cubicBezTo>
                    <a:pt x="177" y="123"/>
                    <a:pt x="177" y="123"/>
                    <a:pt x="177" y="123"/>
                  </a:cubicBezTo>
                  <a:cubicBezTo>
                    <a:pt x="182" y="123"/>
                    <a:pt x="183" y="121"/>
                    <a:pt x="182" y="119"/>
                  </a:cubicBezTo>
                  <a:cubicBezTo>
                    <a:pt x="142" y="2"/>
                    <a:pt x="142" y="2"/>
                    <a:pt x="142" y="2"/>
                  </a:cubicBezTo>
                  <a:close/>
                </a:path>
              </a:pathLst>
            </a:custGeom>
            <a:solidFill>
              <a:srgbClr val="F26B4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8985" name="Freeform 93"/>
            <p:cNvSpPr>
              <a:spLocks noEditPoints="1" noChangeArrowheads="1"/>
            </p:cNvSpPr>
            <p:nvPr/>
          </p:nvSpPr>
          <p:spPr bwMode="auto">
            <a:xfrm>
              <a:off x="587375" y="450850"/>
              <a:ext cx="87313" cy="46038"/>
            </a:xfrm>
            <a:custGeom>
              <a:avLst/>
              <a:gdLst>
                <a:gd name="T0" fmla="*/ 26 w 27"/>
                <a:gd name="T1" fmla="*/ 7 h 14"/>
                <a:gd name="T2" fmla="*/ 24 w 27"/>
                <a:gd name="T3" fmla="*/ 6 h 14"/>
                <a:gd name="T4" fmla="*/ 24 w 27"/>
                <a:gd name="T5" fmla="*/ 5 h 14"/>
                <a:gd name="T6" fmla="*/ 23 w 27"/>
                <a:gd name="T7" fmla="*/ 4 h 14"/>
                <a:gd name="T8" fmla="*/ 25 w 27"/>
                <a:gd name="T9" fmla="*/ 2 h 14"/>
                <a:gd name="T10" fmla="*/ 27 w 27"/>
                <a:gd name="T11" fmla="*/ 12 h 14"/>
                <a:gd name="T12" fmla="*/ 24 w 27"/>
                <a:gd name="T13" fmla="*/ 12 h 14"/>
                <a:gd name="T14" fmla="*/ 25 w 27"/>
                <a:gd name="T15" fmla="*/ 11 h 14"/>
                <a:gd name="T16" fmla="*/ 25 w 27"/>
                <a:gd name="T17" fmla="*/ 9 h 14"/>
                <a:gd name="T18" fmla="*/ 26 w 27"/>
                <a:gd name="T19" fmla="*/ 7 h 14"/>
                <a:gd name="T20" fmla="*/ 23 w 27"/>
                <a:gd name="T21" fmla="*/ 14 h 14"/>
                <a:gd name="T22" fmla="*/ 17 w 27"/>
                <a:gd name="T23" fmla="*/ 10 h 14"/>
                <a:gd name="T24" fmla="*/ 22 w 27"/>
                <a:gd name="T25" fmla="*/ 9 h 14"/>
                <a:gd name="T26" fmla="*/ 24 w 27"/>
                <a:gd name="T27" fmla="*/ 7 h 14"/>
                <a:gd name="T28" fmla="*/ 25 w 27"/>
                <a:gd name="T29" fmla="*/ 10 h 14"/>
                <a:gd name="T30" fmla="*/ 23 w 27"/>
                <a:gd name="T31" fmla="*/ 12 h 14"/>
                <a:gd name="T32" fmla="*/ 17 w 27"/>
                <a:gd name="T33" fmla="*/ 14 h 14"/>
                <a:gd name="T34" fmla="*/ 10 w 27"/>
                <a:gd name="T35" fmla="*/ 10 h 14"/>
                <a:gd name="T36" fmla="*/ 13 w 27"/>
                <a:gd name="T37" fmla="*/ 9 h 14"/>
                <a:gd name="T38" fmla="*/ 14 w 27"/>
                <a:gd name="T39" fmla="*/ 9 h 14"/>
                <a:gd name="T40" fmla="*/ 17 w 27"/>
                <a:gd name="T41" fmla="*/ 10 h 14"/>
                <a:gd name="T42" fmla="*/ 11 w 27"/>
                <a:gd name="T43" fmla="*/ 14 h 14"/>
                <a:gd name="T44" fmla="*/ 4 w 27"/>
                <a:gd name="T45" fmla="*/ 14 h 14"/>
                <a:gd name="T46" fmla="*/ 4 w 27"/>
                <a:gd name="T47" fmla="*/ 12 h 14"/>
                <a:gd name="T48" fmla="*/ 3 w 27"/>
                <a:gd name="T49" fmla="*/ 9 h 14"/>
                <a:gd name="T50" fmla="*/ 3 w 27"/>
                <a:gd name="T51" fmla="*/ 7 h 14"/>
                <a:gd name="T52" fmla="*/ 9 w 27"/>
                <a:gd name="T53" fmla="*/ 10 h 14"/>
                <a:gd name="T54" fmla="*/ 11 w 27"/>
                <a:gd name="T55" fmla="*/ 14 h 14"/>
                <a:gd name="T56" fmla="*/ 1 w 27"/>
                <a:gd name="T57" fmla="*/ 12 h 14"/>
                <a:gd name="T58" fmla="*/ 2 w 27"/>
                <a:gd name="T59" fmla="*/ 7 h 14"/>
                <a:gd name="T60" fmla="*/ 2 w 27"/>
                <a:gd name="T61" fmla="*/ 11 h 14"/>
                <a:gd name="T62" fmla="*/ 2 w 27"/>
                <a:gd name="T63" fmla="*/ 11 h 14"/>
                <a:gd name="T64" fmla="*/ 4 w 27"/>
                <a:gd name="T65" fmla="*/ 14 h 14"/>
                <a:gd name="T66" fmla="*/ 0 w 27"/>
                <a:gd name="T67" fmla="*/ 2 h 14"/>
                <a:gd name="T68" fmla="*/ 3 w 27"/>
                <a:gd name="T69" fmla="*/ 4 h 14"/>
                <a:gd name="T70" fmla="*/ 2 w 27"/>
                <a:gd name="T71" fmla="*/ 5 h 14"/>
                <a:gd name="T72" fmla="*/ 2 w 27"/>
                <a:gd name="T73" fmla="*/ 6 h 14"/>
                <a:gd name="T74" fmla="*/ 0 w 27"/>
                <a:gd name="T75" fmla="*/ 7 h 14"/>
                <a:gd name="T76" fmla="*/ 4 w 27"/>
                <a:gd name="T77" fmla="*/ 0 h 14"/>
                <a:gd name="T78" fmla="*/ 9 w 27"/>
                <a:gd name="T79" fmla="*/ 5 h 14"/>
                <a:gd name="T80" fmla="*/ 5 w 27"/>
                <a:gd name="T81" fmla="*/ 5 h 14"/>
                <a:gd name="T82" fmla="*/ 2 w 27"/>
                <a:gd name="T83" fmla="*/ 7 h 14"/>
                <a:gd name="T84" fmla="*/ 2 w 27"/>
                <a:gd name="T85" fmla="*/ 5 h 14"/>
                <a:gd name="T86" fmla="*/ 3 w 27"/>
                <a:gd name="T87" fmla="*/ 4 h 14"/>
                <a:gd name="T88" fmla="*/ 9 w 27"/>
                <a:gd name="T89" fmla="*/ 0 h 14"/>
                <a:gd name="T90" fmla="*/ 16 w 27"/>
                <a:gd name="T91" fmla="*/ 5 h 14"/>
                <a:gd name="T92" fmla="*/ 13 w 27"/>
                <a:gd name="T93" fmla="*/ 5 h 14"/>
                <a:gd name="T94" fmla="*/ 13 w 27"/>
                <a:gd name="T95" fmla="*/ 5 h 14"/>
                <a:gd name="T96" fmla="*/ 10 w 27"/>
                <a:gd name="T97" fmla="*/ 5 h 14"/>
                <a:gd name="T98" fmla="*/ 16 w 27"/>
                <a:gd name="T99" fmla="*/ 0 h 14"/>
                <a:gd name="T100" fmla="*/ 21 w 27"/>
                <a:gd name="T101" fmla="*/ 0 h 14"/>
                <a:gd name="T102" fmla="*/ 22 w 27"/>
                <a:gd name="T103" fmla="*/ 4 h 14"/>
                <a:gd name="T104" fmla="*/ 24 w 27"/>
                <a:gd name="T105" fmla="*/ 5 h 14"/>
                <a:gd name="T106" fmla="*/ 24 w 27"/>
                <a:gd name="T107" fmla="*/ 7 h 14"/>
                <a:gd name="T108" fmla="*/ 21 w 27"/>
                <a:gd name="T109" fmla="*/ 5 h 14"/>
                <a:gd name="T110" fmla="*/ 16 w 27"/>
                <a:gd name="T111" fmla="*/ 5 h 14"/>
                <a:gd name="T112" fmla="*/ 23 w 27"/>
                <a:gd name="T113" fmla="*/ 7 h 14"/>
                <a:gd name="T114" fmla="*/ 13 w 27"/>
                <a:gd name="T115" fmla="*/ 9 h 14"/>
                <a:gd name="T116" fmla="*/ 4 w 27"/>
                <a:gd name="T117" fmla="*/ 7 h 14"/>
                <a:gd name="T118" fmla="*/ 13 w 27"/>
                <a:gd name="T119" fmla="*/ 5 h 14"/>
                <a:gd name="T120" fmla="*/ 23 w 27"/>
                <a:gd name="T121" fmla="*/ 7 h 1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7"/>
                <a:gd name="T184" fmla="*/ 0 h 14"/>
                <a:gd name="T185" fmla="*/ 27 w 27"/>
                <a:gd name="T186" fmla="*/ 14 h 1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7" h="14">
                  <a:moveTo>
                    <a:pt x="25" y="2"/>
                  </a:moveTo>
                  <a:cubicBezTo>
                    <a:pt x="26" y="4"/>
                    <a:pt x="26" y="5"/>
                    <a:pt x="26" y="7"/>
                  </a:cubicBezTo>
                  <a:cubicBezTo>
                    <a:pt x="26" y="7"/>
                    <a:pt x="25" y="7"/>
                    <a:pt x="25" y="7"/>
                  </a:cubicBezTo>
                  <a:cubicBezTo>
                    <a:pt x="24" y="7"/>
                    <a:pt x="24" y="6"/>
                    <a:pt x="24" y="6"/>
                  </a:cubicBezTo>
                  <a:cubicBezTo>
                    <a:pt x="24" y="5"/>
                    <a:pt x="24" y="5"/>
                    <a:pt x="24" y="5"/>
                  </a:cubicBezTo>
                  <a:cubicBezTo>
                    <a:pt x="24" y="5"/>
                    <a:pt x="24" y="5"/>
                    <a:pt x="24" y="5"/>
                  </a:cubicBezTo>
                  <a:cubicBezTo>
                    <a:pt x="24" y="5"/>
                    <a:pt x="24" y="5"/>
                    <a:pt x="24" y="5"/>
                  </a:cubicBezTo>
                  <a:cubicBezTo>
                    <a:pt x="24" y="4"/>
                    <a:pt x="23" y="4"/>
                    <a:pt x="23" y="4"/>
                  </a:cubicBezTo>
                  <a:cubicBezTo>
                    <a:pt x="22" y="3"/>
                    <a:pt x="22" y="2"/>
                    <a:pt x="22" y="0"/>
                  </a:cubicBezTo>
                  <a:cubicBezTo>
                    <a:pt x="24" y="1"/>
                    <a:pt x="25" y="1"/>
                    <a:pt x="25" y="2"/>
                  </a:cubicBezTo>
                  <a:close/>
                  <a:moveTo>
                    <a:pt x="26" y="7"/>
                  </a:moveTo>
                  <a:cubicBezTo>
                    <a:pt x="27" y="9"/>
                    <a:pt x="27" y="11"/>
                    <a:pt x="27" y="12"/>
                  </a:cubicBezTo>
                  <a:cubicBezTo>
                    <a:pt x="27" y="13"/>
                    <a:pt x="26" y="14"/>
                    <a:pt x="24" y="14"/>
                  </a:cubicBezTo>
                  <a:cubicBezTo>
                    <a:pt x="24" y="13"/>
                    <a:pt x="24" y="12"/>
                    <a:pt x="24" y="12"/>
                  </a:cubicBezTo>
                  <a:cubicBezTo>
                    <a:pt x="24" y="11"/>
                    <a:pt x="25" y="11"/>
                    <a:pt x="25" y="11"/>
                  </a:cubicBezTo>
                  <a:cubicBezTo>
                    <a:pt x="25" y="11"/>
                    <a:pt x="25" y="11"/>
                    <a:pt x="25" y="11"/>
                  </a:cubicBezTo>
                  <a:cubicBezTo>
                    <a:pt x="25" y="11"/>
                    <a:pt x="25" y="11"/>
                    <a:pt x="25" y="11"/>
                  </a:cubicBezTo>
                  <a:cubicBezTo>
                    <a:pt x="25" y="10"/>
                    <a:pt x="25" y="10"/>
                    <a:pt x="25" y="9"/>
                  </a:cubicBezTo>
                  <a:cubicBezTo>
                    <a:pt x="25" y="9"/>
                    <a:pt x="25" y="8"/>
                    <a:pt x="25" y="7"/>
                  </a:cubicBezTo>
                  <a:cubicBezTo>
                    <a:pt x="25" y="7"/>
                    <a:pt x="26" y="7"/>
                    <a:pt x="26" y="7"/>
                  </a:cubicBezTo>
                  <a:close/>
                  <a:moveTo>
                    <a:pt x="24" y="14"/>
                  </a:moveTo>
                  <a:cubicBezTo>
                    <a:pt x="24" y="14"/>
                    <a:pt x="23" y="14"/>
                    <a:pt x="23" y="14"/>
                  </a:cubicBezTo>
                  <a:cubicBezTo>
                    <a:pt x="21" y="14"/>
                    <a:pt x="20" y="14"/>
                    <a:pt x="18" y="14"/>
                  </a:cubicBezTo>
                  <a:cubicBezTo>
                    <a:pt x="18" y="13"/>
                    <a:pt x="17" y="11"/>
                    <a:pt x="17" y="10"/>
                  </a:cubicBezTo>
                  <a:cubicBezTo>
                    <a:pt x="17" y="10"/>
                    <a:pt x="18" y="10"/>
                    <a:pt x="18" y="10"/>
                  </a:cubicBezTo>
                  <a:cubicBezTo>
                    <a:pt x="20" y="10"/>
                    <a:pt x="21" y="9"/>
                    <a:pt x="22" y="9"/>
                  </a:cubicBezTo>
                  <a:cubicBezTo>
                    <a:pt x="23" y="8"/>
                    <a:pt x="23" y="8"/>
                    <a:pt x="23" y="7"/>
                  </a:cubicBezTo>
                  <a:cubicBezTo>
                    <a:pt x="23" y="7"/>
                    <a:pt x="24" y="7"/>
                    <a:pt x="24" y="7"/>
                  </a:cubicBezTo>
                  <a:cubicBezTo>
                    <a:pt x="24" y="8"/>
                    <a:pt x="24" y="9"/>
                    <a:pt x="24" y="9"/>
                  </a:cubicBezTo>
                  <a:cubicBezTo>
                    <a:pt x="25" y="10"/>
                    <a:pt x="25" y="10"/>
                    <a:pt x="25" y="10"/>
                  </a:cubicBezTo>
                  <a:cubicBezTo>
                    <a:pt x="24" y="11"/>
                    <a:pt x="24" y="11"/>
                    <a:pt x="23" y="12"/>
                  </a:cubicBezTo>
                  <a:cubicBezTo>
                    <a:pt x="23" y="12"/>
                    <a:pt x="23" y="12"/>
                    <a:pt x="23" y="12"/>
                  </a:cubicBezTo>
                  <a:cubicBezTo>
                    <a:pt x="24" y="12"/>
                    <a:pt x="24" y="13"/>
                    <a:pt x="24" y="14"/>
                  </a:cubicBezTo>
                  <a:close/>
                  <a:moveTo>
                    <a:pt x="17" y="14"/>
                  </a:moveTo>
                  <a:cubicBezTo>
                    <a:pt x="15" y="14"/>
                    <a:pt x="13" y="14"/>
                    <a:pt x="11" y="14"/>
                  </a:cubicBezTo>
                  <a:cubicBezTo>
                    <a:pt x="11" y="13"/>
                    <a:pt x="11" y="11"/>
                    <a:pt x="10" y="10"/>
                  </a:cubicBezTo>
                  <a:cubicBezTo>
                    <a:pt x="11" y="10"/>
                    <a:pt x="11" y="9"/>
                    <a:pt x="12" y="9"/>
                  </a:cubicBezTo>
                  <a:cubicBezTo>
                    <a:pt x="12" y="9"/>
                    <a:pt x="13" y="9"/>
                    <a:pt x="13" y="9"/>
                  </a:cubicBezTo>
                  <a:cubicBezTo>
                    <a:pt x="13" y="9"/>
                    <a:pt x="13" y="9"/>
                    <a:pt x="13" y="9"/>
                  </a:cubicBezTo>
                  <a:cubicBezTo>
                    <a:pt x="14" y="9"/>
                    <a:pt x="14" y="9"/>
                    <a:pt x="14" y="9"/>
                  </a:cubicBezTo>
                  <a:cubicBezTo>
                    <a:pt x="14" y="9"/>
                    <a:pt x="15" y="9"/>
                    <a:pt x="15" y="9"/>
                  </a:cubicBezTo>
                  <a:cubicBezTo>
                    <a:pt x="16" y="9"/>
                    <a:pt x="16" y="10"/>
                    <a:pt x="17" y="10"/>
                  </a:cubicBezTo>
                  <a:cubicBezTo>
                    <a:pt x="17" y="11"/>
                    <a:pt x="17" y="13"/>
                    <a:pt x="17" y="14"/>
                  </a:cubicBezTo>
                  <a:close/>
                  <a:moveTo>
                    <a:pt x="11" y="14"/>
                  </a:moveTo>
                  <a:cubicBezTo>
                    <a:pt x="9" y="14"/>
                    <a:pt x="7" y="14"/>
                    <a:pt x="5" y="14"/>
                  </a:cubicBezTo>
                  <a:cubicBezTo>
                    <a:pt x="5" y="14"/>
                    <a:pt x="5" y="14"/>
                    <a:pt x="4" y="14"/>
                  </a:cubicBezTo>
                  <a:cubicBezTo>
                    <a:pt x="4" y="13"/>
                    <a:pt x="4" y="12"/>
                    <a:pt x="4" y="12"/>
                  </a:cubicBezTo>
                  <a:cubicBezTo>
                    <a:pt x="4" y="12"/>
                    <a:pt x="4" y="12"/>
                    <a:pt x="4" y="12"/>
                  </a:cubicBezTo>
                  <a:cubicBezTo>
                    <a:pt x="4" y="11"/>
                    <a:pt x="3" y="11"/>
                    <a:pt x="3" y="10"/>
                  </a:cubicBezTo>
                  <a:cubicBezTo>
                    <a:pt x="3" y="10"/>
                    <a:pt x="3" y="10"/>
                    <a:pt x="3" y="9"/>
                  </a:cubicBezTo>
                  <a:cubicBezTo>
                    <a:pt x="2" y="9"/>
                    <a:pt x="2" y="8"/>
                    <a:pt x="2" y="7"/>
                  </a:cubicBezTo>
                  <a:cubicBezTo>
                    <a:pt x="3" y="7"/>
                    <a:pt x="3" y="7"/>
                    <a:pt x="3" y="7"/>
                  </a:cubicBezTo>
                  <a:cubicBezTo>
                    <a:pt x="3" y="8"/>
                    <a:pt x="4" y="8"/>
                    <a:pt x="5" y="9"/>
                  </a:cubicBezTo>
                  <a:cubicBezTo>
                    <a:pt x="6" y="9"/>
                    <a:pt x="8" y="10"/>
                    <a:pt x="9" y="10"/>
                  </a:cubicBezTo>
                  <a:cubicBezTo>
                    <a:pt x="9" y="10"/>
                    <a:pt x="10" y="10"/>
                    <a:pt x="10" y="10"/>
                  </a:cubicBezTo>
                  <a:cubicBezTo>
                    <a:pt x="10" y="11"/>
                    <a:pt x="10" y="13"/>
                    <a:pt x="11" y="14"/>
                  </a:cubicBezTo>
                  <a:close/>
                  <a:moveTo>
                    <a:pt x="4" y="14"/>
                  </a:moveTo>
                  <a:cubicBezTo>
                    <a:pt x="2" y="14"/>
                    <a:pt x="1" y="13"/>
                    <a:pt x="1" y="12"/>
                  </a:cubicBezTo>
                  <a:cubicBezTo>
                    <a:pt x="0" y="11"/>
                    <a:pt x="0" y="9"/>
                    <a:pt x="0" y="7"/>
                  </a:cubicBezTo>
                  <a:cubicBezTo>
                    <a:pt x="1" y="7"/>
                    <a:pt x="1" y="7"/>
                    <a:pt x="2" y="7"/>
                  </a:cubicBezTo>
                  <a:cubicBezTo>
                    <a:pt x="2" y="8"/>
                    <a:pt x="2" y="9"/>
                    <a:pt x="2" y="9"/>
                  </a:cubicBezTo>
                  <a:cubicBezTo>
                    <a:pt x="2" y="10"/>
                    <a:pt x="2" y="10"/>
                    <a:pt x="2" y="11"/>
                  </a:cubicBezTo>
                  <a:cubicBezTo>
                    <a:pt x="2" y="11"/>
                    <a:pt x="2" y="11"/>
                    <a:pt x="2" y="11"/>
                  </a:cubicBezTo>
                  <a:cubicBezTo>
                    <a:pt x="2" y="11"/>
                    <a:pt x="2" y="11"/>
                    <a:pt x="2" y="11"/>
                  </a:cubicBezTo>
                  <a:cubicBezTo>
                    <a:pt x="3" y="11"/>
                    <a:pt x="3" y="11"/>
                    <a:pt x="4" y="12"/>
                  </a:cubicBezTo>
                  <a:cubicBezTo>
                    <a:pt x="4" y="12"/>
                    <a:pt x="4" y="13"/>
                    <a:pt x="4" y="14"/>
                  </a:cubicBezTo>
                  <a:close/>
                  <a:moveTo>
                    <a:pt x="0" y="7"/>
                  </a:moveTo>
                  <a:cubicBezTo>
                    <a:pt x="0" y="5"/>
                    <a:pt x="0" y="4"/>
                    <a:pt x="0" y="2"/>
                  </a:cubicBezTo>
                  <a:cubicBezTo>
                    <a:pt x="0" y="1"/>
                    <a:pt x="1" y="1"/>
                    <a:pt x="3" y="0"/>
                  </a:cubicBezTo>
                  <a:cubicBezTo>
                    <a:pt x="3" y="2"/>
                    <a:pt x="3" y="3"/>
                    <a:pt x="3" y="4"/>
                  </a:cubicBezTo>
                  <a:cubicBezTo>
                    <a:pt x="3" y="4"/>
                    <a:pt x="2" y="4"/>
                    <a:pt x="2" y="5"/>
                  </a:cubicBezTo>
                  <a:cubicBezTo>
                    <a:pt x="2" y="5"/>
                    <a:pt x="2" y="5"/>
                    <a:pt x="2" y="5"/>
                  </a:cubicBezTo>
                  <a:cubicBezTo>
                    <a:pt x="2" y="5"/>
                    <a:pt x="2" y="5"/>
                    <a:pt x="2" y="5"/>
                  </a:cubicBezTo>
                  <a:cubicBezTo>
                    <a:pt x="2" y="5"/>
                    <a:pt x="2" y="5"/>
                    <a:pt x="2" y="6"/>
                  </a:cubicBezTo>
                  <a:cubicBezTo>
                    <a:pt x="2" y="6"/>
                    <a:pt x="2" y="7"/>
                    <a:pt x="2" y="7"/>
                  </a:cubicBezTo>
                  <a:cubicBezTo>
                    <a:pt x="1" y="7"/>
                    <a:pt x="1" y="7"/>
                    <a:pt x="0" y="7"/>
                  </a:cubicBezTo>
                  <a:close/>
                  <a:moveTo>
                    <a:pt x="3" y="0"/>
                  </a:moveTo>
                  <a:cubicBezTo>
                    <a:pt x="3" y="0"/>
                    <a:pt x="4" y="0"/>
                    <a:pt x="4" y="0"/>
                  </a:cubicBezTo>
                  <a:cubicBezTo>
                    <a:pt x="5" y="0"/>
                    <a:pt x="7" y="0"/>
                    <a:pt x="9" y="0"/>
                  </a:cubicBezTo>
                  <a:cubicBezTo>
                    <a:pt x="9" y="2"/>
                    <a:pt x="9" y="3"/>
                    <a:pt x="9" y="5"/>
                  </a:cubicBezTo>
                  <a:cubicBezTo>
                    <a:pt x="9" y="5"/>
                    <a:pt x="9" y="5"/>
                    <a:pt x="8" y="5"/>
                  </a:cubicBezTo>
                  <a:cubicBezTo>
                    <a:pt x="7" y="5"/>
                    <a:pt x="6" y="5"/>
                    <a:pt x="5" y="5"/>
                  </a:cubicBezTo>
                  <a:cubicBezTo>
                    <a:pt x="4" y="6"/>
                    <a:pt x="3" y="6"/>
                    <a:pt x="3" y="7"/>
                  </a:cubicBezTo>
                  <a:cubicBezTo>
                    <a:pt x="3" y="7"/>
                    <a:pt x="3" y="7"/>
                    <a:pt x="2" y="7"/>
                  </a:cubicBezTo>
                  <a:cubicBezTo>
                    <a:pt x="2" y="7"/>
                    <a:pt x="2" y="6"/>
                    <a:pt x="2" y="6"/>
                  </a:cubicBezTo>
                  <a:cubicBezTo>
                    <a:pt x="2" y="5"/>
                    <a:pt x="2" y="5"/>
                    <a:pt x="2" y="5"/>
                  </a:cubicBezTo>
                  <a:cubicBezTo>
                    <a:pt x="3" y="4"/>
                    <a:pt x="3" y="4"/>
                    <a:pt x="3" y="4"/>
                  </a:cubicBezTo>
                  <a:cubicBezTo>
                    <a:pt x="3" y="4"/>
                    <a:pt x="3" y="4"/>
                    <a:pt x="3" y="4"/>
                  </a:cubicBezTo>
                  <a:cubicBezTo>
                    <a:pt x="3" y="3"/>
                    <a:pt x="3" y="2"/>
                    <a:pt x="3" y="0"/>
                  </a:cubicBezTo>
                  <a:close/>
                  <a:moveTo>
                    <a:pt x="9" y="0"/>
                  </a:moveTo>
                  <a:cubicBezTo>
                    <a:pt x="11" y="0"/>
                    <a:pt x="13" y="0"/>
                    <a:pt x="15" y="0"/>
                  </a:cubicBezTo>
                  <a:cubicBezTo>
                    <a:pt x="15" y="2"/>
                    <a:pt x="16" y="3"/>
                    <a:pt x="16" y="5"/>
                  </a:cubicBezTo>
                  <a:cubicBezTo>
                    <a:pt x="16" y="5"/>
                    <a:pt x="15" y="5"/>
                    <a:pt x="15" y="5"/>
                  </a:cubicBezTo>
                  <a:cubicBezTo>
                    <a:pt x="14" y="5"/>
                    <a:pt x="14" y="5"/>
                    <a:pt x="13" y="5"/>
                  </a:cubicBezTo>
                  <a:cubicBezTo>
                    <a:pt x="13" y="5"/>
                    <a:pt x="13" y="5"/>
                    <a:pt x="13" y="5"/>
                  </a:cubicBezTo>
                  <a:cubicBezTo>
                    <a:pt x="13" y="5"/>
                    <a:pt x="13" y="5"/>
                    <a:pt x="13" y="5"/>
                  </a:cubicBezTo>
                  <a:cubicBezTo>
                    <a:pt x="12" y="5"/>
                    <a:pt x="11" y="5"/>
                    <a:pt x="11" y="5"/>
                  </a:cubicBezTo>
                  <a:cubicBezTo>
                    <a:pt x="11" y="5"/>
                    <a:pt x="10" y="5"/>
                    <a:pt x="10" y="5"/>
                  </a:cubicBezTo>
                  <a:cubicBezTo>
                    <a:pt x="10" y="3"/>
                    <a:pt x="10" y="2"/>
                    <a:pt x="9" y="0"/>
                  </a:cubicBezTo>
                  <a:close/>
                  <a:moveTo>
                    <a:pt x="16" y="0"/>
                  </a:moveTo>
                  <a:cubicBezTo>
                    <a:pt x="17" y="0"/>
                    <a:pt x="19" y="0"/>
                    <a:pt x="21" y="0"/>
                  </a:cubicBezTo>
                  <a:cubicBezTo>
                    <a:pt x="21" y="0"/>
                    <a:pt x="21" y="0"/>
                    <a:pt x="21" y="0"/>
                  </a:cubicBezTo>
                  <a:cubicBezTo>
                    <a:pt x="21" y="0"/>
                    <a:pt x="21" y="0"/>
                    <a:pt x="21" y="0"/>
                  </a:cubicBezTo>
                  <a:cubicBezTo>
                    <a:pt x="22" y="2"/>
                    <a:pt x="22" y="3"/>
                    <a:pt x="22" y="4"/>
                  </a:cubicBezTo>
                  <a:cubicBezTo>
                    <a:pt x="22" y="4"/>
                    <a:pt x="22" y="4"/>
                    <a:pt x="22" y="4"/>
                  </a:cubicBezTo>
                  <a:cubicBezTo>
                    <a:pt x="23" y="4"/>
                    <a:pt x="23" y="4"/>
                    <a:pt x="24" y="5"/>
                  </a:cubicBezTo>
                  <a:cubicBezTo>
                    <a:pt x="24" y="5"/>
                    <a:pt x="24" y="5"/>
                    <a:pt x="24" y="6"/>
                  </a:cubicBezTo>
                  <a:cubicBezTo>
                    <a:pt x="24" y="6"/>
                    <a:pt x="24" y="7"/>
                    <a:pt x="24" y="7"/>
                  </a:cubicBezTo>
                  <a:cubicBezTo>
                    <a:pt x="24" y="7"/>
                    <a:pt x="23" y="7"/>
                    <a:pt x="23" y="7"/>
                  </a:cubicBezTo>
                  <a:cubicBezTo>
                    <a:pt x="23" y="6"/>
                    <a:pt x="22" y="6"/>
                    <a:pt x="21" y="5"/>
                  </a:cubicBezTo>
                  <a:cubicBezTo>
                    <a:pt x="20" y="5"/>
                    <a:pt x="19" y="5"/>
                    <a:pt x="17" y="5"/>
                  </a:cubicBezTo>
                  <a:cubicBezTo>
                    <a:pt x="17" y="5"/>
                    <a:pt x="17" y="5"/>
                    <a:pt x="16" y="5"/>
                  </a:cubicBezTo>
                  <a:cubicBezTo>
                    <a:pt x="16" y="3"/>
                    <a:pt x="16" y="2"/>
                    <a:pt x="16" y="0"/>
                  </a:cubicBezTo>
                  <a:close/>
                  <a:moveTo>
                    <a:pt x="23" y="7"/>
                  </a:moveTo>
                  <a:cubicBezTo>
                    <a:pt x="23" y="8"/>
                    <a:pt x="20" y="9"/>
                    <a:pt x="18" y="9"/>
                  </a:cubicBezTo>
                  <a:cubicBezTo>
                    <a:pt x="16" y="9"/>
                    <a:pt x="15" y="9"/>
                    <a:pt x="13" y="9"/>
                  </a:cubicBezTo>
                  <a:cubicBezTo>
                    <a:pt x="12" y="9"/>
                    <a:pt x="11" y="9"/>
                    <a:pt x="9" y="9"/>
                  </a:cubicBezTo>
                  <a:cubicBezTo>
                    <a:pt x="7" y="9"/>
                    <a:pt x="4" y="8"/>
                    <a:pt x="4" y="7"/>
                  </a:cubicBezTo>
                  <a:cubicBezTo>
                    <a:pt x="4" y="6"/>
                    <a:pt x="6" y="5"/>
                    <a:pt x="8" y="5"/>
                  </a:cubicBezTo>
                  <a:cubicBezTo>
                    <a:pt x="11" y="5"/>
                    <a:pt x="12" y="5"/>
                    <a:pt x="13" y="5"/>
                  </a:cubicBezTo>
                  <a:cubicBezTo>
                    <a:pt x="14" y="5"/>
                    <a:pt x="15" y="5"/>
                    <a:pt x="17" y="5"/>
                  </a:cubicBezTo>
                  <a:cubicBezTo>
                    <a:pt x="20" y="5"/>
                    <a:pt x="22" y="6"/>
                    <a:pt x="23" y="7"/>
                  </a:cubicBezTo>
                  <a:close/>
                </a:path>
              </a:pathLst>
            </a:custGeom>
            <a:solidFill>
              <a:srgbClr val="F4B6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8986" name="Freeform 94"/>
            <p:cNvSpPr>
              <a:spLocks noEditPoints="1" noChangeArrowheads="1"/>
            </p:cNvSpPr>
            <p:nvPr/>
          </p:nvSpPr>
          <p:spPr bwMode="auto">
            <a:xfrm>
              <a:off x="525462" y="450850"/>
              <a:ext cx="49213" cy="322263"/>
            </a:xfrm>
            <a:custGeom>
              <a:avLst/>
              <a:gdLst>
                <a:gd name="T0" fmla="*/ 3 w 15"/>
                <a:gd name="T1" fmla="*/ 13 h 99"/>
                <a:gd name="T2" fmla="*/ 2 w 15"/>
                <a:gd name="T3" fmla="*/ 75 h 99"/>
                <a:gd name="T4" fmla="*/ 2 w 15"/>
                <a:gd name="T5" fmla="*/ 71 h 99"/>
                <a:gd name="T6" fmla="*/ 9 w 15"/>
                <a:gd name="T7" fmla="*/ 74 h 99"/>
                <a:gd name="T8" fmla="*/ 13 w 15"/>
                <a:gd name="T9" fmla="*/ 71 h 99"/>
                <a:gd name="T10" fmla="*/ 6 w 15"/>
                <a:gd name="T11" fmla="*/ 75 h 99"/>
                <a:gd name="T12" fmla="*/ 1 w 15"/>
                <a:gd name="T13" fmla="*/ 77 h 99"/>
                <a:gd name="T14" fmla="*/ 6 w 15"/>
                <a:gd name="T15" fmla="*/ 79 h 99"/>
                <a:gd name="T16" fmla="*/ 11 w 15"/>
                <a:gd name="T17" fmla="*/ 78 h 99"/>
                <a:gd name="T18" fmla="*/ 8 w 15"/>
                <a:gd name="T19" fmla="*/ 83 h 99"/>
                <a:gd name="T20" fmla="*/ 0 w 15"/>
                <a:gd name="T21" fmla="*/ 89 h 99"/>
                <a:gd name="T22" fmla="*/ 3 w 15"/>
                <a:gd name="T23" fmla="*/ 89 h 99"/>
                <a:gd name="T24" fmla="*/ 12 w 15"/>
                <a:gd name="T25" fmla="*/ 88 h 99"/>
                <a:gd name="T26" fmla="*/ 14 w 15"/>
                <a:gd name="T27" fmla="*/ 90 h 99"/>
                <a:gd name="T28" fmla="*/ 4 w 15"/>
                <a:gd name="T29" fmla="*/ 91 h 99"/>
                <a:gd name="T30" fmla="*/ 3 w 15"/>
                <a:gd name="T31" fmla="*/ 93 h 99"/>
                <a:gd name="T32" fmla="*/ 8 w 15"/>
                <a:gd name="T33" fmla="*/ 96 h 99"/>
                <a:gd name="T34" fmla="*/ 13 w 15"/>
                <a:gd name="T35" fmla="*/ 93 h 99"/>
                <a:gd name="T36" fmla="*/ 7 w 15"/>
                <a:gd name="T37" fmla="*/ 98 h 99"/>
                <a:gd name="T38" fmla="*/ 9 w 15"/>
                <a:gd name="T39" fmla="*/ 66 h 99"/>
                <a:gd name="T40" fmla="*/ 2 w 15"/>
                <a:gd name="T41" fmla="*/ 65 h 99"/>
                <a:gd name="T42" fmla="*/ 0 w 15"/>
                <a:gd name="T43" fmla="*/ 60 h 99"/>
                <a:gd name="T44" fmla="*/ 8 w 15"/>
                <a:gd name="T45" fmla="*/ 64 h 99"/>
                <a:gd name="T46" fmla="*/ 10 w 15"/>
                <a:gd name="T47" fmla="*/ 61 h 99"/>
                <a:gd name="T48" fmla="*/ 13 w 15"/>
                <a:gd name="T49" fmla="*/ 57 h 99"/>
                <a:gd name="T50" fmla="*/ 5 w 15"/>
                <a:gd name="T51" fmla="*/ 55 h 99"/>
                <a:gd name="T52" fmla="*/ 0 w 15"/>
                <a:gd name="T53" fmla="*/ 59 h 99"/>
                <a:gd name="T54" fmla="*/ 7 w 15"/>
                <a:gd name="T55" fmla="*/ 56 h 99"/>
                <a:gd name="T56" fmla="*/ 11 w 15"/>
                <a:gd name="T57" fmla="*/ 56 h 99"/>
                <a:gd name="T58" fmla="*/ 12 w 15"/>
                <a:gd name="T59" fmla="*/ 54 h 99"/>
                <a:gd name="T60" fmla="*/ 6 w 15"/>
                <a:gd name="T61" fmla="*/ 52 h 99"/>
                <a:gd name="T62" fmla="*/ 2 w 15"/>
                <a:gd name="T63" fmla="*/ 52 h 99"/>
                <a:gd name="T64" fmla="*/ 3 w 15"/>
                <a:gd name="T65" fmla="*/ 47 h 99"/>
                <a:gd name="T66" fmla="*/ 9 w 15"/>
                <a:gd name="T67" fmla="*/ 51 h 99"/>
                <a:gd name="T68" fmla="*/ 10 w 15"/>
                <a:gd name="T69" fmla="*/ 47 h 99"/>
                <a:gd name="T70" fmla="*/ 10 w 15"/>
                <a:gd name="T71" fmla="*/ 46 h 99"/>
                <a:gd name="T72" fmla="*/ 3 w 15"/>
                <a:gd name="T73" fmla="*/ 42 h 99"/>
                <a:gd name="T74" fmla="*/ 0 w 15"/>
                <a:gd name="T75" fmla="*/ 45 h 99"/>
                <a:gd name="T76" fmla="*/ 7 w 15"/>
                <a:gd name="T77" fmla="*/ 44 h 99"/>
                <a:gd name="T78" fmla="*/ 10 w 15"/>
                <a:gd name="T79" fmla="*/ 42 h 99"/>
                <a:gd name="T80" fmla="*/ 12 w 15"/>
                <a:gd name="T81" fmla="*/ 43 h 99"/>
                <a:gd name="T82" fmla="*/ 2 w 15"/>
                <a:gd name="T83" fmla="*/ 22 h 99"/>
                <a:gd name="T84" fmla="*/ 10 w 15"/>
                <a:gd name="T85" fmla="*/ 25 h 99"/>
                <a:gd name="T86" fmla="*/ 0 w 15"/>
                <a:gd name="T87" fmla="*/ 26 h 99"/>
                <a:gd name="T88" fmla="*/ 12 w 15"/>
                <a:gd name="T89" fmla="*/ 31 h 99"/>
                <a:gd name="T90" fmla="*/ 2 w 15"/>
                <a:gd name="T91" fmla="*/ 30 h 99"/>
                <a:gd name="T92" fmla="*/ 2 w 15"/>
                <a:gd name="T93" fmla="*/ 9 h 99"/>
                <a:gd name="T94" fmla="*/ 3 w 15"/>
                <a:gd name="T95" fmla="*/ 8 h 99"/>
                <a:gd name="T96" fmla="*/ 8 w 15"/>
                <a:gd name="T97" fmla="*/ 4 h 99"/>
                <a:gd name="T98" fmla="*/ 2 w 15"/>
                <a:gd name="T99" fmla="*/ 4 h 99"/>
                <a:gd name="T100" fmla="*/ 11 w 15"/>
                <a:gd name="T101" fmla="*/ 2 h 99"/>
                <a:gd name="T102" fmla="*/ 12 w 15"/>
                <a:gd name="T103" fmla="*/ 35 h 99"/>
                <a:gd name="T104" fmla="*/ 2 w 15"/>
                <a:gd name="T105" fmla="*/ 34 h 99"/>
                <a:gd name="T106" fmla="*/ 2 w 15"/>
                <a:gd name="T107" fmla="*/ 2 h 99"/>
                <a:gd name="T108" fmla="*/ 2 w 15"/>
                <a:gd name="T109" fmla="*/ 6 h 99"/>
                <a:gd name="T110" fmla="*/ 3 w 15"/>
                <a:gd name="T111" fmla="*/ 10 h 99"/>
                <a:gd name="T112" fmla="*/ 8 w 15"/>
                <a:gd name="T113" fmla="*/ 14 h 9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5"/>
                <a:gd name="T172" fmla="*/ 0 h 99"/>
                <a:gd name="T173" fmla="*/ 15 w 15"/>
                <a:gd name="T174" fmla="*/ 99 h 9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5" h="99">
                  <a:moveTo>
                    <a:pt x="3" y="17"/>
                  </a:moveTo>
                  <a:cubicBezTo>
                    <a:pt x="3" y="17"/>
                    <a:pt x="3" y="17"/>
                    <a:pt x="3" y="17"/>
                  </a:cubicBezTo>
                  <a:cubicBezTo>
                    <a:pt x="3" y="17"/>
                    <a:pt x="2" y="17"/>
                    <a:pt x="2" y="17"/>
                  </a:cubicBezTo>
                  <a:cubicBezTo>
                    <a:pt x="1" y="17"/>
                    <a:pt x="1" y="16"/>
                    <a:pt x="1" y="16"/>
                  </a:cubicBezTo>
                  <a:cubicBezTo>
                    <a:pt x="1" y="16"/>
                    <a:pt x="0" y="16"/>
                    <a:pt x="0" y="16"/>
                  </a:cubicBezTo>
                  <a:cubicBezTo>
                    <a:pt x="0" y="15"/>
                    <a:pt x="0" y="15"/>
                    <a:pt x="0" y="15"/>
                  </a:cubicBezTo>
                  <a:cubicBezTo>
                    <a:pt x="0" y="15"/>
                    <a:pt x="0" y="14"/>
                    <a:pt x="0" y="14"/>
                  </a:cubicBezTo>
                  <a:cubicBezTo>
                    <a:pt x="0" y="14"/>
                    <a:pt x="1" y="14"/>
                    <a:pt x="1" y="14"/>
                  </a:cubicBezTo>
                  <a:cubicBezTo>
                    <a:pt x="1" y="13"/>
                    <a:pt x="1" y="13"/>
                    <a:pt x="2" y="13"/>
                  </a:cubicBezTo>
                  <a:cubicBezTo>
                    <a:pt x="2" y="13"/>
                    <a:pt x="3" y="13"/>
                    <a:pt x="3" y="13"/>
                  </a:cubicBezTo>
                  <a:cubicBezTo>
                    <a:pt x="5" y="13"/>
                    <a:pt x="7" y="13"/>
                    <a:pt x="8" y="13"/>
                  </a:cubicBezTo>
                  <a:cubicBezTo>
                    <a:pt x="9" y="13"/>
                    <a:pt x="10" y="13"/>
                    <a:pt x="10" y="14"/>
                  </a:cubicBezTo>
                  <a:cubicBezTo>
                    <a:pt x="11" y="14"/>
                    <a:pt x="11" y="14"/>
                    <a:pt x="11" y="15"/>
                  </a:cubicBezTo>
                  <a:cubicBezTo>
                    <a:pt x="11" y="15"/>
                    <a:pt x="11" y="15"/>
                    <a:pt x="11" y="16"/>
                  </a:cubicBezTo>
                  <a:cubicBezTo>
                    <a:pt x="11" y="16"/>
                    <a:pt x="11" y="16"/>
                    <a:pt x="11" y="16"/>
                  </a:cubicBezTo>
                  <a:cubicBezTo>
                    <a:pt x="10" y="16"/>
                    <a:pt x="10" y="17"/>
                    <a:pt x="10" y="17"/>
                  </a:cubicBezTo>
                  <a:cubicBezTo>
                    <a:pt x="9" y="17"/>
                    <a:pt x="9" y="17"/>
                    <a:pt x="8" y="17"/>
                  </a:cubicBezTo>
                  <a:cubicBezTo>
                    <a:pt x="7" y="17"/>
                    <a:pt x="5" y="17"/>
                    <a:pt x="3" y="17"/>
                  </a:cubicBezTo>
                  <a:close/>
                  <a:moveTo>
                    <a:pt x="4" y="76"/>
                  </a:moveTo>
                  <a:cubicBezTo>
                    <a:pt x="3" y="76"/>
                    <a:pt x="2" y="76"/>
                    <a:pt x="2" y="75"/>
                  </a:cubicBezTo>
                  <a:cubicBezTo>
                    <a:pt x="1" y="75"/>
                    <a:pt x="1" y="75"/>
                    <a:pt x="1" y="75"/>
                  </a:cubicBezTo>
                  <a:cubicBezTo>
                    <a:pt x="0" y="75"/>
                    <a:pt x="0" y="74"/>
                    <a:pt x="0" y="74"/>
                  </a:cubicBezTo>
                  <a:cubicBezTo>
                    <a:pt x="0" y="73"/>
                    <a:pt x="0" y="73"/>
                    <a:pt x="0" y="72"/>
                  </a:cubicBezTo>
                  <a:cubicBezTo>
                    <a:pt x="0" y="72"/>
                    <a:pt x="0" y="71"/>
                    <a:pt x="0" y="71"/>
                  </a:cubicBezTo>
                  <a:cubicBezTo>
                    <a:pt x="0" y="71"/>
                    <a:pt x="0" y="71"/>
                    <a:pt x="0" y="71"/>
                  </a:cubicBezTo>
                  <a:cubicBezTo>
                    <a:pt x="0" y="70"/>
                    <a:pt x="0" y="70"/>
                    <a:pt x="1" y="70"/>
                  </a:cubicBezTo>
                  <a:cubicBezTo>
                    <a:pt x="1" y="70"/>
                    <a:pt x="2" y="70"/>
                    <a:pt x="2" y="70"/>
                  </a:cubicBezTo>
                  <a:cubicBezTo>
                    <a:pt x="3" y="70"/>
                    <a:pt x="3" y="70"/>
                    <a:pt x="3" y="71"/>
                  </a:cubicBezTo>
                  <a:cubicBezTo>
                    <a:pt x="3" y="71"/>
                    <a:pt x="3" y="71"/>
                    <a:pt x="3" y="71"/>
                  </a:cubicBezTo>
                  <a:cubicBezTo>
                    <a:pt x="2" y="71"/>
                    <a:pt x="2" y="71"/>
                    <a:pt x="2" y="71"/>
                  </a:cubicBezTo>
                  <a:cubicBezTo>
                    <a:pt x="2" y="72"/>
                    <a:pt x="2" y="73"/>
                    <a:pt x="2" y="73"/>
                  </a:cubicBezTo>
                  <a:cubicBezTo>
                    <a:pt x="2" y="74"/>
                    <a:pt x="2" y="74"/>
                    <a:pt x="3" y="74"/>
                  </a:cubicBezTo>
                  <a:cubicBezTo>
                    <a:pt x="3" y="74"/>
                    <a:pt x="4" y="74"/>
                    <a:pt x="4" y="74"/>
                  </a:cubicBezTo>
                  <a:cubicBezTo>
                    <a:pt x="5" y="74"/>
                    <a:pt x="5" y="74"/>
                    <a:pt x="5" y="74"/>
                  </a:cubicBezTo>
                  <a:cubicBezTo>
                    <a:pt x="6" y="74"/>
                    <a:pt x="6" y="74"/>
                    <a:pt x="6" y="73"/>
                  </a:cubicBezTo>
                  <a:cubicBezTo>
                    <a:pt x="6" y="73"/>
                    <a:pt x="6" y="72"/>
                    <a:pt x="6" y="72"/>
                  </a:cubicBezTo>
                  <a:cubicBezTo>
                    <a:pt x="6" y="71"/>
                    <a:pt x="8" y="71"/>
                    <a:pt x="8" y="72"/>
                  </a:cubicBezTo>
                  <a:cubicBezTo>
                    <a:pt x="8" y="72"/>
                    <a:pt x="8" y="73"/>
                    <a:pt x="8" y="73"/>
                  </a:cubicBezTo>
                  <a:cubicBezTo>
                    <a:pt x="8" y="74"/>
                    <a:pt x="8" y="74"/>
                    <a:pt x="9" y="74"/>
                  </a:cubicBezTo>
                  <a:cubicBezTo>
                    <a:pt x="9" y="74"/>
                    <a:pt x="9" y="74"/>
                    <a:pt x="9" y="74"/>
                  </a:cubicBezTo>
                  <a:cubicBezTo>
                    <a:pt x="10" y="74"/>
                    <a:pt x="10" y="74"/>
                    <a:pt x="10" y="74"/>
                  </a:cubicBezTo>
                  <a:cubicBezTo>
                    <a:pt x="11" y="74"/>
                    <a:pt x="11" y="74"/>
                    <a:pt x="11" y="73"/>
                  </a:cubicBezTo>
                  <a:cubicBezTo>
                    <a:pt x="11" y="73"/>
                    <a:pt x="11" y="72"/>
                    <a:pt x="11" y="72"/>
                  </a:cubicBezTo>
                  <a:cubicBezTo>
                    <a:pt x="11" y="72"/>
                    <a:pt x="11" y="72"/>
                    <a:pt x="11" y="71"/>
                  </a:cubicBezTo>
                  <a:cubicBezTo>
                    <a:pt x="11" y="71"/>
                    <a:pt x="11" y="71"/>
                    <a:pt x="11" y="71"/>
                  </a:cubicBezTo>
                  <a:cubicBezTo>
                    <a:pt x="11" y="71"/>
                    <a:pt x="11" y="71"/>
                    <a:pt x="11" y="71"/>
                  </a:cubicBezTo>
                  <a:cubicBezTo>
                    <a:pt x="10" y="71"/>
                    <a:pt x="10" y="70"/>
                    <a:pt x="11" y="70"/>
                  </a:cubicBezTo>
                  <a:cubicBezTo>
                    <a:pt x="11" y="70"/>
                    <a:pt x="12" y="70"/>
                    <a:pt x="12" y="70"/>
                  </a:cubicBezTo>
                  <a:cubicBezTo>
                    <a:pt x="13" y="70"/>
                    <a:pt x="13" y="70"/>
                    <a:pt x="13" y="71"/>
                  </a:cubicBezTo>
                  <a:cubicBezTo>
                    <a:pt x="13" y="71"/>
                    <a:pt x="13" y="71"/>
                    <a:pt x="13" y="71"/>
                  </a:cubicBezTo>
                  <a:cubicBezTo>
                    <a:pt x="14" y="72"/>
                    <a:pt x="14" y="73"/>
                    <a:pt x="13" y="74"/>
                  </a:cubicBezTo>
                  <a:cubicBezTo>
                    <a:pt x="13" y="74"/>
                    <a:pt x="13" y="75"/>
                    <a:pt x="13" y="75"/>
                  </a:cubicBezTo>
                  <a:cubicBezTo>
                    <a:pt x="13" y="75"/>
                    <a:pt x="12" y="75"/>
                    <a:pt x="12" y="75"/>
                  </a:cubicBezTo>
                  <a:cubicBezTo>
                    <a:pt x="11" y="76"/>
                    <a:pt x="11" y="76"/>
                    <a:pt x="10" y="76"/>
                  </a:cubicBezTo>
                  <a:cubicBezTo>
                    <a:pt x="9" y="76"/>
                    <a:pt x="9" y="76"/>
                    <a:pt x="9" y="76"/>
                  </a:cubicBezTo>
                  <a:cubicBezTo>
                    <a:pt x="8" y="76"/>
                    <a:pt x="8" y="75"/>
                    <a:pt x="8" y="75"/>
                  </a:cubicBezTo>
                  <a:cubicBezTo>
                    <a:pt x="8" y="75"/>
                    <a:pt x="8" y="75"/>
                    <a:pt x="7" y="75"/>
                  </a:cubicBezTo>
                  <a:cubicBezTo>
                    <a:pt x="7" y="75"/>
                    <a:pt x="7" y="75"/>
                    <a:pt x="7" y="75"/>
                  </a:cubicBezTo>
                  <a:cubicBezTo>
                    <a:pt x="7" y="75"/>
                    <a:pt x="7" y="75"/>
                    <a:pt x="7" y="75"/>
                  </a:cubicBezTo>
                  <a:cubicBezTo>
                    <a:pt x="6" y="75"/>
                    <a:pt x="6" y="75"/>
                    <a:pt x="6" y="75"/>
                  </a:cubicBezTo>
                  <a:cubicBezTo>
                    <a:pt x="6" y="75"/>
                    <a:pt x="5" y="76"/>
                    <a:pt x="5" y="76"/>
                  </a:cubicBezTo>
                  <a:cubicBezTo>
                    <a:pt x="5" y="76"/>
                    <a:pt x="4" y="76"/>
                    <a:pt x="4" y="76"/>
                  </a:cubicBezTo>
                  <a:close/>
                  <a:moveTo>
                    <a:pt x="4" y="83"/>
                  </a:moveTo>
                  <a:cubicBezTo>
                    <a:pt x="3" y="83"/>
                    <a:pt x="2" y="83"/>
                    <a:pt x="2" y="83"/>
                  </a:cubicBezTo>
                  <a:cubicBezTo>
                    <a:pt x="1" y="83"/>
                    <a:pt x="1" y="83"/>
                    <a:pt x="1" y="82"/>
                  </a:cubicBezTo>
                  <a:cubicBezTo>
                    <a:pt x="0" y="82"/>
                    <a:pt x="0" y="82"/>
                    <a:pt x="0" y="81"/>
                  </a:cubicBezTo>
                  <a:cubicBezTo>
                    <a:pt x="0" y="81"/>
                    <a:pt x="0" y="80"/>
                    <a:pt x="0" y="79"/>
                  </a:cubicBezTo>
                  <a:cubicBezTo>
                    <a:pt x="0" y="79"/>
                    <a:pt x="0" y="79"/>
                    <a:pt x="0" y="78"/>
                  </a:cubicBezTo>
                  <a:cubicBezTo>
                    <a:pt x="0" y="78"/>
                    <a:pt x="0" y="78"/>
                    <a:pt x="0" y="78"/>
                  </a:cubicBezTo>
                  <a:cubicBezTo>
                    <a:pt x="0" y="78"/>
                    <a:pt x="0" y="77"/>
                    <a:pt x="1" y="77"/>
                  </a:cubicBezTo>
                  <a:cubicBezTo>
                    <a:pt x="1" y="77"/>
                    <a:pt x="2" y="77"/>
                    <a:pt x="2" y="77"/>
                  </a:cubicBezTo>
                  <a:cubicBezTo>
                    <a:pt x="3" y="77"/>
                    <a:pt x="3" y="78"/>
                    <a:pt x="3" y="78"/>
                  </a:cubicBezTo>
                  <a:cubicBezTo>
                    <a:pt x="3" y="78"/>
                    <a:pt x="3" y="78"/>
                    <a:pt x="3" y="78"/>
                  </a:cubicBezTo>
                  <a:cubicBezTo>
                    <a:pt x="2" y="78"/>
                    <a:pt x="2" y="78"/>
                    <a:pt x="2" y="79"/>
                  </a:cubicBezTo>
                  <a:cubicBezTo>
                    <a:pt x="2" y="79"/>
                    <a:pt x="2" y="80"/>
                    <a:pt x="2" y="81"/>
                  </a:cubicBezTo>
                  <a:cubicBezTo>
                    <a:pt x="2" y="81"/>
                    <a:pt x="2" y="81"/>
                    <a:pt x="3" y="81"/>
                  </a:cubicBezTo>
                  <a:cubicBezTo>
                    <a:pt x="3" y="81"/>
                    <a:pt x="4" y="81"/>
                    <a:pt x="4" y="81"/>
                  </a:cubicBezTo>
                  <a:cubicBezTo>
                    <a:pt x="5" y="81"/>
                    <a:pt x="5" y="81"/>
                    <a:pt x="5" y="81"/>
                  </a:cubicBezTo>
                  <a:cubicBezTo>
                    <a:pt x="6" y="81"/>
                    <a:pt x="6" y="81"/>
                    <a:pt x="6" y="81"/>
                  </a:cubicBezTo>
                  <a:cubicBezTo>
                    <a:pt x="6" y="80"/>
                    <a:pt x="6" y="80"/>
                    <a:pt x="6" y="79"/>
                  </a:cubicBezTo>
                  <a:cubicBezTo>
                    <a:pt x="6" y="78"/>
                    <a:pt x="8" y="78"/>
                    <a:pt x="8" y="79"/>
                  </a:cubicBezTo>
                  <a:cubicBezTo>
                    <a:pt x="8" y="80"/>
                    <a:pt x="8" y="80"/>
                    <a:pt x="8" y="81"/>
                  </a:cubicBezTo>
                  <a:cubicBezTo>
                    <a:pt x="8" y="81"/>
                    <a:pt x="8" y="81"/>
                    <a:pt x="9" y="81"/>
                  </a:cubicBezTo>
                  <a:cubicBezTo>
                    <a:pt x="9" y="81"/>
                    <a:pt x="9" y="81"/>
                    <a:pt x="10" y="81"/>
                  </a:cubicBezTo>
                  <a:cubicBezTo>
                    <a:pt x="10" y="81"/>
                    <a:pt x="10" y="81"/>
                    <a:pt x="11" y="81"/>
                  </a:cubicBezTo>
                  <a:cubicBezTo>
                    <a:pt x="11" y="81"/>
                    <a:pt x="11" y="81"/>
                    <a:pt x="12" y="81"/>
                  </a:cubicBezTo>
                  <a:cubicBezTo>
                    <a:pt x="12" y="80"/>
                    <a:pt x="12" y="80"/>
                    <a:pt x="12" y="79"/>
                  </a:cubicBezTo>
                  <a:cubicBezTo>
                    <a:pt x="11" y="79"/>
                    <a:pt x="11" y="79"/>
                    <a:pt x="11" y="79"/>
                  </a:cubicBezTo>
                  <a:cubicBezTo>
                    <a:pt x="11" y="78"/>
                    <a:pt x="11" y="78"/>
                    <a:pt x="11" y="78"/>
                  </a:cubicBezTo>
                  <a:cubicBezTo>
                    <a:pt x="11" y="78"/>
                    <a:pt x="11" y="78"/>
                    <a:pt x="11" y="78"/>
                  </a:cubicBezTo>
                  <a:cubicBezTo>
                    <a:pt x="11" y="78"/>
                    <a:pt x="11" y="77"/>
                    <a:pt x="11" y="77"/>
                  </a:cubicBezTo>
                  <a:cubicBezTo>
                    <a:pt x="11" y="77"/>
                    <a:pt x="12" y="77"/>
                    <a:pt x="13" y="77"/>
                  </a:cubicBezTo>
                  <a:cubicBezTo>
                    <a:pt x="13" y="77"/>
                    <a:pt x="13" y="78"/>
                    <a:pt x="13" y="78"/>
                  </a:cubicBezTo>
                  <a:cubicBezTo>
                    <a:pt x="13" y="78"/>
                    <a:pt x="14" y="78"/>
                    <a:pt x="14" y="79"/>
                  </a:cubicBezTo>
                  <a:cubicBezTo>
                    <a:pt x="14" y="79"/>
                    <a:pt x="14" y="80"/>
                    <a:pt x="14" y="81"/>
                  </a:cubicBezTo>
                  <a:cubicBezTo>
                    <a:pt x="14" y="82"/>
                    <a:pt x="14" y="82"/>
                    <a:pt x="13" y="82"/>
                  </a:cubicBezTo>
                  <a:cubicBezTo>
                    <a:pt x="13" y="83"/>
                    <a:pt x="13" y="83"/>
                    <a:pt x="12" y="83"/>
                  </a:cubicBezTo>
                  <a:cubicBezTo>
                    <a:pt x="12" y="83"/>
                    <a:pt x="11" y="83"/>
                    <a:pt x="10" y="83"/>
                  </a:cubicBezTo>
                  <a:cubicBezTo>
                    <a:pt x="10" y="83"/>
                    <a:pt x="9" y="83"/>
                    <a:pt x="9" y="83"/>
                  </a:cubicBezTo>
                  <a:cubicBezTo>
                    <a:pt x="9" y="83"/>
                    <a:pt x="8" y="83"/>
                    <a:pt x="8" y="83"/>
                  </a:cubicBezTo>
                  <a:cubicBezTo>
                    <a:pt x="8" y="83"/>
                    <a:pt x="8" y="83"/>
                    <a:pt x="7" y="83"/>
                  </a:cubicBezTo>
                  <a:cubicBezTo>
                    <a:pt x="7" y="83"/>
                    <a:pt x="7" y="83"/>
                    <a:pt x="7" y="82"/>
                  </a:cubicBezTo>
                  <a:cubicBezTo>
                    <a:pt x="7" y="83"/>
                    <a:pt x="7" y="83"/>
                    <a:pt x="7" y="83"/>
                  </a:cubicBezTo>
                  <a:cubicBezTo>
                    <a:pt x="7" y="83"/>
                    <a:pt x="6" y="83"/>
                    <a:pt x="6" y="83"/>
                  </a:cubicBezTo>
                  <a:cubicBezTo>
                    <a:pt x="6" y="83"/>
                    <a:pt x="6" y="83"/>
                    <a:pt x="5" y="83"/>
                  </a:cubicBezTo>
                  <a:cubicBezTo>
                    <a:pt x="5" y="83"/>
                    <a:pt x="4" y="83"/>
                    <a:pt x="4" y="83"/>
                  </a:cubicBezTo>
                  <a:close/>
                  <a:moveTo>
                    <a:pt x="4" y="91"/>
                  </a:moveTo>
                  <a:cubicBezTo>
                    <a:pt x="3" y="91"/>
                    <a:pt x="2" y="91"/>
                    <a:pt x="2" y="91"/>
                  </a:cubicBezTo>
                  <a:cubicBezTo>
                    <a:pt x="1" y="90"/>
                    <a:pt x="1" y="90"/>
                    <a:pt x="1" y="90"/>
                  </a:cubicBezTo>
                  <a:cubicBezTo>
                    <a:pt x="0" y="90"/>
                    <a:pt x="0" y="89"/>
                    <a:pt x="0" y="89"/>
                  </a:cubicBezTo>
                  <a:cubicBezTo>
                    <a:pt x="0" y="88"/>
                    <a:pt x="0" y="87"/>
                    <a:pt x="0" y="87"/>
                  </a:cubicBezTo>
                  <a:cubicBezTo>
                    <a:pt x="0" y="86"/>
                    <a:pt x="0" y="86"/>
                    <a:pt x="0" y="86"/>
                  </a:cubicBezTo>
                  <a:cubicBezTo>
                    <a:pt x="0" y="86"/>
                    <a:pt x="0" y="86"/>
                    <a:pt x="0" y="85"/>
                  </a:cubicBezTo>
                  <a:cubicBezTo>
                    <a:pt x="0" y="85"/>
                    <a:pt x="0" y="85"/>
                    <a:pt x="1" y="84"/>
                  </a:cubicBezTo>
                  <a:cubicBezTo>
                    <a:pt x="1" y="84"/>
                    <a:pt x="2" y="84"/>
                    <a:pt x="2" y="85"/>
                  </a:cubicBezTo>
                  <a:cubicBezTo>
                    <a:pt x="3" y="85"/>
                    <a:pt x="3" y="85"/>
                    <a:pt x="3" y="85"/>
                  </a:cubicBezTo>
                  <a:cubicBezTo>
                    <a:pt x="3" y="85"/>
                    <a:pt x="3" y="85"/>
                    <a:pt x="3" y="85"/>
                  </a:cubicBezTo>
                  <a:cubicBezTo>
                    <a:pt x="2" y="86"/>
                    <a:pt x="2" y="86"/>
                    <a:pt x="2" y="86"/>
                  </a:cubicBezTo>
                  <a:cubicBezTo>
                    <a:pt x="2" y="87"/>
                    <a:pt x="2" y="88"/>
                    <a:pt x="2" y="88"/>
                  </a:cubicBezTo>
                  <a:cubicBezTo>
                    <a:pt x="2" y="89"/>
                    <a:pt x="3" y="89"/>
                    <a:pt x="3" y="89"/>
                  </a:cubicBezTo>
                  <a:cubicBezTo>
                    <a:pt x="3" y="89"/>
                    <a:pt x="4" y="89"/>
                    <a:pt x="4" y="89"/>
                  </a:cubicBezTo>
                  <a:cubicBezTo>
                    <a:pt x="5" y="89"/>
                    <a:pt x="5" y="89"/>
                    <a:pt x="5" y="89"/>
                  </a:cubicBezTo>
                  <a:cubicBezTo>
                    <a:pt x="6" y="89"/>
                    <a:pt x="6" y="89"/>
                    <a:pt x="6" y="88"/>
                  </a:cubicBezTo>
                  <a:cubicBezTo>
                    <a:pt x="6" y="88"/>
                    <a:pt x="6" y="87"/>
                    <a:pt x="6" y="87"/>
                  </a:cubicBezTo>
                  <a:cubicBezTo>
                    <a:pt x="6" y="85"/>
                    <a:pt x="8" y="86"/>
                    <a:pt x="8" y="87"/>
                  </a:cubicBezTo>
                  <a:cubicBezTo>
                    <a:pt x="8" y="87"/>
                    <a:pt x="8" y="88"/>
                    <a:pt x="8" y="88"/>
                  </a:cubicBezTo>
                  <a:cubicBezTo>
                    <a:pt x="8" y="89"/>
                    <a:pt x="8" y="89"/>
                    <a:pt x="9" y="89"/>
                  </a:cubicBezTo>
                  <a:cubicBezTo>
                    <a:pt x="9" y="89"/>
                    <a:pt x="10" y="89"/>
                    <a:pt x="10" y="89"/>
                  </a:cubicBezTo>
                  <a:cubicBezTo>
                    <a:pt x="10" y="89"/>
                    <a:pt x="11" y="89"/>
                    <a:pt x="11" y="89"/>
                  </a:cubicBezTo>
                  <a:cubicBezTo>
                    <a:pt x="11" y="89"/>
                    <a:pt x="12" y="89"/>
                    <a:pt x="12" y="88"/>
                  </a:cubicBezTo>
                  <a:cubicBezTo>
                    <a:pt x="12" y="88"/>
                    <a:pt x="12" y="87"/>
                    <a:pt x="12" y="87"/>
                  </a:cubicBezTo>
                  <a:cubicBezTo>
                    <a:pt x="12" y="86"/>
                    <a:pt x="12" y="86"/>
                    <a:pt x="11" y="86"/>
                  </a:cubicBezTo>
                  <a:cubicBezTo>
                    <a:pt x="11" y="86"/>
                    <a:pt x="11" y="86"/>
                    <a:pt x="11" y="86"/>
                  </a:cubicBezTo>
                  <a:cubicBezTo>
                    <a:pt x="11" y="86"/>
                    <a:pt x="11" y="86"/>
                    <a:pt x="11" y="86"/>
                  </a:cubicBezTo>
                  <a:cubicBezTo>
                    <a:pt x="11" y="85"/>
                    <a:pt x="11" y="85"/>
                    <a:pt x="11" y="85"/>
                  </a:cubicBezTo>
                  <a:cubicBezTo>
                    <a:pt x="12" y="84"/>
                    <a:pt x="12" y="85"/>
                    <a:pt x="13" y="85"/>
                  </a:cubicBezTo>
                  <a:cubicBezTo>
                    <a:pt x="13" y="85"/>
                    <a:pt x="13" y="85"/>
                    <a:pt x="14" y="85"/>
                  </a:cubicBezTo>
                  <a:cubicBezTo>
                    <a:pt x="14" y="85"/>
                    <a:pt x="14" y="86"/>
                    <a:pt x="14" y="86"/>
                  </a:cubicBezTo>
                  <a:cubicBezTo>
                    <a:pt x="14" y="87"/>
                    <a:pt x="14" y="88"/>
                    <a:pt x="14" y="89"/>
                  </a:cubicBezTo>
                  <a:cubicBezTo>
                    <a:pt x="14" y="89"/>
                    <a:pt x="14" y="90"/>
                    <a:pt x="14" y="90"/>
                  </a:cubicBezTo>
                  <a:cubicBezTo>
                    <a:pt x="13" y="90"/>
                    <a:pt x="13" y="90"/>
                    <a:pt x="12" y="91"/>
                  </a:cubicBezTo>
                  <a:cubicBezTo>
                    <a:pt x="12" y="91"/>
                    <a:pt x="11" y="91"/>
                    <a:pt x="10" y="91"/>
                  </a:cubicBezTo>
                  <a:cubicBezTo>
                    <a:pt x="10" y="91"/>
                    <a:pt x="9" y="91"/>
                    <a:pt x="9" y="91"/>
                  </a:cubicBezTo>
                  <a:cubicBezTo>
                    <a:pt x="9" y="91"/>
                    <a:pt x="9" y="91"/>
                    <a:pt x="8" y="91"/>
                  </a:cubicBezTo>
                  <a:cubicBezTo>
                    <a:pt x="8" y="91"/>
                    <a:pt x="8" y="91"/>
                    <a:pt x="8" y="90"/>
                  </a:cubicBezTo>
                  <a:cubicBezTo>
                    <a:pt x="7" y="90"/>
                    <a:pt x="7" y="90"/>
                    <a:pt x="7" y="90"/>
                  </a:cubicBezTo>
                  <a:cubicBezTo>
                    <a:pt x="7" y="90"/>
                    <a:pt x="7" y="90"/>
                    <a:pt x="7" y="90"/>
                  </a:cubicBezTo>
                  <a:cubicBezTo>
                    <a:pt x="7" y="91"/>
                    <a:pt x="6" y="91"/>
                    <a:pt x="6" y="91"/>
                  </a:cubicBezTo>
                  <a:cubicBezTo>
                    <a:pt x="6" y="91"/>
                    <a:pt x="6" y="91"/>
                    <a:pt x="5" y="91"/>
                  </a:cubicBezTo>
                  <a:cubicBezTo>
                    <a:pt x="5" y="91"/>
                    <a:pt x="5" y="91"/>
                    <a:pt x="4" y="91"/>
                  </a:cubicBezTo>
                  <a:close/>
                  <a:moveTo>
                    <a:pt x="4" y="99"/>
                  </a:moveTo>
                  <a:cubicBezTo>
                    <a:pt x="3" y="99"/>
                    <a:pt x="2" y="99"/>
                    <a:pt x="2" y="99"/>
                  </a:cubicBezTo>
                  <a:cubicBezTo>
                    <a:pt x="1" y="99"/>
                    <a:pt x="1" y="98"/>
                    <a:pt x="1" y="98"/>
                  </a:cubicBezTo>
                  <a:cubicBezTo>
                    <a:pt x="0" y="98"/>
                    <a:pt x="0" y="98"/>
                    <a:pt x="0" y="97"/>
                  </a:cubicBezTo>
                  <a:cubicBezTo>
                    <a:pt x="0" y="96"/>
                    <a:pt x="0" y="95"/>
                    <a:pt x="0" y="95"/>
                  </a:cubicBezTo>
                  <a:cubicBezTo>
                    <a:pt x="0" y="94"/>
                    <a:pt x="0" y="94"/>
                    <a:pt x="0" y="94"/>
                  </a:cubicBezTo>
                  <a:cubicBezTo>
                    <a:pt x="0" y="94"/>
                    <a:pt x="0" y="93"/>
                    <a:pt x="0" y="93"/>
                  </a:cubicBezTo>
                  <a:cubicBezTo>
                    <a:pt x="0" y="93"/>
                    <a:pt x="0" y="93"/>
                    <a:pt x="1" y="92"/>
                  </a:cubicBezTo>
                  <a:cubicBezTo>
                    <a:pt x="1" y="92"/>
                    <a:pt x="2" y="92"/>
                    <a:pt x="3" y="92"/>
                  </a:cubicBezTo>
                  <a:cubicBezTo>
                    <a:pt x="3" y="93"/>
                    <a:pt x="3" y="93"/>
                    <a:pt x="3" y="93"/>
                  </a:cubicBezTo>
                  <a:cubicBezTo>
                    <a:pt x="3" y="93"/>
                    <a:pt x="3" y="93"/>
                    <a:pt x="3" y="93"/>
                  </a:cubicBezTo>
                  <a:cubicBezTo>
                    <a:pt x="2" y="94"/>
                    <a:pt x="2" y="94"/>
                    <a:pt x="2" y="94"/>
                  </a:cubicBezTo>
                  <a:cubicBezTo>
                    <a:pt x="2" y="95"/>
                    <a:pt x="2" y="96"/>
                    <a:pt x="2" y="96"/>
                  </a:cubicBezTo>
                  <a:cubicBezTo>
                    <a:pt x="2" y="97"/>
                    <a:pt x="3" y="97"/>
                    <a:pt x="3" y="97"/>
                  </a:cubicBezTo>
                  <a:cubicBezTo>
                    <a:pt x="3" y="97"/>
                    <a:pt x="4" y="97"/>
                    <a:pt x="4" y="97"/>
                  </a:cubicBezTo>
                  <a:cubicBezTo>
                    <a:pt x="5" y="97"/>
                    <a:pt x="5" y="97"/>
                    <a:pt x="6" y="97"/>
                  </a:cubicBezTo>
                  <a:cubicBezTo>
                    <a:pt x="6" y="97"/>
                    <a:pt x="6" y="97"/>
                    <a:pt x="6" y="96"/>
                  </a:cubicBezTo>
                  <a:cubicBezTo>
                    <a:pt x="6" y="96"/>
                    <a:pt x="6" y="95"/>
                    <a:pt x="6" y="95"/>
                  </a:cubicBezTo>
                  <a:cubicBezTo>
                    <a:pt x="6" y="93"/>
                    <a:pt x="8" y="93"/>
                    <a:pt x="8" y="95"/>
                  </a:cubicBezTo>
                  <a:cubicBezTo>
                    <a:pt x="8" y="95"/>
                    <a:pt x="8" y="96"/>
                    <a:pt x="8" y="96"/>
                  </a:cubicBezTo>
                  <a:cubicBezTo>
                    <a:pt x="8" y="97"/>
                    <a:pt x="9" y="97"/>
                    <a:pt x="9" y="97"/>
                  </a:cubicBezTo>
                  <a:cubicBezTo>
                    <a:pt x="9" y="97"/>
                    <a:pt x="10" y="97"/>
                    <a:pt x="10" y="97"/>
                  </a:cubicBezTo>
                  <a:cubicBezTo>
                    <a:pt x="10" y="97"/>
                    <a:pt x="11" y="97"/>
                    <a:pt x="11" y="97"/>
                  </a:cubicBezTo>
                  <a:cubicBezTo>
                    <a:pt x="12" y="97"/>
                    <a:pt x="12" y="97"/>
                    <a:pt x="12" y="96"/>
                  </a:cubicBezTo>
                  <a:cubicBezTo>
                    <a:pt x="12" y="96"/>
                    <a:pt x="12" y="95"/>
                    <a:pt x="12" y="95"/>
                  </a:cubicBezTo>
                  <a:cubicBezTo>
                    <a:pt x="12" y="94"/>
                    <a:pt x="12" y="94"/>
                    <a:pt x="12" y="94"/>
                  </a:cubicBezTo>
                  <a:cubicBezTo>
                    <a:pt x="12" y="94"/>
                    <a:pt x="12" y="94"/>
                    <a:pt x="12" y="94"/>
                  </a:cubicBezTo>
                  <a:cubicBezTo>
                    <a:pt x="11" y="94"/>
                    <a:pt x="11" y="94"/>
                    <a:pt x="11" y="93"/>
                  </a:cubicBezTo>
                  <a:cubicBezTo>
                    <a:pt x="11" y="93"/>
                    <a:pt x="11" y="93"/>
                    <a:pt x="12" y="93"/>
                  </a:cubicBezTo>
                  <a:cubicBezTo>
                    <a:pt x="12" y="92"/>
                    <a:pt x="13" y="92"/>
                    <a:pt x="13" y="93"/>
                  </a:cubicBezTo>
                  <a:cubicBezTo>
                    <a:pt x="13" y="93"/>
                    <a:pt x="14" y="93"/>
                    <a:pt x="14" y="93"/>
                  </a:cubicBezTo>
                  <a:cubicBezTo>
                    <a:pt x="14" y="93"/>
                    <a:pt x="14" y="94"/>
                    <a:pt x="14" y="94"/>
                  </a:cubicBezTo>
                  <a:cubicBezTo>
                    <a:pt x="15" y="95"/>
                    <a:pt x="15" y="96"/>
                    <a:pt x="14" y="97"/>
                  </a:cubicBezTo>
                  <a:cubicBezTo>
                    <a:pt x="14" y="98"/>
                    <a:pt x="14" y="98"/>
                    <a:pt x="14" y="98"/>
                  </a:cubicBezTo>
                  <a:cubicBezTo>
                    <a:pt x="14" y="98"/>
                    <a:pt x="13" y="99"/>
                    <a:pt x="13" y="99"/>
                  </a:cubicBezTo>
                  <a:cubicBezTo>
                    <a:pt x="12" y="99"/>
                    <a:pt x="11" y="99"/>
                    <a:pt x="10" y="99"/>
                  </a:cubicBezTo>
                  <a:cubicBezTo>
                    <a:pt x="10" y="99"/>
                    <a:pt x="10" y="99"/>
                    <a:pt x="9" y="99"/>
                  </a:cubicBezTo>
                  <a:cubicBezTo>
                    <a:pt x="9" y="99"/>
                    <a:pt x="9" y="99"/>
                    <a:pt x="8" y="99"/>
                  </a:cubicBezTo>
                  <a:cubicBezTo>
                    <a:pt x="8" y="99"/>
                    <a:pt x="8" y="99"/>
                    <a:pt x="8" y="99"/>
                  </a:cubicBezTo>
                  <a:cubicBezTo>
                    <a:pt x="8" y="99"/>
                    <a:pt x="7" y="99"/>
                    <a:pt x="7" y="98"/>
                  </a:cubicBezTo>
                  <a:cubicBezTo>
                    <a:pt x="7" y="99"/>
                    <a:pt x="7" y="99"/>
                    <a:pt x="7" y="99"/>
                  </a:cubicBezTo>
                  <a:cubicBezTo>
                    <a:pt x="7" y="99"/>
                    <a:pt x="7" y="99"/>
                    <a:pt x="6" y="99"/>
                  </a:cubicBezTo>
                  <a:cubicBezTo>
                    <a:pt x="6" y="99"/>
                    <a:pt x="6" y="99"/>
                    <a:pt x="5" y="99"/>
                  </a:cubicBezTo>
                  <a:cubicBezTo>
                    <a:pt x="5" y="99"/>
                    <a:pt x="5" y="99"/>
                    <a:pt x="4" y="99"/>
                  </a:cubicBezTo>
                  <a:close/>
                  <a:moveTo>
                    <a:pt x="13" y="63"/>
                  </a:moveTo>
                  <a:cubicBezTo>
                    <a:pt x="13" y="64"/>
                    <a:pt x="13" y="64"/>
                    <a:pt x="13" y="64"/>
                  </a:cubicBezTo>
                  <a:cubicBezTo>
                    <a:pt x="13" y="65"/>
                    <a:pt x="13" y="65"/>
                    <a:pt x="12" y="65"/>
                  </a:cubicBezTo>
                  <a:cubicBezTo>
                    <a:pt x="12" y="65"/>
                    <a:pt x="12" y="66"/>
                    <a:pt x="11" y="66"/>
                  </a:cubicBezTo>
                  <a:cubicBezTo>
                    <a:pt x="11" y="66"/>
                    <a:pt x="10" y="66"/>
                    <a:pt x="9" y="66"/>
                  </a:cubicBezTo>
                  <a:cubicBezTo>
                    <a:pt x="9" y="66"/>
                    <a:pt x="9" y="66"/>
                    <a:pt x="9" y="66"/>
                  </a:cubicBezTo>
                  <a:cubicBezTo>
                    <a:pt x="9" y="66"/>
                    <a:pt x="8" y="66"/>
                    <a:pt x="7" y="66"/>
                  </a:cubicBezTo>
                  <a:cubicBezTo>
                    <a:pt x="7" y="66"/>
                    <a:pt x="7" y="66"/>
                    <a:pt x="6" y="65"/>
                  </a:cubicBezTo>
                  <a:cubicBezTo>
                    <a:pt x="6" y="65"/>
                    <a:pt x="6" y="65"/>
                    <a:pt x="6" y="65"/>
                  </a:cubicBezTo>
                  <a:cubicBezTo>
                    <a:pt x="5" y="64"/>
                    <a:pt x="5" y="64"/>
                    <a:pt x="5" y="64"/>
                  </a:cubicBezTo>
                  <a:cubicBezTo>
                    <a:pt x="5" y="63"/>
                    <a:pt x="5" y="63"/>
                    <a:pt x="5" y="63"/>
                  </a:cubicBezTo>
                  <a:cubicBezTo>
                    <a:pt x="5" y="62"/>
                    <a:pt x="5" y="62"/>
                    <a:pt x="5" y="62"/>
                  </a:cubicBezTo>
                  <a:cubicBezTo>
                    <a:pt x="5" y="62"/>
                    <a:pt x="5" y="62"/>
                    <a:pt x="4" y="62"/>
                  </a:cubicBezTo>
                  <a:cubicBezTo>
                    <a:pt x="4" y="62"/>
                    <a:pt x="4" y="62"/>
                    <a:pt x="3" y="62"/>
                  </a:cubicBezTo>
                  <a:cubicBezTo>
                    <a:pt x="3" y="62"/>
                    <a:pt x="2" y="62"/>
                    <a:pt x="2" y="62"/>
                  </a:cubicBezTo>
                  <a:cubicBezTo>
                    <a:pt x="2" y="63"/>
                    <a:pt x="2" y="64"/>
                    <a:pt x="2" y="65"/>
                  </a:cubicBezTo>
                  <a:cubicBezTo>
                    <a:pt x="2" y="65"/>
                    <a:pt x="2" y="65"/>
                    <a:pt x="2" y="65"/>
                  </a:cubicBezTo>
                  <a:cubicBezTo>
                    <a:pt x="2" y="65"/>
                    <a:pt x="2" y="66"/>
                    <a:pt x="2" y="66"/>
                  </a:cubicBezTo>
                  <a:cubicBezTo>
                    <a:pt x="2" y="66"/>
                    <a:pt x="2" y="66"/>
                    <a:pt x="1" y="66"/>
                  </a:cubicBezTo>
                  <a:cubicBezTo>
                    <a:pt x="1" y="66"/>
                    <a:pt x="1" y="66"/>
                    <a:pt x="1" y="66"/>
                  </a:cubicBezTo>
                  <a:cubicBezTo>
                    <a:pt x="1" y="66"/>
                    <a:pt x="1" y="66"/>
                    <a:pt x="0" y="66"/>
                  </a:cubicBezTo>
                  <a:cubicBezTo>
                    <a:pt x="0" y="66"/>
                    <a:pt x="0" y="66"/>
                    <a:pt x="0" y="66"/>
                  </a:cubicBezTo>
                  <a:cubicBezTo>
                    <a:pt x="0" y="66"/>
                    <a:pt x="0" y="66"/>
                    <a:pt x="0" y="65"/>
                  </a:cubicBezTo>
                  <a:cubicBezTo>
                    <a:pt x="0" y="65"/>
                    <a:pt x="0" y="65"/>
                    <a:pt x="0" y="65"/>
                  </a:cubicBezTo>
                  <a:cubicBezTo>
                    <a:pt x="0" y="64"/>
                    <a:pt x="0" y="62"/>
                    <a:pt x="0" y="61"/>
                  </a:cubicBezTo>
                  <a:cubicBezTo>
                    <a:pt x="0" y="61"/>
                    <a:pt x="0" y="61"/>
                    <a:pt x="0" y="60"/>
                  </a:cubicBezTo>
                  <a:cubicBezTo>
                    <a:pt x="0" y="60"/>
                    <a:pt x="1" y="60"/>
                    <a:pt x="1" y="60"/>
                  </a:cubicBezTo>
                  <a:cubicBezTo>
                    <a:pt x="2" y="60"/>
                    <a:pt x="3" y="60"/>
                    <a:pt x="4" y="60"/>
                  </a:cubicBezTo>
                  <a:cubicBezTo>
                    <a:pt x="4" y="60"/>
                    <a:pt x="5" y="60"/>
                    <a:pt x="5" y="60"/>
                  </a:cubicBezTo>
                  <a:cubicBezTo>
                    <a:pt x="6" y="61"/>
                    <a:pt x="6" y="61"/>
                    <a:pt x="7" y="61"/>
                  </a:cubicBezTo>
                  <a:cubicBezTo>
                    <a:pt x="7" y="61"/>
                    <a:pt x="7" y="61"/>
                    <a:pt x="7" y="62"/>
                  </a:cubicBezTo>
                  <a:cubicBezTo>
                    <a:pt x="7" y="62"/>
                    <a:pt x="7" y="62"/>
                    <a:pt x="7" y="62"/>
                  </a:cubicBezTo>
                  <a:cubicBezTo>
                    <a:pt x="7" y="63"/>
                    <a:pt x="7" y="63"/>
                    <a:pt x="7" y="64"/>
                  </a:cubicBezTo>
                  <a:cubicBezTo>
                    <a:pt x="7" y="64"/>
                    <a:pt x="7" y="64"/>
                    <a:pt x="8" y="64"/>
                  </a:cubicBezTo>
                  <a:cubicBezTo>
                    <a:pt x="8" y="64"/>
                    <a:pt x="8" y="64"/>
                    <a:pt x="8" y="64"/>
                  </a:cubicBezTo>
                  <a:cubicBezTo>
                    <a:pt x="8" y="64"/>
                    <a:pt x="8" y="64"/>
                    <a:pt x="8" y="64"/>
                  </a:cubicBezTo>
                  <a:cubicBezTo>
                    <a:pt x="9" y="64"/>
                    <a:pt x="9" y="65"/>
                    <a:pt x="9" y="65"/>
                  </a:cubicBezTo>
                  <a:cubicBezTo>
                    <a:pt x="9" y="65"/>
                    <a:pt x="9" y="65"/>
                    <a:pt x="9" y="65"/>
                  </a:cubicBezTo>
                  <a:cubicBezTo>
                    <a:pt x="10" y="65"/>
                    <a:pt x="10" y="64"/>
                    <a:pt x="10" y="64"/>
                  </a:cubicBezTo>
                  <a:cubicBezTo>
                    <a:pt x="10" y="64"/>
                    <a:pt x="10" y="64"/>
                    <a:pt x="11" y="64"/>
                  </a:cubicBezTo>
                  <a:cubicBezTo>
                    <a:pt x="11" y="64"/>
                    <a:pt x="11" y="64"/>
                    <a:pt x="11" y="64"/>
                  </a:cubicBezTo>
                  <a:cubicBezTo>
                    <a:pt x="11" y="64"/>
                    <a:pt x="11" y="63"/>
                    <a:pt x="11" y="63"/>
                  </a:cubicBezTo>
                  <a:cubicBezTo>
                    <a:pt x="11" y="63"/>
                    <a:pt x="11" y="62"/>
                    <a:pt x="11" y="62"/>
                  </a:cubicBezTo>
                  <a:cubicBezTo>
                    <a:pt x="11" y="62"/>
                    <a:pt x="11" y="62"/>
                    <a:pt x="11" y="62"/>
                  </a:cubicBezTo>
                  <a:cubicBezTo>
                    <a:pt x="11" y="62"/>
                    <a:pt x="10" y="62"/>
                    <a:pt x="10" y="61"/>
                  </a:cubicBezTo>
                  <a:cubicBezTo>
                    <a:pt x="10" y="61"/>
                    <a:pt x="10" y="61"/>
                    <a:pt x="10" y="61"/>
                  </a:cubicBezTo>
                  <a:cubicBezTo>
                    <a:pt x="10" y="61"/>
                    <a:pt x="10" y="61"/>
                    <a:pt x="10" y="61"/>
                  </a:cubicBezTo>
                  <a:cubicBezTo>
                    <a:pt x="10" y="61"/>
                    <a:pt x="10" y="61"/>
                    <a:pt x="11" y="61"/>
                  </a:cubicBezTo>
                  <a:cubicBezTo>
                    <a:pt x="11" y="61"/>
                    <a:pt x="11" y="60"/>
                    <a:pt x="11" y="60"/>
                  </a:cubicBezTo>
                  <a:cubicBezTo>
                    <a:pt x="11" y="60"/>
                    <a:pt x="11" y="60"/>
                    <a:pt x="11" y="60"/>
                  </a:cubicBezTo>
                  <a:cubicBezTo>
                    <a:pt x="12" y="60"/>
                    <a:pt x="12" y="61"/>
                    <a:pt x="12" y="61"/>
                  </a:cubicBezTo>
                  <a:cubicBezTo>
                    <a:pt x="12" y="61"/>
                    <a:pt x="13" y="61"/>
                    <a:pt x="13" y="61"/>
                  </a:cubicBezTo>
                  <a:cubicBezTo>
                    <a:pt x="13" y="61"/>
                    <a:pt x="13" y="62"/>
                    <a:pt x="13" y="62"/>
                  </a:cubicBezTo>
                  <a:cubicBezTo>
                    <a:pt x="13" y="62"/>
                    <a:pt x="13" y="63"/>
                    <a:pt x="13" y="63"/>
                  </a:cubicBezTo>
                  <a:close/>
                  <a:moveTo>
                    <a:pt x="13" y="56"/>
                  </a:moveTo>
                  <a:cubicBezTo>
                    <a:pt x="13" y="57"/>
                    <a:pt x="13" y="57"/>
                    <a:pt x="13" y="57"/>
                  </a:cubicBezTo>
                  <a:cubicBezTo>
                    <a:pt x="13" y="58"/>
                    <a:pt x="12" y="58"/>
                    <a:pt x="12" y="58"/>
                  </a:cubicBezTo>
                  <a:cubicBezTo>
                    <a:pt x="12" y="58"/>
                    <a:pt x="11" y="59"/>
                    <a:pt x="11" y="59"/>
                  </a:cubicBezTo>
                  <a:cubicBezTo>
                    <a:pt x="10" y="59"/>
                    <a:pt x="10" y="59"/>
                    <a:pt x="9" y="59"/>
                  </a:cubicBezTo>
                  <a:cubicBezTo>
                    <a:pt x="9" y="59"/>
                    <a:pt x="9" y="59"/>
                    <a:pt x="9" y="59"/>
                  </a:cubicBezTo>
                  <a:cubicBezTo>
                    <a:pt x="8" y="59"/>
                    <a:pt x="8" y="59"/>
                    <a:pt x="7" y="59"/>
                  </a:cubicBezTo>
                  <a:cubicBezTo>
                    <a:pt x="7" y="59"/>
                    <a:pt x="6" y="58"/>
                    <a:pt x="6" y="58"/>
                  </a:cubicBezTo>
                  <a:cubicBezTo>
                    <a:pt x="6" y="58"/>
                    <a:pt x="6" y="58"/>
                    <a:pt x="5" y="58"/>
                  </a:cubicBezTo>
                  <a:cubicBezTo>
                    <a:pt x="5" y="57"/>
                    <a:pt x="5" y="57"/>
                    <a:pt x="5" y="57"/>
                  </a:cubicBezTo>
                  <a:cubicBezTo>
                    <a:pt x="5" y="56"/>
                    <a:pt x="5" y="56"/>
                    <a:pt x="5" y="56"/>
                  </a:cubicBezTo>
                  <a:cubicBezTo>
                    <a:pt x="5" y="55"/>
                    <a:pt x="5" y="55"/>
                    <a:pt x="5" y="55"/>
                  </a:cubicBezTo>
                  <a:cubicBezTo>
                    <a:pt x="5" y="55"/>
                    <a:pt x="5" y="55"/>
                    <a:pt x="4" y="55"/>
                  </a:cubicBezTo>
                  <a:cubicBezTo>
                    <a:pt x="4" y="55"/>
                    <a:pt x="4" y="55"/>
                    <a:pt x="3" y="55"/>
                  </a:cubicBezTo>
                  <a:cubicBezTo>
                    <a:pt x="3" y="55"/>
                    <a:pt x="2" y="55"/>
                    <a:pt x="2" y="55"/>
                  </a:cubicBezTo>
                  <a:cubicBezTo>
                    <a:pt x="2" y="56"/>
                    <a:pt x="2" y="57"/>
                    <a:pt x="2" y="58"/>
                  </a:cubicBezTo>
                  <a:cubicBezTo>
                    <a:pt x="2" y="58"/>
                    <a:pt x="2" y="58"/>
                    <a:pt x="2" y="58"/>
                  </a:cubicBezTo>
                  <a:cubicBezTo>
                    <a:pt x="2" y="58"/>
                    <a:pt x="2" y="59"/>
                    <a:pt x="2" y="59"/>
                  </a:cubicBezTo>
                  <a:cubicBezTo>
                    <a:pt x="2" y="59"/>
                    <a:pt x="2" y="59"/>
                    <a:pt x="1" y="59"/>
                  </a:cubicBezTo>
                  <a:cubicBezTo>
                    <a:pt x="1" y="59"/>
                    <a:pt x="1" y="59"/>
                    <a:pt x="1" y="59"/>
                  </a:cubicBezTo>
                  <a:cubicBezTo>
                    <a:pt x="1" y="59"/>
                    <a:pt x="1" y="59"/>
                    <a:pt x="0" y="59"/>
                  </a:cubicBezTo>
                  <a:cubicBezTo>
                    <a:pt x="0" y="59"/>
                    <a:pt x="0" y="59"/>
                    <a:pt x="0" y="59"/>
                  </a:cubicBezTo>
                  <a:cubicBezTo>
                    <a:pt x="0" y="59"/>
                    <a:pt x="0" y="58"/>
                    <a:pt x="0" y="58"/>
                  </a:cubicBezTo>
                  <a:cubicBezTo>
                    <a:pt x="0" y="58"/>
                    <a:pt x="0" y="58"/>
                    <a:pt x="0" y="58"/>
                  </a:cubicBezTo>
                  <a:cubicBezTo>
                    <a:pt x="0" y="57"/>
                    <a:pt x="0" y="55"/>
                    <a:pt x="0" y="54"/>
                  </a:cubicBezTo>
                  <a:cubicBezTo>
                    <a:pt x="0" y="54"/>
                    <a:pt x="0" y="54"/>
                    <a:pt x="0" y="54"/>
                  </a:cubicBezTo>
                  <a:cubicBezTo>
                    <a:pt x="0" y="54"/>
                    <a:pt x="1" y="53"/>
                    <a:pt x="1" y="53"/>
                  </a:cubicBezTo>
                  <a:cubicBezTo>
                    <a:pt x="2" y="53"/>
                    <a:pt x="3" y="53"/>
                    <a:pt x="4" y="53"/>
                  </a:cubicBezTo>
                  <a:cubicBezTo>
                    <a:pt x="4" y="53"/>
                    <a:pt x="5" y="54"/>
                    <a:pt x="5" y="54"/>
                  </a:cubicBezTo>
                  <a:cubicBezTo>
                    <a:pt x="6" y="54"/>
                    <a:pt x="6" y="54"/>
                    <a:pt x="6" y="54"/>
                  </a:cubicBezTo>
                  <a:cubicBezTo>
                    <a:pt x="7" y="54"/>
                    <a:pt x="7" y="54"/>
                    <a:pt x="7" y="55"/>
                  </a:cubicBezTo>
                  <a:cubicBezTo>
                    <a:pt x="7" y="55"/>
                    <a:pt x="7" y="55"/>
                    <a:pt x="7" y="56"/>
                  </a:cubicBezTo>
                  <a:cubicBezTo>
                    <a:pt x="7" y="56"/>
                    <a:pt x="7" y="56"/>
                    <a:pt x="7" y="57"/>
                  </a:cubicBezTo>
                  <a:cubicBezTo>
                    <a:pt x="7" y="57"/>
                    <a:pt x="7" y="57"/>
                    <a:pt x="7" y="57"/>
                  </a:cubicBezTo>
                  <a:cubicBezTo>
                    <a:pt x="7" y="57"/>
                    <a:pt x="8" y="57"/>
                    <a:pt x="8" y="57"/>
                  </a:cubicBezTo>
                  <a:cubicBezTo>
                    <a:pt x="8" y="57"/>
                    <a:pt x="8" y="57"/>
                    <a:pt x="8" y="57"/>
                  </a:cubicBezTo>
                  <a:cubicBezTo>
                    <a:pt x="8" y="57"/>
                    <a:pt x="9" y="57"/>
                    <a:pt x="9" y="57"/>
                  </a:cubicBezTo>
                  <a:cubicBezTo>
                    <a:pt x="9" y="57"/>
                    <a:pt x="9" y="57"/>
                    <a:pt x="9" y="57"/>
                  </a:cubicBezTo>
                  <a:cubicBezTo>
                    <a:pt x="9" y="57"/>
                    <a:pt x="10" y="57"/>
                    <a:pt x="10" y="57"/>
                  </a:cubicBezTo>
                  <a:cubicBezTo>
                    <a:pt x="10" y="57"/>
                    <a:pt x="10" y="57"/>
                    <a:pt x="10" y="57"/>
                  </a:cubicBezTo>
                  <a:cubicBezTo>
                    <a:pt x="10" y="57"/>
                    <a:pt x="11" y="57"/>
                    <a:pt x="11" y="57"/>
                  </a:cubicBezTo>
                  <a:cubicBezTo>
                    <a:pt x="11" y="57"/>
                    <a:pt x="11" y="56"/>
                    <a:pt x="11" y="56"/>
                  </a:cubicBezTo>
                  <a:cubicBezTo>
                    <a:pt x="11" y="56"/>
                    <a:pt x="11" y="56"/>
                    <a:pt x="11" y="55"/>
                  </a:cubicBezTo>
                  <a:cubicBezTo>
                    <a:pt x="11" y="55"/>
                    <a:pt x="11" y="55"/>
                    <a:pt x="10" y="55"/>
                  </a:cubicBezTo>
                  <a:cubicBezTo>
                    <a:pt x="10" y="55"/>
                    <a:pt x="10" y="55"/>
                    <a:pt x="10" y="55"/>
                  </a:cubicBezTo>
                  <a:cubicBezTo>
                    <a:pt x="10" y="54"/>
                    <a:pt x="10" y="54"/>
                    <a:pt x="10" y="54"/>
                  </a:cubicBezTo>
                  <a:cubicBezTo>
                    <a:pt x="10" y="54"/>
                    <a:pt x="10" y="54"/>
                    <a:pt x="10" y="54"/>
                  </a:cubicBezTo>
                  <a:cubicBezTo>
                    <a:pt x="10" y="54"/>
                    <a:pt x="10" y="54"/>
                    <a:pt x="10" y="54"/>
                  </a:cubicBezTo>
                  <a:cubicBezTo>
                    <a:pt x="11" y="54"/>
                    <a:pt x="11" y="54"/>
                    <a:pt x="11" y="54"/>
                  </a:cubicBezTo>
                  <a:cubicBezTo>
                    <a:pt x="11" y="54"/>
                    <a:pt x="11" y="54"/>
                    <a:pt x="11" y="54"/>
                  </a:cubicBezTo>
                  <a:cubicBezTo>
                    <a:pt x="11" y="54"/>
                    <a:pt x="12" y="54"/>
                    <a:pt x="12" y="54"/>
                  </a:cubicBezTo>
                  <a:cubicBezTo>
                    <a:pt x="12" y="54"/>
                    <a:pt x="12" y="54"/>
                    <a:pt x="12" y="54"/>
                  </a:cubicBezTo>
                  <a:cubicBezTo>
                    <a:pt x="13" y="55"/>
                    <a:pt x="13" y="55"/>
                    <a:pt x="13" y="55"/>
                  </a:cubicBezTo>
                  <a:cubicBezTo>
                    <a:pt x="13" y="55"/>
                    <a:pt x="13" y="56"/>
                    <a:pt x="13" y="56"/>
                  </a:cubicBezTo>
                  <a:close/>
                  <a:moveTo>
                    <a:pt x="13" y="49"/>
                  </a:moveTo>
                  <a:cubicBezTo>
                    <a:pt x="13" y="50"/>
                    <a:pt x="13" y="50"/>
                    <a:pt x="12" y="51"/>
                  </a:cubicBezTo>
                  <a:cubicBezTo>
                    <a:pt x="12" y="51"/>
                    <a:pt x="12" y="51"/>
                    <a:pt x="12" y="51"/>
                  </a:cubicBezTo>
                  <a:cubicBezTo>
                    <a:pt x="12" y="52"/>
                    <a:pt x="11" y="52"/>
                    <a:pt x="11" y="52"/>
                  </a:cubicBezTo>
                  <a:cubicBezTo>
                    <a:pt x="10" y="52"/>
                    <a:pt x="10" y="52"/>
                    <a:pt x="9" y="52"/>
                  </a:cubicBezTo>
                  <a:cubicBezTo>
                    <a:pt x="9" y="52"/>
                    <a:pt x="9" y="52"/>
                    <a:pt x="9" y="52"/>
                  </a:cubicBezTo>
                  <a:cubicBezTo>
                    <a:pt x="8" y="52"/>
                    <a:pt x="8" y="52"/>
                    <a:pt x="7" y="52"/>
                  </a:cubicBezTo>
                  <a:cubicBezTo>
                    <a:pt x="7" y="52"/>
                    <a:pt x="6" y="52"/>
                    <a:pt x="6" y="52"/>
                  </a:cubicBezTo>
                  <a:cubicBezTo>
                    <a:pt x="6" y="51"/>
                    <a:pt x="5" y="51"/>
                    <a:pt x="5" y="51"/>
                  </a:cubicBezTo>
                  <a:cubicBezTo>
                    <a:pt x="5" y="51"/>
                    <a:pt x="5" y="50"/>
                    <a:pt x="5" y="50"/>
                  </a:cubicBezTo>
                  <a:cubicBezTo>
                    <a:pt x="5" y="50"/>
                    <a:pt x="5" y="49"/>
                    <a:pt x="5" y="49"/>
                  </a:cubicBezTo>
                  <a:cubicBezTo>
                    <a:pt x="5" y="49"/>
                    <a:pt x="5" y="49"/>
                    <a:pt x="5" y="49"/>
                  </a:cubicBezTo>
                  <a:cubicBezTo>
                    <a:pt x="5" y="48"/>
                    <a:pt x="5" y="48"/>
                    <a:pt x="4" y="48"/>
                  </a:cubicBezTo>
                  <a:cubicBezTo>
                    <a:pt x="4" y="48"/>
                    <a:pt x="4" y="48"/>
                    <a:pt x="3" y="48"/>
                  </a:cubicBezTo>
                  <a:cubicBezTo>
                    <a:pt x="3" y="48"/>
                    <a:pt x="2" y="48"/>
                    <a:pt x="2" y="48"/>
                  </a:cubicBezTo>
                  <a:cubicBezTo>
                    <a:pt x="2" y="49"/>
                    <a:pt x="2" y="50"/>
                    <a:pt x="2" y="51"/>
                  </a:cubicBezTo>
                  <a:cubicBezTo>
                    <a:pt x="2" y="51"/>
                    <a:pt x="2" y="52"/>
                    <a:pt x="2" y="52"/>
                  </a:cubicBezTo>
                  <a:cubicBezTo>
                    <a:pt x="2" y="52"/>
                    <a:pt x="2" y="52"/>
                    <a:pt x="2" y="52"/>
                  </a:cubicBezTo>
                  <a:cubicBezTo>
                    <a:pt x="2" y="52"/>
                    <a:pt x="2" y="52"/>
                    <a:pt x="1" y="52"/>
                  </a:cubicBezTo>
                  <a:cubicBezTo>
                    <a:pt x="1" y="52"/>
                    <a:pt x="1" y="52"/>
                    <a:pt x="1" y="52"/>
                  </a:cubicBezTo>
                  <a:cubicBezTo>
                    <a:pt x="1" y="52"/>
                    <a:pt x="1" y="52"/>
                    <a:pt x="0" y="52"/>
                  </a:cubicBezTo>
                  <a:cubicBezTo>
                    <a:pt x="0" y="52"/>
                    <a:pt x="0" y="52"/>
                    <a:pt x="0" y="52"/>
                  </a:cubicBezTo>
                  <a:cubicBezTo>
                    <a:pt x="0" y="52"/>
                    <a:pt x="0" y="52"/>
                    <a:pt x="0" y="52"/>
                  </a:cubicBezTo>
                  <a:cubicBezTo>
                    <a:pt x="0" y="52"/>
                    <a:pt x="0" y="51"/>
                    <a:pt x="0" y="51"/>
                  </a:cubicBezTo>
                  <a:cubicBezTo>
                    <a:pt x="0" y="50"/>
                    <a:pt x="0" y="49"/>
                    <a:pt x="0" y="48"/>
                  </a:cubicBezTo>
                  <a:cubicBezTo>
                    <a:pt x="0" y="47"/>
                    <a:pt x="0" y="47"/>
                    <a:pt x="0" y="47"/>
                  </a:cubicBezTo>
                  <a:cubicBezTo>
                    <a:pt x="0" y="47"/>
                    <a:pt x="1" y="47"/>
                    <a:pt x="1" y="47"/>
                  </a:cubicBezTo>
                  <a:cubicBezTo>
                    <a:pt x="2" y="47"/>
                    <a:pt x="3" y="47"/>
                    <a:pt x="3" y="47"/>
                  </a:cubicBezTo>
                  <a:cubicBezTo>
                    <a:pt x="4" y="47"/>
                    <a:pt x="5" y="47"/>
                    <a:pt x="5" y="47"/>
                  </a:cubicBezTo>
                  <a:cubicBezTo>
                    <a:pt x="6" y="47"/>
                    <a:pt x="6" y="47"/>
                    <a:pt x="6" y="47"/>
                  </a:cubicBezTo>
                  <a:cubicBezTo>
                    <a:pt x="7" y="48"/>
                    <a:pt x="7" y="48"/>
                    <a:pt x="7" y="48"/>
                  </a:cubicBezTo>
                  <a:cubicBezTo>
                    <a:pt x="7" y="48"/>
                    <a:pt x="7" y="49"/>
                    <a:pt x="7" y="49"/>
                  </a:cubicBezTo>
                  <a:cubicBezTo>
                    <a:pt x="7" y="49"/>
                    <a:pt x="7" y="50"/>
                    <a:pt x="7" y="50"/>
                  </a:cubicBezTo>
                  <a:cubicBezTo>
                    <a:pt x="7" y="50"/>
                    <a:pt x="7" y="50"/>
                    <a:pt x="7" y="50"/>
                  </a:cubicBezTo>
                  <a:cubicBezTo>
                    <a:pt x="7" y="50"/>
                    <a:pt x="7" y="51"/>
                    <a:pt x="8" y="51"/>
                  </a:cubicBezTo>
                  <a:cubicBezTo>
                    <a:pt x="8" y="51"/>
                    <a:pt x="8" y="51"/>
                    <a:pt x="8" y="51"/>
                  </a:cubicBezTo>
                  <a:cubicBezTo>
                    <a:pt x="8" y="51"/>
                    <a:pt x="8" y="51"/>
                    <a:pt x="9" y="51"/>
                  </a:cubicBezTo>
                  <a:cubicBezTo>
                    <a:pt x="9" y="51"/>
                    <a:pt x="9" y="51"/>
                    <a:pt x="9" y="51"/>
                  </a:cubicBezTo>
                  <a:cubicBezTo>
                    <a:pt x="9" y="51"/>
                    <a:pt x="9" y="51"/>
                    <a:pt x="10" y="51"/>
                  </a:cubicBezTo>
                  <a:cubicBezTo>
                    <a:pt x="10" y="51"/>
                    <a:pt x="10" y="51"/>
                    <a:pt x="10" y="51"/>
                  </a:cubicBezTo>
                  <a:cubicBezTo>
                    <a:pt x="10" y="50"/>
                    <a:pt x="10" y="50"/>
                    <a:pt x="10" y="50"/>
                  </a:cubicBezTo>
                  <a:cubicBezTo>
                    <a:pt x="10" y="50"/>
                    <a:pt x="11" y="50"/>
                    <a:pt x="11" y="49"/>
                  </a:cubicBezTo>
                  <a:cubicBezTo>
                    <a:pt x="10" y="49"/>
                    <a:pt x="10" y="49"/>
                    <a:pt x="10" y="49"/>
                  </a:cubicBezTo>
                  <a:cubicBezTo>
                    <a:pt x="10" y="49"/>
                    <a:pt x="10" y="48"/>
                    <a:pt x="10" y="48"/>
                  </a:cubicBezTo>
                  <a:cubicBezTo>
                    <a:pt x="10" y="48"/>
                    <a:pt x="10" y="48"/>
                    <a:pt x="10" y="48"/>
                  </a:cubicBezTo>
                  <a:cubicBezTo>
                    <a:pt x="10" y="48"/>
                    <a:pt x="10" y="48"/>
                    <a:pt x="10" y="48"/>
                  </a:cubicBezTo>
                  <a:cubicBezTo>
                    <a:pt x="10" y="48"/>
                    <a:pt x="10" y="48"/>
                    <a:pt x="10" y="48"/>
                  </a:cubicBezTo>
                  <a:cubicBezTo>
                    <a:pt x="10" y="48"/>
                    <a:pt x="10" y="47"/>
                    <a:pt x="10" y="47"/>
                  </a:cubicBezTo>
                  <a:cubicBezTo>
                    <a:pt x="10" y="47"/>
                    <a:pt x="11" y="47"/>
                    <a:pt x="11" y="47"/>
                  </a:cubicBezTo>
                  <a:cubicBezTo>
                    <a:pt x="11" y="47"/>
                    <a:pt x="11" y="47"/>
                    <a:pt x="11" y="47"/>
                  </a:cubicBezTo>
                  <a:cubicBezTo>
                    <a:pt x="11" y="47"/>
                    <a:pt x="11" y="47"/>
                    <a:pt x="12" y="47"/>
                  </a:cubicBezTo>
                  <a:cubicBezTo>
                    <a:pt x="12" y="47"/>
                    <a:pt x="12" y="48"/>
                    <a:pt x="12" y="48"/>
                  </a:cubicBezTo>
                  <a:cubicBezTo>
                    <a:pt x="12" y="48"/>
                    <a:pt x="12" y="48"/>
                    <a:pt x="12" y="49"/>
                  </a:cubicBezTo>
                  <a:cubicBezTo>
                    <a:pt x="12" y="49"/>
                    <a:pt x="13" y="49"/>
                    <a:pt x="13" y="49"/>
                  </a:cubicBezTo>
                  <a:close/>
                  <a:moveTo>
                    <a:pt x="12" y="43"/>
                  </a:moveTo>
                  <a:cubicBezTo>
                    <a:pt x="12" y="44"/>
                    <a:pt x="12" y="44"/>
                    <a:pt x="12" y="44"/>
                  </a:cubicBezTo>
                  <a:cubicBezTo>
                    <a:pt x="12" y="45"/>
                    <a:pt x="12" y="45"/>
                    <a:pt x="12" y="45"/>
                  </a:cubicBezTo>
                  <a:cubicBezTo>
                    <a:pt x="11" y="45"/>
                    <a:pt x="11" y="45"/>
                    <a:pt x="10" y="46"/>
                  </a:cubicBezTo>
                  <a:cubicBezTo>
                    <a:pt x="10" y="46"/>
                    <a:pt x="9" y="46"/>
                    <a:pt x="9" y="46"/>
                  </a:cubicBezTo>
                  <a:cubicBezTo>
                    <a:pt x="9" y="46"/>
                    <a:pt x="9" y="46"/>
                    <a:pt x="9" y="46"/>
                  </a:cubicBezTo>
                  <a:cubicBezTo>
                    <a:pt x="8" y="46"/>
                    <a:pt x="7" y="46"/>
                    <a:pt x="7" y="46"/>
                  </a:cubicBezTo>
                  <a:cubicBezTo>
                    <a:pt x="7" y="45"/>
                    <a:pt x="6" y="45"/>
                    <a:pt x="6" y="45"/>
                  </a:cubicBezTo>
                  <a:cubicBezTo>
                    <a:pt x="6" y="45"/>
                    <a:pt x="5" y="45"/>
                    <a:pt x="5" y="45"/>
                  </a:cubicBezTo>
                  <a:cubicBezTo>
                    <a:pt x="5" y="44"/>
                    <a:pt x="5" y="44"/>
                    <a:pt x="5" y="44"/>
                  </a:cubicBezTo>
                  <a:cubicBezTo>
                    <a:pt x="5" y="43"/>
                    <a:pt x="5" y="43"/>
                    <a:pt x="5" y="43"/>
                  </a:cubicBezTo>
                  <a:cubicBezTo>
                    <a:pt x="5" y="43"/>
                    <a:pt x="5" y="42"/>
                    <a:pt x="5" y="42"/>
                  </a:cubicBezTo>
                  <a:cubicBezTo>
                    <a:pt x="5" y="42"/>
                    <a:pt x="4" y="42"/>
                    <a:pt x="4" y="42"/>
                  </a:cubicBezTo>
                  <a:cubicBezTo>
                    <a:pt x="4" y="42"/>
                    <a:pt x="4" y="42"/>
                    <a:pt x="3" y="42"/>
                  </a:cubicBezTo>
                  <a:cubicBezTo>
                    <a:pt x="3" y="42"/>
                    <a:pt x="2" y="42"/>
                    <a:pt x="2" y="42"/>
                  </a:cubicBezTo>
                  <a:cubicBezTo>
                    <a:pt x="2" y="43"/>
                    <a:pt x="2" y="44"/>
                    <a:pt x="2" y="45"/>
                  </a:cubicBezTo>
                  <a:cubicBezTo>
                    <a:pt x="2" y="45"/>
                    <a:pt x="2" y="45"/>
                    <a:pt x="2" y="45"/>
                  </a:cubicBezTo>
                  <a:cubicBezTo>
                    <a:pt x="2" y="45"/>
                    <a:pt x="2" y="45"/>
                    <a:pt x="2" y="45"/>
                  </a:cubicBezTo>
                  <a:cubicBezTo>
                    <a:pt x="2" y="45"/>
                    <a:pt x="2" y="46"/>
                    <a:pt x="1" y="46"/>
                  </a:cubicBezTo>
                  <a:cubicBezTo>
                    <a:pt x="1" y="46"/>
                    <a:pt x="1" y="46"/>
                    <a:pt x="1" y="46"/>
                  </a:cubicBezTo>
                  <a:cubicBezTo>
                    <a:pt x="1" y="46"/>
                    <a:pt x="1" y="46"/>
                    <a:pt x="0" y="46"/>
                  </a:cubicBezTo>
                  <a:cubicBezTo>
                    <a:pt x="0" y="46"/>
                    <a:pt x="0" y="46"/>
                    <a:pt x="0" y="45"/>
                  </a:cubicBezTo>
                  <a:cubicBezTo>
                    <a:pt x="0" y="45"/>
                    <a:pt x="0" y="45"/>
                    <a:pt x="0" y="45"/>
                  </a:cubicBezTo>
                  <a:cubicBezTo>
                    <a:pt x="0" y="45"/>
                    <a:pt x="0" y="45"/>
                    <a:pt x="0" y="45"/>
                  </a:cubicBezTo>
                  <a:cubicBezTo>
                    <a:pt x="0" y="44"/>
                    <a:pt x="0" y="43"/>
                    <a:pt x="0" y="41"/>
                  </a:cubicBezTo>
                  <a:cubicBezTo>
                    <a:pt x="0" y="41"/>
                    <a:pt x="0" y="41"/>
                    <a:pt x="0" y="41"/>
                  </a:cubicBezTo>
                  <a:cubicBezTo>
                    <a:pt x="0" y="41"/>
                    <a:pt x="1" y="41"/>
                    <a:pt x="1" y="41"/>
                  </a:cubicBezTo>
                  <a:cubicBezTo>
                    <a:pt x="2" y="41"/>
                    <a:pt x="3" y="41"/>
                    <a:pt x="3" y="41"/>
                  </a:cubicBezTo>
                  <a:cubicBezTo>
                    <a:pt x="4" y="41"/>
                    <a:pt x="5" y="41"/>
                    <a:pt x="5" y="41"/>
                  </a:cubicBezTo>
                  <a:cubicBezTo>
                    <a:pt x="6" y="41"/>
                    <a:pt x="6" y="41"/>
                    <a:pt x="6" y="41"/>
                  </a:cubicBezTo>
                  <a:cubicBezTo>
                    <a:pt x="6" y="41"/>
                    <a:pt x="7" y="42"/>
                    <a:pt x="7" y="42"/>
                  </a:cubicBezTo>
                  <a:cubicBezTo>
                    <a:pt x="7" y="42"/>
                    <a:pt x="7" y="42"/>
                    <a:pt x="7" y="43"/>
                  </a:cubicBezTo>
                  <a:cubicBezTo>
                    <a:pt x="7" y="43"/>
                    <a:pt x="7" y="43"/>
                    <a:pt x="7" y="44"/>
                  </a:cubicBezTo>
                  <a:cubicBezTo>
                    <a:pt x="7" y="44"/>
                    <a:pt x="7" y="44"/>
                    <a:pt x="7" y="44"/>
                  </a:cubicBezTo>
                  <a:cubicBezTo>
                    <a:pt x="7" y="44"/>
                    <a:pt x="7" y="44"/>
                    <a:pt x="7" y="44"/>
                  </a:cubicBezTo>
                  <a:cubicBezTo>
                    <a:pt x="8" y="44"/>
                    <a:pt x="8" y="44"/>
                    <a:pt x="8" y="44"/>
                  </a:cubicBezTo>
                  <a:cubicBezTo>
                    <a:pt x="8" y="44"/>
                    <a:pt x="8" y="44"/>
                    <a:pt x="9" y="44"/>
                  </a:cubicBezTo>
                  <a:cubicBezTo>
                    <a:pt x="9" y="44"/>
                    <a:pt x="9" y="44"/>
                    <a:pt x="9" y="44"/>
                  </a:cubicBezTo>
                  <a:cubicBezTo>
                    <a:pt x="9" y="44"/>
                    <a:pt x="9" y="44"/>
                    <a:pt x="9" y="44"/>
                  </a:cubicBezTo>
                  <a:cubicBezTo>
                    <a:pt x="10" y="44"/>
                    <a:pt x="10" y="44"/>
                    <a:pt x="10" y="44"/>
                  </a:cubicBezTo>
                  <a:cubicBezTo>
                    <a:pt x="10" y="44"/>
                    <a:pt x="10" y="44"/>
                    <a:pt x="10" y="44"/>
                  </a:cubicBezTo>
                  <a:cubicBezTo>
                    <a:pt x="10" y="44"/>
                    <a:pt x="10" y="43"/>
                    <a:pt x="10" y="43"/>
                  </a:cubicBezTo>
                  <a:cubicBezTo>
                    <a:pt x="10" y="43"/>
                    <a:pt x="10" y="43"/>
                    <a:pt x="10" y="43"/>
                  </a:cubicBezTo>
                  <a:cubicBezTo>
                    <a:pt x="10" y="42"/>
                    <a:pt x="10" y="42"/>
                    <a:pt x="10" y="42"/>
                  </a:cubicBezTo>
                  <a:cubicBezTo>
                    <a:pt x="10" y="42"/>
                    <a:pt x="10" y="42"/>
                    <a:pt x="10" y="42"/>
                  </a:cubicBezTo>
                  <a:cubicBezTo>
                    <a:pt x="10" y="42"/>
                    <a:pt x="10" y="42"/>
                    <a:pt x="10" y="41"/>
                  </a:cubicBezTo>
                  <a:cubicBezTo>
                    <a:pt x="10" y="41"/>
                    <a:pt x="10" y="41"/>
                    <a:pt x="10" y="41"/>
                  </a:cubicBezTo>
                  <a:cubicBezTo>
                    <a:pt x="10" y="41"/>
                    <a:pt x="10" y="41"/>
                    <a:pt x="10" y="41"/>
                  </a:cubicBezTo>
                  <a:cubicBezTo>
                    <a:pt x="10" y="41"/>
                    <a:pt x="10" y="41"/>
                    <a:pt x="11" y="41"/>
                  </a:cubicBezTo>
                  <a:cubicBezTo>
                    <a:pt x="11" y="41"/>
                    <a:pt x="11" y="41"/>
                    <a:pt x="11" y="41"/>
                  </a:cubicBezTo>
                  <a:cubicBezTo>
                    <a:pt x="11" y="41"/>
                    <a:pt x="11" y="41"/>
                    <a:pt x="11" y="41"/>
                  </a:cubicBezTo>
                  <a:cubicBezTo>
                    <a:pt x="12" y="41"/>
                    <a:pt x="12" y="41"/>
                    <a:pt x="12" y="42"/>
                  </a:cubicBezTo>
                  <a:cubicBezTo>
                    <a:pt x="12" y="42"/>
                    <a:pt x="12" y="42"/>
                    <a:pt x="12" y="42"/>
                  </a:cubicBezTo>
                  <a:cubicBezTo>
                    <a:pt x="12" y="43"/>
                    <a:pt x="12" y="43"/>
                    <a:pt x="12" y="43"/>
                  </a:cubicBezTo>
                  <a:close/>
                  <a:moveTo>
                    <a:pt x="9" y="21"/>
                  </a:moveTo>
                  <a:cubicBezTo>
                    <a:pt x="9" y="21"/>
                    <a:pt x="9" y="21"/>
                    <a:pt x="9" y="21"/>
                  </a:cubicBezTo>
                  <a:cubicBezTo>
                    <a:pt x="10" y="20"/>
                    <a:pt x="10" y="20"/>
                    <a:pt x="10" y="20"/>
                  </a:cubicBezTo>
                  <a:cubicBezTo>
                    <a:pt x="11" y="20"/>
                    <a:pt x="11" y="20"/>
                    <a:pt x="11" y="20"/>
                  </a:cubicBezTo>
                  <a:cubicBezTo>
                    <a:pt x="11" y="20"/>
                    <a:pt x="11" y="21"/>
                    <a:pt x="11" y="21"/>
                  </a:cubicBezTo>
                  <a:cubicBezTo>
                    <a:pt x="11" y="21"/>
                    <a:pt x="11" y="22"/>
                    <a:pt x="11" y="22"/>
                  </a:cubicBezTo>
                  <a:cubicBezTo>
                    <a:pt x="11" y="22"/>
                    <a:pt x="11" y="22"/>
                    <a:pt x="11" y="22"/>
                  </a:cubicBezTo>
                  <a:cubicBezTo>
                    <a:pt x="8" y="22"/>
                    <a:pt x="5" y="22"/>
                    <a:pt x="2" y="22"/>
                  </a:cubicBezTo>
                  <a:cubicBezTo>
                    <a:pt x="2" y="22"/>
                    <a:pt x="2" y="22"/>
                    <a:pt x="2" y="22"/>
                  </a:cubicBezTo>
                  <a:cubicBezTo>
                    <a:pt x="2" y="22"/>
                    <a:pt x="2" y="22"/>
                    <a:pt x="2" y="22"/>
                  </a:cubicBezTo>
                  <a:cubicBezTo>
                    <a:pt x="2" y="22"/>
                    <a:pt x="2" y="22"/>
                    <a:pt x="2" y="23"/>
                  </a:cubicBezTo>
                  <a:cubicBezTo>
                    <a:pt x="2" y="23"/>
                    <a:pt x="0" y="23"/>
                    <a:pt x="0" y="23"/>
                  </a:cubicBezTo>
                  <a:cubicBezTo>
                    <a:pt x="0" y="22"/>
                    <a:pt x="0" y="22"/>
                    <a:pt x="0" y="21"/>
                  </a:cubicBezTo>
                  <a:cubicBezTo>
                    <a:pt x="0" y="21"/>
                    <a:pt x="0" y="20"/>
                    <a:pt x="0" y="20"/>
                  </a:cubicBezTo>
                  <a:cubicBezTo>
                    <a:pt x="0" y="19"/>
                    <a:pt x="2" y="19"/>
                    <a:pt x="2" y="20"/>
                  </a:cubicBezTo>
                  <a:cubicBezTo>
                    <a:pt x="2" y="20"/>
                    <a:pt x="2" y="20"/>
                    <a:pt x="2" y="21"/>
                  </a:cubicBezTo>
                  <a:cubicBezTo>
                    <a:pt x="4" y="21"/>
                    <a:pt x="7" y="21"/>
                    <a:pt x="9" y="21"/>
                  </a:cubicBezTo>
                  <a:close/>
                  <a:moveTo>
                    <a:pt x="10" y="25"/>
                  </a:moveTo>
                  <a:cubicBezTo>
                    <a:pt x="10" y="25"/>
                    <a:pt x="10" y="25"/>
                    <a:pt x="10" y="25"/>
                  </a:cubicBezTo>
                  <a:cubicBezTo>
                    <a:pt x="10" y="25"/>
                    <a:pt x="10" y="25"/>
                    <a:pt x="10" y="25"/>
                  </a:cubicBezTo>
                  <a:cubicBezTo>
                    <a:pt x="11" y="25"/>
                    <a:pt x="11" y="25"/>
                    <a:pt x="11" y="25"/>
                  </a:cubicBezTo>
                  <a:cubicBezTo>
                    <a:pt x="11" y="25"/>
                    <a:pt x="12" y="25"/>
                    <a:pt x="12" y="26"/>
                  </a:cubicBezTo>
                  <a:cubicBezTo>
                    <a:pt x="12" y="26"/>
                    <a:pt x="12" y="26"/>
                    <a:pt x="11" y="26"/>
                  </a:cubicBezTo>
                  <a:cubicBezTo>
                    <a:pt x="11" y="26"/>
                    <a:pt x="11" y="26"/>
                    <a:pt x="11" y="26"/>
                  </a:cubicBezTo>
                  <a:cubicBezTo>
                    <a:pt x="8" y="26"/>
                    <a:pt x="5" y="26"/>
                    <a:pt x="2" y="26"/>
                  </a:cubicBezTo>
                  <a:cubicBezTo>
                    <a:pt x="2" y="26"/>
                    <a:pt x="2" y="26"/>
                    <a:pt x="2" y="26"/>
                  </a:cubicBezTo>
                  <a:cubicBezTo>
                    <a:pt x="2" y="26"/>
                    <a:pt x="2" y="26"/>
                    <a:pt x="2" y="26"/>
                  </a:cubicBezTo>
                  <a:cubicBezTo>
                    <a:pt x="2" y="27"/>
                    <a:pt x="2" y="27"/>
                    <a:pt x="2" y="27"/>
                  </a:cubicBezTo>
                  <a:cubicBezTo>
                    <a:pt x="2" y="28"/>
                    <a:pt x="0" y="28"/>
                    <a:pt x="0" y="27"/>
                  </a:cubicBezTo>
                  <a:cubicBezTo>
                    <a:pt x="0" y="27"/>
                    <a:pt x="0" y="26"/>
                    <a:pt x="0" y="26"/>
                  </a:cubicBezTo>
                  <a:cubicBezTo>
                    <a:pt x="0" y="25"/>
                    <a:pt x="0" y="25"/>
                    <a:pt x="0" y="24"/>
                  </a:cubicBezTo>
                  <a:cubicBezTo>
                    <a:pt x="0" y="24"/>
                    <a:pt x="2" y="24"/>
                    <a:pt x="2" y="24"/>
                  </a:cubicBezTo>
                  <a:cubicBezTo>
                    <a:pt x="2" y="25"/>
                    <a:pt x="2" y="25"/>
                    <a:pt x="2" y="25"/>
                  </a:cubicBezTo>
                  <a:cubicBezTo>
                    <a:pt x="4" y="25"/>
                    <a:pt x="7" y="25"/>
                    <a:pt x="10" y="25"/>
                  </a:cubicBezTo>
                  <a:close/>
                  <a:moveTo>
                    <a:pt x="10" y="30"/>
                  </a:moveTo>
                  <a:cubicBezTo>
                    <a:pt x="10" y="30"/>
                    <a:pt x="10" y="30"/>
                    <a:pt x="10" y="30"/>
                  </a:cubicBezTo>
                  <a:cubicBezTo>
                    <a:pt x="10" y="30"/>
                    <a:pt x="10" y="29"/>
                    <a:pt x="11" y="29"/>
                  </a:cubicBezTo>
                  <a:cubicBezTo>
                    <a:pt x="11" y="29"/>
                    <a:pt x="11" y="29"/>
                    <a:pt x="11" y="29"/>
                  </a:cubicBezTo>
                  <a:cubicBezTo>
                    <a:pt x="12" y="30"/>
                    <a:pt x="12" y="30"/>
                    <a:pt x="12" y="30"/>
                  </a:cubicBezTo>
                  <a:cubicBezTo>
                    <a:pt x="12" y="31"/>
                    <a:pt x="12" y="31"/>
                    <a:pt x="12" y="31"/>
                  </a:cubicBezTo>
                  <a:cubicBezTo>
                    <a:pt x="11" y="31"/>
                    <a:pt x="11" y="31"/>
                    <a:pt x="11" y="31"/>
                  </a:cubicBezTo>
                  <a:cubicBezTo>
                    <a:pt x="8" y="31"/>
                    <a:pt x="5" y="31"/>
                    <a:pt x="2" y="31"/>
                  </a:cubicBezTo>
                  <a:cubicBezTo>
                    <a:pt x="2" y="31"/>
                    <a:pt x="2" y="31"/>
                    <a:pt x="2" y="31"/>
                  </a:cubicBezTo>
                  <a:cubicBezTo>
                    <a:pt x="2" y="31"/>
                    <a:pt x="2" y="31"/>
                    <a:pt x="2" y="31"/>
                  </a:cubicBezTo>
                  <a:cubicBezTo>
                    <a:pt x="2" y="32"/>
                    <a:pt x="2" y="32"/>
                    <a:pt x="2" y="32"/>
                  </a:cubicBezTo>
                  <a:cubicBezTo>
                    <a:pt x="2" y="33"/>
                    <a:pt x="0" y="33"/>
                    <a:pt x="0" y="32"/>
                  </a:cubicBezTo>
                  <a:cubicBezTo>
                    <a:pt x="0" y="32"/>
                    <a:pt x="0" y="31"/>
                    <a:pt x="0" y="31"/>
                  </a:cubicBezTo>
                  <a:cubicBezTo>
                    <a:pt x="0" y="30"/>
                    <a:pt x="0" y="30"/>
                    <a:pt x="0" y="29"/>
                  </a:cubicBezTo>
                  <a:cubicBezTo>
                    <a:pt x="0" y="28"/>
                    <a:pt x="2" y="28"/>
                    <a:pt x="2" y="29"/>
                  </a:cubicBezTo>
                  <a:cubicBezTo>
                    <a:pt x="2" y="29"/>
                    <a:pt x="2" y="30"/>
                    <a:pt x="2" y="30"/>
                  </a:cubicBezTo>
                  <a:cubicBezTo>
                    <a:pt x="5" y="30"/>
                    <a:pt x="7" y="30"/>
                    <a:pt x="10" y="30"/>
                  </a:cubicBezTo>
                  <a:close/>
                  <a:moveTo>
                    <a:pt x="3" y="12"/>
                  </a:moveTo>
                  <a:cubicBezTo>
                    <a:pt x="3" y="12"/>
                    <a:pt x="3" y="12"/>
                    <a:pt x="3" y="12"/>
                  </a:cubicBezTo>
                  <a:cubicBezTo>
                    <a:pt x="3" y="12"/>
                    <a:pt x="2" y="12"/>
                    <a:pt x="2" y="12"/>
                  </a:cubicBezTo>
                  <a:cubicBezTo>
                    <a:pt x="1" y="12"/>
                    <a:pt x="1" y="12"/>
                    <a:pt x="1" y="12"/>
                  </a:cubicBezTo>
                  <a:cubicBezTo>
                    <a:pt x="1" y="12"/>
                    <a:pt x="0" y="11"/>
                    <a:pt x="0" y="11"/>
                  </a:cubicBezTo>
                  <a:cubicBezTo>
                    <a:pt x="0" y="11"/>
                    <a:pt x="0" y="11"/>
                    <a:pt x="0" y="10"/>
                  </a:cubicBezTo>
                  <a:cubicBezTo>
                    <a:pt x="0" y="10"/>
                    <a:pt x="0" y="10"/>
                    <a:pt x="0" y="10"/>
                  </a:cubicBezTo>
                  <a:cubicBezTo>
                    <a:pt x="0" y="9"/>
                    <a:pt x="1" y="9"/>
                    <a:pt x="1" y="9"/>
                  </a:cubicBezTo>
                  <a:cubicBezTo>
                    <a:pt x="1" y="9"/>
                    <a:pt x="1" y="9"/>
                    <a:pt x="2" y="9"/>
                  </a:cubicBezTo>
                  <a:cubicBezTo>
                    <a:pt x="2" y="9"/>
                    <a:pt x="3" y="9"/>
                    <a:pt x="3" y="9"/>
                  </a:cubicBezTo>
                  <a:cubicBezTo>
                    <a:pt x="5" y="9"/>
                    <a:pt x="6" y="9"/>
                    <a:pt x="8" y="9"/>
                  </a:cubicBezTo>
                  <a:cubicBezTo>
                    <a:pt x="9" y="9"/>
                    <a:pt x="10" y="9"/>
                    <a:pt x="10" y="9"/>
                  </a:cubicBezTo>
                  <a:cubicBezTo>
                    <a:pt x="11" y="9"/>
                    <a:pt x="11" y="10"/>
                    <a:pt x="11" y="10"/>
                  </a:cubicBezTo>
                  <a:cubicBezTo>
                    <a:pt x="11" y="11"/>
                    <a:pt x="11" y="11"/>
                    <a:pt x="11" y="11"/>
                  </a:cubicBezTo>
                  <a:cubicBezTo>
                    <a:pt x="11" y="11"/>
                    <a:pt x="11" y="12"/>
                    <a:pt x="10" y="12"/>
                  </a:cubicBezTo>
                  <a:cubicBezTo>
                    <a:pt x="10" y="12"/>
                    <a:pt x="10" y="12"/>
                    <a:pt x="10" y="12"/>
                  </a:cubicBezTo>
                  <a:cubicBezTo>
                    <a:pt x="9" y="12"/>
                    <a:pt x="9" y="12"/>
                    <a:pt x="8" y="12"/>
                  </a:cubicBezTo>
                  <a:cubicBezTo>
                    <a:pt x="7" y="12"/>
                    <a:pt x="5" y="12"/>
                    <a:pt x="3" y="12"/>
                  </a:cubicBezTo>
                  <a:close/>
                  <a:moveTo>
                    <a:pt x="3" y="8"/>
                  </a:moveTo>
                  <a:cubicBezTo>
                    <a:pt x="3" y="8"/>
                    <a:pt x="3" y="8"/>
                    <a:pt x="3" y="8"/>
                  </a:cubicBezTo>
                  <a:cubicBezTo>
                    <a:pt x="3" y="8"/>
                    <a:pt x="2" y="8"/>
                    <a:pt x="2" y="8"/>
                  </a:cubicBezTo>
                  <a:cubicBezTo>
                    <a:pt x="1" y="8"/>
                    <a:pt x="1" y="8"/>
                    <a:pt x="1" y="7"/>
                  </a:cubicBezTo>
                  <a:cubicBezTo>
                    <a:pt x="1" y="7"/>
                    <a:pt x="0" y="7"/>
                    <a:pt x="0" y="7"/>
                  </a:cubicBezTo>
                  <a:cubicBezTo>
                    <a:pt x="0" y="7"/>
                    <a:pt x="0" y="6"/>
                    <a:pt x="0" y="6"/>
                  </a:cubicBezTo>
                  <a:cubicBezTo>
                    <a:pt x="0" y="6"/>
                    <a:pt x="0" y="6"/>
                    <a:pt x="0" y="5"/>
                  </a:cubicBezTo>
                  <a:cubicBezTo>
                    <a:pt x="1" y="5"/>
                    <a:pt x="1" y="5"/>
                    <a:pt x="1" y="5"/>
                  </a:cubicBezTo>
                  <a:cubicBezTo>
                    <a:pt x="1" y="5"/>
                    <a:pt x="1" y="5"/>
                    <a:pt x="2" y="5"/>
                  </a:cubicBezTo>
                  <a:cubicBezTo>
                    <a:pt x="2" y="5"/>
                    <a:pt x="3" y="4"/>
                    <a:pt x="3" y="4"/>
                  </a:cubicBezTo>
                  <a:cubicBezTo>
                    <a:pt x="5" y="4"/>
                    <a:pt x="6" y="4"/>
                    <a:pt x="8" y="4"/>
                  </a:cubicBezTo>
                  <a:cubicBezTo>
                    <a:pt x="9" y="4"/>
                    <a:pt x="10" y="5"/>
                    <a:pt x="10" y="5"/>
                  </a:cubicBezTo>
                  <a:cubicBezTo>
                    <a:pt x="11" y="5"/>
                    <a:pt x="11" y="6"/>
                    <a:pt x="11" y="6"/>
                  </a:cubicBezTo>
                  <a:cubicBezTo>
                    <a:pt x="11" y="6"/>
                    <a:pt x="11" y="7"/>
                    <a:pt x="11" y="7"/>
                  </a:cubicBezTo>
                  <a:cubicBezTo>
                    <a:pt x="11" y="7"/>
                    <a:pt x="10" y="7"/>
                    <a:pt x="10" y="7"/>
                  </a:cubicBezTo>
                  <a:cubicBezTo>
                    <a:pt x="10" y="8"/>
                    <a:pt x="10" y="8"/>
                    <a:pt x="9" y="8"/>
                  </a:cubicBezTo>
                  <a:cubicBezTo>
                    <a:pt x="9" y="8"/>
                    <a:pt x="9" y="8"/>
                    <a:pt x="8" y="8"/>
                  </a:cubicBezTo>
                  <a:cubicBezTo>
                    <a:pt x="6" y="8"/>
                    <a:pt x="5" y="8"/>
                    <a:pt x="3" y="8"/>
                  </a:cubicBezTo>
                  <a:close/>
                  <a:moveTo>
                    <a:pt x="3" y="4"/>
                  </a:moveTo>
                  <a:cubicBezTo>
                    <a:pt x="3" y="4"/>
                    <a:pt x="3" y="4"/>
                    <a:pt x="3" y="4"/>
                  </a:cubicBezTo>
                  <a:cubicBezTo>
                    <a:pt x="3" y="4"/>
                    <a:pt x="2" y="4"/>
                    <a:pt x="2" y="4"/>
                  </a:cubicBezTo>
                  <a:cubicBezTo>
                    <a:pt x="1" y="4"/>
                    <a:pt x="1" y="3"/>
                    <a:pt x="1" y="3"/>
                  </a:cubicBezTo>
                  <a:cubicBezTo>
                    <a:pt x="1" y="3"/>
                    <a:pt x="0" y="3"/>
                    <a:pt x="0" y="3"/>
                  </a:cubicBezTo>
                  <a:cubicBezTo>
                    <a:pt x="0" y="3"/>
                    <a:pt x="0" y="2"/>
                    <a:pt x="0" y="2"/>
                  </a:cubicBezTo>
                  <a:cubicBezTo>
                    <a:pt x="0" y="2"/>
                    <a:pt x="0" y="2"/>
                    <a:pt x="0" y="1"/>
                  </a:cubicBezTo>
                  <a:cubicBezTo>
                    <a:pt x="1" y="1"/>
                    <a:pt x="1" y="1"/>
                    <a:pt x="1" y="1"/>
                  </a:cubicBezTo>
                  <a:cubicBezTo>
                    <a:pt x="1" y="1"/>
                    <a:pt x="1" y="1"/>
                    <a:pt x="2" y="1"/>
                  </a:cubicBezTo>
                  <a:cubicBezTo>
                    <a:pt x="2" y="0"/>
                    <a:pt x="3" y="0"/>
                    <a:pt x="3" y="0"/>
                  </a:cubicBezTo>
                  <a:cubicBezTo>
                    <a:pt x="5" y="0"/>
                    <a:pt x="6" y="0"/>
                    <a:pt x="8" y="0"/>
                  </a:cubicBezTo>
                  <a:cubicBezTo>
                    <a:pt x="9" y="0"/>
                    <a:pt x="10" y="1"/>
                    <a:pt x="10" y="1"/>
                  </a:cubicBezTo>
                  <a:cubicBezTo>
                    <a:pt x="10" y="1"/>
                    <a:pt x="11" y="2"/>
                    <a:pt x="11" y="2"/>
                  </a:cubicBezTo>
                  <a:cubicBezTo>
                    <a:pt x="11" y="2"/>
                    <a:pt x="11" y="3"/>
                    <a:pt x="11" y="3"/>
                  </a:cubicBezTo>
                  <a:cubicBezTo>
                    <a:pt x="11" y="3"/>
                    <a:pt x="10" y="3"/>
                    <a:pt x="10" y="3"/>
                  </a:cubicBezTo>
                  <a:cubicBezTo>
                    <a:pt x="10" y="3"/>
                    <a:pt x="10" y="4"/>
                    <a:pt x="9" y="4"/>
                  </a:cubicBezTo>
                  <a:cubicBezTo>
                    <a:pt x="9" y="4"/>
                    <a:pt x="8" y="4"/>
                    <a:pt x="8" y="4"/>
                  </a:cubicBezTo>
                  <a:cubicBezTo>
                    <a:pt x="6" y="4"/>
                    <a:pt x="5" y="4"/>
                    <a:pt x="3" y="4"/>
                  </a:cubicBezTo>
                  <a:close/>
                  <a:moveTo>
                    <a:pt x="10" y="35"/>
                  </a:moveTo>
                  <a:cubicBezTo>
                    <a:pt x="10" y="35"/>
                    <a:pt x="10" y="35"/>
                    <a:pt x="10" y="35"/>
                  </a:cubicBezTo>
                  <a:cubicBezTo>
                    <a:pt x="10" y="34"/>
                    <a:pt x="10" y="34"/>
                    <a:pt x="11" y="34"/>
                  </a:cubicBezTo>
                  <a:cubicBezTo>
                    <a:pt x="11" y="34"/>
                    <a:pt x="11" y="34"/>
                    <a:pt x="11" y="34"/>
                  </a:cubicBezTo>
                  <a:cubicBezTo>
                    <a:pt x="12" y="35"/>
                    <a:pt x="12" y="35"/>
                    <a:pt x="12" y="35"/>
                  </a:cubicBezTo>
                  <a:cubicBezTo>
                    <a:pt x="12" y="36"/>
                    <a:pt x="12" y="36"/>
                    <a:pt x="12" y="36"/>
                  </a:cubicBezTo>
                  <a:cubicBezTo>
                    <a:pt x="12" y="36"/>
                    <a:pt x="11" y="36"/>
                    <a:pt x="11" y="36"/>
                  </a:cubicBezTo>
                  <a:cubicBezTo>
                    <a:pt x="8" y="36"/>
                    <a:pt x="5" y="36"/>
                    <a:pt x="2" y="36"/>
                  </a:cubicBezTo>
                  <a:cubicBezTo>
                    <a:pt x="2" y="36"/>
                    <a:pt x="2" y="36"/>
                    <a:pt x="2" y="36"/>
                  </a:cubicBezTo>
                  <a:cubicBezTo>
                    <a:pt x="2" y="36"/>
                    <a:pt x="2" y="36"/>
                    <a:pt x="2" y="36"/>
                  </a:cubicBezTo>
                  <a:cubicBezTo>
                    <a:pt x="2" y="36"/>
                    <a:pt x="2" y="37"/>
                    <a:pt x="2" y="37"/>
                  </a:cubicBezTo>
                  <a:cubicBezTo>
                    <a:pt x="2" y="38"/>
                    <a:pt x="0" y="38"/>
                    <a:pt x="0" y="37"/>
                  </a:cubicBezTo>
                  <a:cubicBezTo>
                    <a:pt x="0" y="37"/>
                    <a:pt x="0" y="36"/>
                    <a:pt x="0" y="36"/>
                  </a:cubicBezTo>
                  <a:cubicBezTo>
                    <a:pt x="0" y="35"/>
                    <a:pt x="0" y="34"/>
                    <a:pt x="0" y="34"/>
                  </a:cubicBezTo>
                  <a:cubicBezTo>
                    <a:pt x="0" y="33"/>
                    <a:pt x="2" y="33"/>
                    <a:pt x="2" y="34"/>
                  </a:cubicBezTo>
                  <a:cubicBezTo>
                    <a:pt x="2" y="34"/>
                    <a:pt x="2" y="35"/>
                    <a:pt x="2" y="35"/>
                  </a:cubicBezTo>
                  <a:cubicBezTo>
                    <a:pt x="5" y="35"/>
                    <a:pt x="7" y="35"/>
                    <a:pt x="10" y="35"/>
                  </a:cubicBezTo>
                  <a:close/>
                  <a:moveTo>
                    <a:pt x="8" y="3"/>
                  </a:moveTo>
                  <a:cubicBezTo>
                    <a:pt x="8" y="3"/>
                    <a:pt x="9" y="3"/>
                    <a:pt x="9" y="3"/>
                  </a:cubicBezTo>
                  <a:cubicBezTo>
                    <a:pt x="9" y="3"/>
                    <a:pt x="9" y="2"/>
                    <a:pt x="9" y="2"/>
                  </a:cubicBezTo>
                  <a:cubicBezTo>
                    <a:pt x="9" y="2"/>
                    <a:pt x="9" y="2"/>
                    <a:pt x="9" y="1"/>
                  </a:cubicBezTo>
                  <a:cubicBezTo>
                    <a:pt x="9" y="1"/>
                    <a:pt x="8" y="1"/>
                    <a:pt x="8" y="1"/>
                  </a:cubicBezTo>
                  <a:cubicBezTo>
                    <a:pt x="6" y="1"/>
                    <a:pt x="5" y="1"/>
                    <a:pt x="3" y="1"/>
                  </a:cubicBezTo>
                  <a:cubicBezTo>
                    <a:pt x="3" y="1"/>
                    <a:pt x="2" y="1"/>
                    <a:pt x="2" y="1"/>
                  </a:cubicBezTo>
                  <a:cubicBezTo>
                    <a:pt x="2" y="2"/>
                    <a:pt x="2" y="2"/>
                    <a:pt x="2" y="2"/>
                  </a:cubicBezTo>
                  <a:cubicBezTo>
                    <a:pt x="2" y="2"/>
                    <a:pt x="2" y="3"/>
                    <a:pt x="2" y="3"/>
                  </a:cubicBezTo>
                  <a:cubicBezTo>
                    <a:pt x="2" y="3"/>
                    <a:pt x="3" y="3"/>
                    <a:pt x="3" y="3"/>
                  </a:cubicBezTo>
                  <a:cubicBezTo>
                    <a:pt x="5" y="3"/>
                    <a:pt x="6" y="3"/>
                    <a:pt x="8" y="3"/>
                  </a:cubicBezTo>
                  <a:close/>
                  <a:moveTo>
                    <a:pt x="8" y="7"/>
                  </a:moveTo>
                  <a:cubicBezTo>
                    <a:pt x="8" y="7"/>
                    <a:pt x="9" y="7"/>
                    <a:pt x="9" y="7"/>
                  </a:cubicBezTo>
                  <a:cubicBezTo>
                    <a:pt x="9" y="7"/>
                    <a:pt x="9" y="6"/>
                    <a:pt x="9" y="6"/>
                  </a:cubicBezTo>
                  <a:cubicBezTo>
                    <a:pt x="9" y="6"/>
                    <a:pt x="9" y="6"/>
                    <a:pt x="9" y="6"/>
                  </a:cubicBezTo>
                  <a:cubicBezTo>
                    <a:pt x="9" y="5"/>
                    <a:pt x="8" y="5"/>
                    <a:pt x="8" y="5"/>
                  </a:cubicBezTo>
                  <a:cubicBezTo>
                    <a:pt x="6" y="5"/>
                    <a:pt x="5" y="5"/>
                    <a:pt x="3" y="5"/>
                  </a:cubicBezTo>
                  <a:cubicBezTo>
                    <a:pt x="3" y="5"/>
                    <a:pt x="2" y="5"/>
                    <a:pt x="2" y="6"/>
                  </a:cubicBezTo>
                  <a:cubicBezTo>
                    <a:pt x="2" y="6"/>
                    <a:pt x="2" y="6"/>
                    <a:pt x="2" y="6"/>
                  </a:cubicBezTo>
                  <a:cubicBezTo>
                    <a:pt x="2" y="6"/>
                    <a:pt x="2" y="7"/>
                    <a:pt x="2" y="7"/>
                  </a:cubicBezTo>
                  <a:cubicBezTo>
                    <a:pt x="2" y="7"/>
                    <a:pt x="3" y="7"/>
                    <a:pt x="3" y="7"/>
                  </a:cubicBezTo>
                  <a:cubicBezTo>
                    <a:pt x="5" y="7"/>
                    <a:pt x="6" y="7"/>
                    <a:pt x="8" y="7"/>
                  </a:cubicBezTo>
                  <a:close/>
                  <a:moveTo>
                    <a:pt x="8" y="11"/>
                  </a:moveTo>
                  <a:cubicBezTo>
                    <a:pt x="9" y="11"/>
                    <a:pt x="9" y="11"/>
                    <a:pt x="9" y="11"/>
                  </a:cubicBezTo>
                  <a:cubicBezTo>
                    <a:pt x="9" y="11"/>
                    <a:pt x="9" y="11"/>
                    <a:pt x="9" y="10"/>
                  </a:cubicBezTo>
                  <a:cubicBezTo>
                    <a:pt x="9" y="10"/>
                    <a:pt x="9" y="10"/>
                    <a:pt x="9" y="10"/>
                  </a:cubicBezTo>
                  <a:cubicBezTo>
                    <a:pt x="9" y="10"/>
                    <a:pt x="9" y="10"/>
                    <a:pt x="8" y="10"/>
                  </a:cubicBezTo>
                  <a:cubicBezTo>
                    <a:pt x="7" y="10"/>
                    <a:pt x="5" y="10"/>
                    <a:pt x="3" y="10"/>
                  </a:cubicBezTo>
                  <a:cubicBezTo>
                    <a:pt x="3" y="10"/>
                    <a:pt x="2" y="10"/>
                    <a:pt x="2" y="10"/>
                  </a:cubicBezTo>
                  <a:cubicBezTo>
                    <a:pt x="2" y="10"/>
                    <a:pt x="2" y="10"/>
                    <a:pt x="2" y="10"/>
                  </a:cubicBezTo>
                  <a:cubicBezTo>
                    <a:pt x="2" y="11"/>
                    <a:pt x="2" y="11"/>
                    <a:pt x="2" y="11"/>
                  </a:cubicBezTo>
                  <a:cubicBezTo>
                    <a:pt x="2" y="11"/>
                    <a:pt x="3" y="11"/>
                    <a:pt x="3" y="11"/>
                  </a:cubicBezTo>
                  <a:cubicBezTo>
                    <a:pt x="5" y="11"/>
                    <a:pt x="6" y="11"/>
                    <a:pt x="8" y="11"/>
                  </a:cubicBezTo>
                  <a:close/>
                  <a:moveTo>
                    <a:pt x="8" y="16"/>
                  </a:moveTo>
                  <a:cubicBezTo>
                    <a:pt x="9" y="16"/>
                    <a:pt x="9" y="16"/>
                    <a:pt x="9" y="16"/>
                  </a:cubicBezTo>
                  <a:cubicBezTo>
                    <a:pt x="9" y="15"/>
                    <a:pt x="10" y="15"/>
                    <a:pt x="10" y="15"/>
                  </a:cubicBezTo>
                  <a:cubicBezTo>
                    <a:pt x="10" y="15"/>
                    <a:pt x="9" y="14"/>
                    <a:pt x="9" y="14"/>
                  </a:cubicBezTo>
                  <a:cubicBezTo>
                    <a:pt x="9" y="14"/>
                    <a:pt x="9" y="14"/>
                    <a:pt x="8" y="14"/>
                  </a:cubicBezTo>
                  <a:cubicBezTo>
                    <a:pt x="7" y="14"/>
                    <a:pt x="5" y="14"/>
                    <a:pt x="3" y="14"/>
                  </a:cubicBezTo>
                  <a:cubicBezTo>
                    <a:pt x="3" y="14"/>
                    <a:pt x="2" y="14"/>
                    <a:pt x="2" y="14"/>
                  </a:cubicBezTo>
                  <a:cubicBezTo>
                    <a:pt x="2" y="14"/>
                    <a:pt x="2" y="15"/>
                    <a:pt x="2" y="15"/>
                  </a:cubicBezTo>
                  <a:cubicBezTo>
                    <a:pt x="2" y="15"/>
                    <a:pt x="2" y="15"/>
                    <a:pt x="2" y="16"/>
                  </a:cubicBezTo>
                  <a:cubicBezTo>
                    <a:pt x="2" y="16"/>
                    <a:pt x="3" y="16"/>
                    <a:pt x="3" y="16"/>
                  </a:cubicBezTo>
                  <a:cubicBezTo>
                    <a:pt x="5" y="16"/>
                    <a:pt x="7" y="16"/>
                    <a:pt x="8" y="16"/>
                  </a:cubicBez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8987" name="Freeform 95"/>
            <p:cNvSpPr>
              <a:spLocks noEditPoints="1" noChangeArrowheads="1"/>
            </p:cNvSpPr>
            <p:nvPr/>
          </p:nvSpPr>
          <p:spPr bwMode="auto">
            <a:xfrm>
              <a:off x="357187" y="685800"/>
              <a:ext cx="49213" cy="87313"/>
            </a:xfrm>
            <a:custGeom>
              <a:avLst/>
              <a:gdLst>
                <a:gd name="T0" fmla="*/ 14 w 15"/>
                <a:gd name="T1" fmla="*/ 2 h 27"/>
                <a:gd name="T2" fmla="*/ 15 w 15"/>
                <a:gd name="T3" fmla="*/ 3 h 27"/>
                <a:gd name="T4" fmla="*/ 6 w 15"/>
                <a:gd name="T5" fmla="*/ 3 h 27"/>
                <a:gd name="T6" fmla="*/ 4 w 15"/>
                <a:gd name="T7" fmla="*/ 5 h 27"/>
                <a:gd name="T8" fmla="*/ 6 w 15"/>
                <a:gd name="T9" fmla="*/ 1 h 27"/>
                <a:gd name="T10" fmla="*/ 3 w 15"/>
                <a:gd name="T11" fmla="*/ 11 h 27"/>
                <a:gd name="T12" fmla="*/ 2 w 15"/>
                <a:gd name="T13" fmla="*/ 12 h 27"/>
                <a:gd name="T14" fmla="*/ 2 w 15"/>
                <a:gd name="T15" fmla="*/ 13 h 27"/>
                <a:gd name="T16" fmla="*/ 13 w 15"/>
                <a:gd name="T17" fmla="*/ 16 h 27"/>
                <a:gd name="T18" fmla="*/ 14 w 15"/>
                <a:gd name="T19" fmla="*/ 15 h 27"/>
                <a:gd name="T20" fmla="*/ 3 w 15"/>
                <a:gd name="T21" fmla="*/ 11 h 27"/>
                <a:gd name="T22" fmla="*/ 11 w 15"/>
                <a:gd name="T23" fmla="*/ 18 h 27"/>
                <a:gd name="T24" fmla="*/ 13 w 15"/>
                <a:gd name="T25" fmla="*/ 18 h 27"/>
                <a:gd name="T26" fmla="*/ 3 w 15"/>
                <a:gd name="T27" fmla="*/ 19 h 27"/>
                <a:gd name="T28" fmla="*/ 3 w 15"/>
                <a:gd name="T29" fmla="*/ 20 h 27"/>
                <a:gd name="T30" fmla="*/ 2 w 15"/>
                <a:gd name="T31" fmla="*/ 17 h 27"/>
                <a:gd name="T32" fmla="*/ 11 w 15"/>
                <a:gd name="T33" fmla="*/ 18 h 27"/>
                <a:gd name="T34" fmla="*/ 13 w 15"/>
                <a:gd name="T35" fmla="*/ 10 h 27"/>
                <a:gd name="T36" fmla="*/ 10 w 15"/>
                <a:gd name="T37" fmla="*/ 11 h 27"/>
                <a:gd name="T38" fmla="*/ 7 w 15"/>
                <a:gd name="T39" fmla="*/ 10 h 27"/>
                <a:gd name="T40" fmla="*/ 7 w 15"/>
                <a:gd name="T41" fmla="*/ 7 h 27"/>
                <a:gd name="T42" fmla="*/ 5 w 15"/>
                <a:gd name="T43" fmla="*/ 7 h 27"/>
                <a:gd name="T44" fmla="*/ 4 w 15"/>
                <a:gd name="T45" fmla="*/ 11 h 27"/>
                <a:gd name="T46" fmla="*/ 3 w 15"/>
                <a:gd name="T47" fmla="*/ 11 h 27"/>
                <a:gd name="T48" fmla="*/ 3 w 15"/>
                <a:gd name="T49" fmla="*/ 10 h 27"/>
                <a:gd name="T50" fmla="*/ 4 w 15"/>
                <a:gd name="T51" fmla="*/ 6 h 27"/>
                <a:gd name="T52" fmla="*/ 9 w 15"/>
                <a:gd name="T53" fmla="*/ 6 h 27"/>
                <a:gd name="T54" fmla="*/ 9 w 15"/>
                <a:gd name="T55" fmla="*/ 9 h 27"/>
                <a:gd name="T56" fmla="*/ 10 w 15"/>
                <a:gd name="T57" fmla="*/ 10 h 27"/>
                <a:gd name="T58" fmla="*/ 11 w 15"/>
                <a:gd name="T59" fmla="*/ 10 h 27"/>
                <a:gd name="T60" fmla="*/ 12 w 15"/>
                <a:gd name="T61" fmla="*/ 8 h 27"/>
                <a:gd name="T62" fmla="*/ 12 w 15"/>
                <a:gd name="T63" fmla="*/ 7 h 27"/>
                <a:gd name="T64" fmla="*/ 12 w 15"/>
                <a:gd name="T65" fmla="*/ 6 h 27"/>
                <a:gd name="T66" fmla="*/ 14 w 15"/>
                <a:gd name="T67" fmla="*/ 6 h 27"/>
                <a:gd name="T68" fmla="*/ 14 w 15"/>
                <a:gd name="T69" fmla="*/ 8 h 27"/>
                <a:gd name="T70" fmla="*/ 6 w 15"/>
                <a:gd name="T71" fmla="*/ 27 h 27"/>
                <a:gd name="T72" fmla="*/ 2 w 15"/>
                <a:gd name="T73" fmla="*/ 27 h 27"/>
                <a:gd name="T74" fmla="*/ 0 w 15"/>
                <a:gd name="T75" fmla="*/ 24 h 27"/>
                <a:gd name="T76" fmla="*/ 1 w 15"/>
                <a:gd name="T77" fmla="*/ 22 h 27"/>
                <a:gd name="T78" fmla="*/ 2 w 15"/>
                <a:gd name="T79" fmla="*/ 22 h 27"/>
                <a:gd name="T80" fmla="*/ 3 w 15"/>
                <a:gd name="T81" fmla="*/ 22 h 27"/>
                <a:gd name="T82" fmla="*/ 3 w 15"/>
                <a:gd name="T83" fmla="*/ 23 h 27"/>
                <a:gd name="T84" fmla="*/ 2 w 15"/>
                <a:gd name="T85" fmla="*/ 24 h 27"/>
                <a:gd name="T86" fmla="*/ 3 w 15"/>
                <a:gd name="T87" fmla="*/ 26 h 27"/>
                <a:gd name="T88" fmla="*/ 5 w 15"/>
                <a:gd name="T89" fmla="*/ 25 h 27"/>
                <a:gd name="T90" fmla="*/ 6 w 15"/>
                <a:gd name="T91" fmla="*/ 22 h 27"/>
                <a:gd name="T92" fmla="*/ 11 w 15"/>
                <a:gd name="T93" fmla="*/ 22 h 27"/>
                <a:gd name="T94" fmla="*/ 12 w 15"/>
                <a:gd name="T95" fmla="*/ 23 h 27"/>
                <a:gd name="T96" fmla="*/ 12 w 15"/>
                <a:gd name="T97" fmla="*/ 25 h 27"/>
                <a:gd name="T98" fmla="*/ 12 w 15"/>
                <a:gd name="T99" fmla="*/ 26 h 27"/>
                <a:gd name="T100" fmla="*/ 11 w 15"/>
                <a:gd name="T101" fmla="*/ 27 h 27"/>
                <a:gd name="T102" fmla="*/ 10 w 15"/>
                <a:gd name="T103" fmla="*/ 26 h 27"/>
                <a:gd name="T104" fmla="*/ 10 w 15"/>
                <a:gd name="T105" fmla="*/ 23 h 2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
                <a:gd name="T160" fmla="*/ 0 h 27"/>
                <a:gd name="T161" fmla="*/ 15 w 15"/>
                <a:gd name="T162" fmla="*/ 27 h 2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 h="27">
                  <a:moveTo>
                    <a:pt x="13" y="2"/>
                  </a:moveTo>
                  <a:cubicBezTo>
                    <a:pt x="13" y="2"/>
                    <a:pt x="13" y="2"/>
                    <a:pt x="13" y="2"/>
                  </a:cubicBezTo>
                  <a:cubicBezTo>
                    <a:pt x="13" y="2"/>
                    <a:pt x="13" y="2"/>
                    <a:pt x="14" y="2"/>
                  </a:cubicBezTo>
                  <a:cubicBezTo>
                    <a:pt x="14" y="2"/>
                    <a:pt x="14" y="2"/>
                    <a:pt x="14" y="2"/>
                  </a:cubicBezTo>
                  <a:cubicBezTo>
                    <a:pt x="15" y="2"/>
                    <a:pt x="15" y="2"/>
                    <a:pt x="15" y="3"/>
                  </a:cubicBezTo>
                  <a:cubicBezTo>
                    <a:pt x="15" y="3"/>
                    <a:pt x="15" y="3"/>
                    <a:pt x="15" y="3"/>
                  </a:cubicBezTo>
                  <a:cubicBezTo>
                    <a:pt x="14" y="3"/>
                    <a:pt x="14" y="3"/>
                    <a:pt x="14" y="3"/>
                  </a:cubicBezTo>
                  <a:cubicBezTo>
                    <a:pt x="11" y="3"/>
                    <a:pt x="8" y="3"/>
                    <a:pt x="6" y="3"/>
                  </a:cubicBezTo>
                  <a:cubicBezTo>
                    <a:pt x="6" y="3"/>
                    <a:pt x="6" y="3"/>
                    <a:pt x="6" y="3"/>
                  </a:cubicBezTo>
                  <a:cubicBezTo>
                    <a:pt x="6" y="3"/>
                    <a:pt x="6" y="3"/>
                    <a:pt x="6" y="3"/>
                  </a:cubicBezTo>
                  <a:cubicBezTo>
                    <a:pt x="5" y="4"/>
                    <a:pt x="5" y="4"/>
                    <a:pt x="5" y="5"/>
                  </a:cubicBezTo>
                  <a:cubicBezTo>
                    <a:pt x="5" y="5"/>
                    <a:pt x="3" y="5"/>
                    <a:pt x="4" y="5"/>
                  </a:cubicBezTo>
                  <a:cubicBezTo>
                    <a:pt x="4" y="4"/>
                    <a:pt x="4" y="3"/>
                    <a:pt x="4" y="3"/>
                  </a:cubicBezTo>
                  <a:cubicBezTo>
                    <a:pt x="4" y="2"/>
                    <a:pt x="4" y="2"/>
                    <a:pt x="4" y="1"/>
                  </a:cubicBezTo>
                  <a:cubicBezTo>
                    <a:pt x="4" y="0"/>
                    <a:pt x="6" y="0"/>
                    <a:pt x="6" y="1"/>
                  </a:cubicBezTo>
                  <a:cubicBezTo>
                    <a:pt x="6" y="1"/>
                    <a:pt x="6" y="2"/>
                    <a:pt x="6" y="2"/>
                  </a:cubicBezTo>
                  <a:cubicBezTo>
                    <a:pt x="8" y="2"/>
                    <a:pt x="11" y="2"/>
                    <a:pt x="13" y="2"/>
                  </a:cubicBezTo>
                  <a:close/>
                  <a:moveTo>
                    <a:pt x="3" y="11"/>
                  </a:moveTo>
                  <a:cubicBezTo>
                    <a:pt x="3" y="11"/>
                    <a:pt x="3" y="11"/>
                    <a:pt x="2" y="11"/>
                  </a:cubicBezTo>
                  <a:cubicBezTo>
                    <a:pt x="2" y="12"/>
                    <a:pt x="2" y="12"/>
                    <a:pt x="2" y="12"/>
                  </a:cubicBezTo>
                  <a:cubicBezTo>
                    <a:pt x="2" y="12"/>
                    <a:pt x="2" y="12"/>
                    <a:pt x="2" y="12"/>
                  </a:cubicBezTo>
                  <a:cubicBezTo>
                    <a:pt x="2" y="12"/>
                    <a:pt x="2" y="12"/>
                    <a:pt x="2" y="12"/>
                  </a:cubicBezTo>
                  <a:cubicBezTo>
                    <a:pt x="2" y="12"/>
                    <a:pt x="2" y="12"/>
                    <a:pt x="2" y="12"/>
                  </a:cubicBezTo>
                  <a:cubicBezTo>
                    <a:pt x="2" y="13"/>
                    <a:pt x="2" y="13"/>
                    <a:pt x="2" y="13"/>
                  </a:cubicBezTo>
                  <a:cubicBezTo>
                    <a:pt x="2" y="13"/>
                    <a:pt x="2" y="13"/>
                    <a:pt x="2" y="13"/>
                  </a:cubicBezTo>
                  <a:cubicBezTo>
                    <a:pt x="5" y="14"/>
                    <a:pt x="9" y="15"/>
                    <a:pt x="12" y="16"/>
                  </a:cubicBezTo>
                  <a:cubicBezTo>
                    <a:pt x="12" y="16"/>
                    <a:pt x="13" y="16"/>
                    <a:pt x="13" y="16"/>
                  </a:cubicBezTo>
                  <a:cubicBezTo>
                    <a:pt x="13" y="16"/>
                    <a:pt x="13" y="16"/>
                    <a:pt x="13" y="16"/>
                  </a:cubicBezTo>
                  <a:cubicBezTo>
                    <a:pt x="14" y="16"/>
                    <a:pt x="14" y="16"/>
                    <a:pt x="14" y="16"/>
                  </a:cubicBezTo>
                  <a:cubicBezTo>
                    <a:pt x="14" y="16"/>
                    <a:pt x="14" y="16"/>
                    <a:pt x="14" y="15"/>
                  </a:cubicBezTo>
                  <a:cubicBezTo>
                    <a:pt x="13" y="15"/>
                    <a:pt x="13" y="15"/>
                    <a:pt x="13" y="15"/>
                  </a:cubicBezTo>
                  <a:cubicBezTo>
                    <a:pt x="10" y="14"/>
                    <a:pt x="7" y="13"/>
                    <a:pt x="3" y="12"/>
                  </a:cubicBezTo>
                  <a:cubicBezTo>
                    <a:pt x="3" y="11"/>
                    <a:pt x="3" y="11"/>
                    <a:pt x="3" y="11"/>
                  </a:cubicBezTo>
                  <a:cubicBezTo>
                    <a:pt x="3" y="11"/>
                    <a:pt x="3" y="11"/>
                    <a:pt x="3" y="11"/>
                  </a:cubicBezTo>
                  <a:close/>
                  <a:moveTo>
                    <a:pt x="11" y="18"/>
                  </a:moveTo>
                  <a:cubicBezTo>
                    <a:pt x="11" y="18"/>
                    <a:pt x="11" y="18"/>
                    <a:pt x="11" y="18"/>
                  </a:cubicBezTo>
                  <a:cubicBezTo>
                    <a:pt x="11" y="17"/>
                    <a:pt x="11" y="17"/>
                    <a:pt x="12" y="17"/>
                  </a:cubicBezTo>
                  <a:cubicBezTo>
                    <a:pt x="12" y="17"/>
                    <a:pt x="12" y="17"/>
                    <a:pt x="12" y="17"/>
                  </a:cubicBezTo>
                  <a:cubicBezTo>
                    <a:pt x="13" y="17"/>
                    <a:pt x="13" y="18"/>
                    <a:pt x="13" y="18"/>
                  </a:cubicBezTo>
                  <a:cubicBezTo>
                    <a:pt x="13" y="19"/>
                    <a:pt x="13" y="19"/>
                    <a:pt x="12" y="19"/>
                  </a:cubicBezTo>
                  <a:cubicBezTo>
                    <a:pt x="12" y="19"/>
                    <a:pt x="12" y="19"/>
                    <a:pt x="12" y="19"/>
                  </a:cubicBezTo>
                  <a:cubicBezTo>
                    <a:pt x="9" y="19"/>
                    <a:pt x="6" y="19"/>
                    <a:pt x="3" y="19"/>
                  </a:cubicBezTo>
                  <a:cubicBezTo>
                    <a:pt x="3" y="19"/>
                    <a:pt x="3" y="19"/>
                    <a:pt x="3" y="19"/>
                  </a:cubicBezTo>
                  <a:cubicBezTo>
                    <a:pt x="3" y="19"/>
                    <a:pt x="3" y="19"/>
                    <a:pt x="3" y="19"/>
                  </a:cubicBezTo>
                  <a:cubicBezTo>
                    <a:pt x="3" y="20"/>
                    <a:pt x="3" y="20"/>
                    <a:pt x="3" y="20"/>
                  </a:cubicBezTo>
                  <a:cubicBezTo>
                    <a:pt x="3" y="21"/>
                    <a:pt x="1" y="21"/>
                    <a:pt x="1" y="20"/>
                  </a:cubicBezTo>
                  <a:cubicBezTo>
                    <a:pt x="1" y="20"/>
                    <a:pt x="1" y="19"/>
                    <a:pt x="1" y="18"/>
                  </a:cubicBezTo>
                  <a:cubicBezTo>
                    <a:pt x="1" y="18"/>
                    <a:pt x="1" y="17"/>
                    <a:pt x="2" y="17"/>
                  </a:cubicBezTo>
                  <a:cubicBezTo>
                    <a:pt x="2" y="16"/>
                    <a:pt x="3" y="16"/>
                    <a:pt x="3" y="17"/>
                  </a:cubicBezTo>
                  <a:cubicBezTo>
                    <a:pt x="3" y="17"/>
                    <a:pt x="3" y="17"/>
                    <a:pt x="3" y="18"/>
                  </a:cubicBezTo>
                  <a:cubicBezTo>
                    <a:pt x="6" y="18"/>
                    <a:pt x="8" y="18"/>
                    <a:pt x="11" y="18"/>
                  </a:cubicBezTo>
                  <a:close/>
                  <a:moveTo>
                    <a:pt x="14" y="8"/>
                  </a:moveTo>
                  <a:cubicBezTo>
                    <a:pt x="14" y="9"/>
                    <a:pt x="14" y="9"/>
                    <a:pt x="14" y="9"/>
                  </a:cubicBezTo>
                  <a:cubicBezTo>
                    <a:pt x="14" y="10"/>
                    <a:pt x="13" y="10"/>
                    <a:pt x="13" y="10"/>
                  </a:cubicBezTo>
                  <a:cubicBezTo>
                    <a:pt x="13" y="10"/>
                    <a:pt x="12" y="11"/>
                    <a:pt x="12" y="11"/>
                  </a:cubicBezTo>
                  <a:cubicBezTo>
                    <a:pt x="12" y="11"/>
                    <a:pt x="11" y="11"/>
                    <a:pt x="11" y="11"/>
                  </a:cubicBezTo>
                  <a:cubicBezTo>
                    <a:pt x="11" y="11"/>
                    <a:pt x="11" y="11"/>
                    <a:pt x="10" y="11"/>
                  </a:cubicBezTo>
                  <a:cubicBezTo>
                    <a:pt x="10" y="11"/>
                    <a:pt x="9" y="11"/>
                    <a:pt x="9" y="11"/>
                  </a:cubicBezTo>
                  <a:cubicBezTo>
                    <a:pt x="9" y="11"/>
                    <a:pt x="8" y="11"/>
                    <a:pt x="8" y="10"/>
                  </a:cubicBezTo>
                  <a:cubicBezTo>
                    <a:pt x="8" y="10"/>
                    <a:pt x="8" y="10"/>
                    <a:pt x="7" y="10"/>
                  </a:cubicBezTo>
                  <a:cubicBezTo>
                    <a:pt x="7" y="9"/>
                    <a:pt x="7" y="9"/>
                    <a:pt x="7" y="9"/>
                  </a:cubicBezTo>
                  <a:cubicBezTo>
                    <a:pt x="8" y="8"/>
                    <a:pt x="8" y="8"/>
                    <a:pt x="8" y="8"/>
                  </a:cubicBezTo>
                  <a:cubicBezTo>
                    <a:pt x="8" y="8"/>
                    <a:pt x="8" y="8"/>
                    <a:pt x="7" y="7"/>
                  </a:cubicBezTo>
                  <a:cubicBezTo>
                    <a:pt x="7" y="7"/>
                    <a:pt x="7" y="7"/>
                    <a:pt x="7" y="7"/>
                  </a:cubicBezTo>
                  <a:cubicBezTo>
                    <a:pt x="7" y="7"/>
                    <a:pt x="6" y="7"/>
                    <a:pt x="6" y="7"/>
                  </a:cubicBezTo>
                  <a:cubicBezTo>
                    <a:pt x="6" y="7"/>
                    <a:pt x="5" y="7"/>
                    <a:pt x="5" y="7"/>
                  </a:cubicBezTo>
                  <a:cubicBezTo>
                    <a:pt x="5" y="8"/>
                    <a:pt x="5" y="9"/>
                    <a:pt x="4" y="10"/>
                  </a:cubicBezTo>
                  <a:cubicBezTo>
                    <a:pt x="4" y="10"/>
                    <a:pt x="4" y="10"/>
                    <a:pt x="4" y="10"/>
                  </a:cubicBezTo>
                  <a:cubicBezTo>
                    <a:pt x="4" y="10"/>
                    <a:pt x="4" y="11"/>
                    <a:pt x="4" y="11"/>
                  </a:cubicBezTo>
                  <a:cubicBezTo>
                    <a:pt x="4" y="11"/>
                    <a:pt x="4" y="11"/>
                    <a:pt x="4" y="11"/>
                  </a:cubicBezTo>
                  <a:cubicBezTo>
                    <a:pt x="4" y="11"/>
                    <a:pt x="4" y="11"/>
                    <a:pt x="3" y="11"/>
                  </a:cubicBezTo>
                  <a:cubicBezTo>
                    <a:pt x="3" y="11"/>
                    <a:pt x="3" y="11"/>
                    <a:pt x="3" y="11"/>
                  </a:cubicBezTo>
                  <a:cubicBezTo>
                    <a:pt x="3" y="11"/>
                    <a:pt x="3" y="11"/>
                    <a:pt x="3" y="11"/>
                  </a:cubicBezTo>
                  <a:cubicBezTo>
                    <a:pt x="3" y="11"/>
                    <a:pt x="3" y="11"/>
                    <a:pt x="3" y="10"/>
                  </a:cubicBezTo>
                  <a:cubicBezTo>
                    <a:pt x="3" y="10"/>
                    <a:pt x="3" y="10"/>
                    <a:pt x="3" y="10"/>
                  </a:cubicBezTo>
                  <a:cubicBezTo>
                    <a:pt x="3" y="9"/>
                    <a:pt x="3" y="8"/>
                    <a:pt x="3" y="7"/>
                  </a:cubicBezTo>
                  <a:cubicBezTo>
                    <a:pt x="3" y="6"/>
                    <a:pt x="3" y="6"/>
                    <a:pt x="4" y="6"/>
                  </a:cubicBezTo>
                  <a:cubicBezTo>
                    <a:pt x="4" y="6"/>
                    <a:pt x="4" y="6"/>
                    <a:pt x="4" y="6"/>
                  </a:cubicBezTo>
                  <a:cubicBezTo>
                    <a:pt x="5" y="6"/>
                    <a:pt x="6" y="6"/>
                    <a:pt x="7" y="6"/>
                  </a:cubicBezTo>
                  <a:cubicBezTo>
                    <a:pt x="7" y="6"/>
                    <a:pt x="8" y="6"/>
                    <a:pt x="8" y="6"/>
                  </a:cubicBezTo>
                  <a:cubicBezTo>
                    <a:pt x="8" y="6"/>
                    <a:pt x="9" y="6"/>
                    <a:pt x="9" y="6"/>
                  </a:cubicBezTo>
                  <a:cubicBezTo>
                    <a:pt x="9" y="7"/>
                    <a:pt x="9" y="7"/>
                    <a:pt x="9" y="7"/>
                  </a:cubicBezTo>
                  <a:cubicBezTo>
                    <a:pt x="9" y="7"/>
                    <a:pt x="9" y="7"/>
                    <a:pt x="9" y="8"/>
                  </a:cubicBezTo>
                  <a:cubicBezTo>
                    <a:pt x="9" y="8"/>
                    <a:pt x="9" y="8"/>
                    <a:pt x="9" y="9"/>
                  </a:cubicBezTo>
                  <a:cubicBezTo>
                    <a:pt x="9" y="9"/>
                    <a:pt x="9" y="9"/>
                    <a:pt x="9" y="9"/>
                  </a:cubicBezTo>
                  <a:cubicBezTo>
                    <a:pt x="9" y="9"/>
                    <a:pt x="9" y="9"/>
                    <a:pt x="9" y="9"/>
                  </a:cubicBezTo>
                  <a:cubicBezTo>
                    <a:pt x="10" y="10"/>
                    <a:pt x="10" y="10"/>
                    <a:pt x="10" y="10"/>
                  </a:cubicBezTo>
                  <a:cubicBezTo>
                    <a:pt x="10" y="10"/>
                    <a:pt x="10" y="10"/>
                    <a:pt x="11" y="10"/>
                  </a:cubicBezTo>
                  <a:cubicBezTo>
                    <a:pt x="11" y="10"/>
                    <a:pt x="11" y="10"/>
                    <a:pt x="11" y="10"/>
                  </a:cubicBezTo>
                  <a:cubicBezTo>
                    <a:pt x="11" y="10"/>
                    <a:pt x="11" y="10"/>
                    <a:pt x="11" y="10"/>
                  </a:cubicBezTo>
                  <a:cubicBezTo>
                    <a:pt x="12" y="10"/>
                    <a:pt x="12" y="9"/>
                    <a:pt x="12" y="9"/>
                  </a:cubicBezTo>
                  <a:cubicBezTo>
                    <a:pt x="12" y="9"/>
                    <a:pt x="12" y="9"/>
                    <a:pt x="12" y="9"/>
                  </a:cubicBezTo>
                  <a:cubicBezTo>
                    <a:pt x="12" y="9"/>
                    <a:pt x="12" y="9"/>
                    <a:pt x="12" y="8"/>
                  </a:cubicBezTo>
                  <a:cubicBezTo>
                    <a:pt x="12" y="8"/>
                    <a:pt x="12" y="8"/>
                    <a:pt x="12" y="8"/>
                  </a:cubicBezTo>
                  <a:cubicBezTo>
                    <a:pt x="12" y="7"/>
                    <a:pt x="12" y="7"/>
                    <a:pt x="12" y="7"/>
                  </a:cubicBezTo>
                  <a:cubicBezTo>
                    <a:pt x="12" y="7"/>
                    <a:pt x="12" y="7"/>
                    <a:pt x="12" y="7"/>
                  </a:cubicBezTo>
                  <a:cubicBezTo>
                    <a:pt x="12" y="7"/>
                    <a:pt x="12" y="7"/>
                    <a:pt x="12" y="7"/>
                  </a:cubicBezTo>
                  <a:cubicBezTo>
                    <a:pt x="12" y="7"/>
                    <a:pt x="12" y="7"/>
                    <a:pt x="12" y="7"/>
                  </a:cubicBezTo>
                  <a:cubicBezTo>
                    <a:pt x="12" y="6"/>
                    <a:pt x="12" y="6"/>
                    <a:pt x="12" y="6"/>
                  </a:cubicBezTo>
                  <a:cubicBezTo>
                    <a:pt x="13" y="6"/>
                    <a:pt x="13" y="6"/>
                    <a:pt x="13" y="6"/>
                  </a:cubicBezTo>
                  <a:cubicBezTo>
                    <a:pt x="13" y="6"/>
                    <a:pt x="13" y="6"/>
                    <a:pt x="13" y="6"/>
                  </a:cubicBezTo>
                  <a:cubicBezTo>
                    <a:pt x="13" y="6"/>
                    <a:pt x="14" y="6"/>
                    <a:pt x="14" y="6"/>
                  </a:cubicBezTo>
                  <a:cubicBezTo>
                    <a:pt x="14" y="6"/>
                    <a:pt x="14" y="7"/>
                    <a:pt x="14" y="7"/>
                  </a:cubicBezTo>
                  <a:cubicBezTo>
                    <a:pt x="14" y="7"/>
                    <a:pt x="14" y="7"/>
                    <a:pt x="14" y="7"/>
                  </a:cubicBezTo>
                  <a:cubicBezTo>
                    <a:pt x="14" y="8"/>
                    <a:pt x="14" y="8"/>
                    <a:pt x="14" y="8"/>
                  </a:cubicBezTo>
                  <a:close/>
                  <a:moveTo>
                    <a:pt x="7" y="25"/>
                  </a:moveTo>
                  <a:cubicBezTo>
                    <a:pt x="7" y="25"/>
                    <a:pt x="7" y="26"/>
                    <a:pt x="7" y="26"/>
                  </a:cubicBezTo>
                  <a:cubicBezTo>
                    <a:pt x="7" y="26"/>
                    <a:pt x="6" y="26"/>
                    <a:pt x="6" y="27"/>
                  </a:cubicBezTo>
                  <a:cubicBezTo>
                    <a:pt x="6" y="27"/>
                    <a:pt x="5" y="27"/>
                    <a:pt x="5" y="27"/>
                  </a:cubicBezTo>
                  <a:cubicBezTo>
                    <a:pt x="5" y="27"/>
                    <a:pt x="4" y="27"/>
                    <a:pt x="3" y="27"/>
                  </a:cubicBezTo>
                  <a:cubicBezTo>
                    <a:pt x="3" y="27"/>
                    <a:pt x="2" y="27"/>
                    <a:pt x="2" y="27"/>
                  </a:cubicBezTo>
                  <a:cubicBezTo>
                    <a:pt x="1" y="27"/>
                    <a:pt x="1" y="27"/>
                    <a:pt x="1" y="26"/>
                  </a:cubicBezTo>
                  <a:cubicBezTo>
                    <a:pt x="0" y="26"/>
                    <a:pt x="0" y="26"/>
                    <a:pt x="0" y="25"/>
                  </a:cubicBezTo>
                  <a:cubicBezTo>
                    <a:pt x="0" y="25"/>
                    <a:pt x="0" y="25"/>
                    <a:pt x="0" y="24"/>
                  </a:cubicBezTo>
                  <a:cubicBezTo>
                    <a:pt x="0" y="24"/>
                    <a:pt x="0" y="24"/>
                    <a:pt x="0" y="24"/>
                  </a:cubicBezTo>
                  <a:cubicBezTo>
                    <a:pt x="0" y="24"/>
                    <a:pt x="0" y="23"/>
                    <a:pt x="0" y="23"/>
                  </a:cubicBezTo>
                  <a:cubicBezTo>
                    <a:pt x="1" y="23"/>
                    <a:pt x="1" y="23"/>
                    <a:pt x="1" y="22"/>
                  </a:cubicBezTo>
                  <a:cubicBezTo>
                    <a:pt x="1" y="22"/>
                    <a:pt x="1" y="22"/>
                    <a:pt x="1" y="22"/>
                  </a:cubicBezTo>
                  <a:cubicBezTo>
                    <a:pt x="2" y="22"/>
                    <a:pt x="2" y="22"/>
                    <a:pt x="2" y="22"/>
                  </a:cubicBezTo>
                  <a:cubicBezTo>
                    <a:pt x="2" y="22"/>
                    <a:pt x="2" y="22"/>
                    <a:pt x="2" y="22"/>
                  </a:cubicBezTo>
                  <a:cubicBezTo>
                    <a:pt x="3" y="22"/>
                    <a:pt x="3" y="22"/>
                    <a:pt x="3" y="22"/>
                  </a:cubicBezTo>
                  <a:cubicBezTo>
                    <a:pt x="3" y="22"/>
                    <a:pt x="3" y="22"/>
                    <a:pt x="3" y="22"/>
                  </a:cubicBezTo>
                  <a:cubicBezTo>
                    <a:pt x="3" y="22"/>
                    <a:pt x="3" y="22"/>
                    <a:pt x="3" y="22"/>
                  </a:cubicBezTo>
                  <a:cubicBezTo>
                    <a:pt x="3" y="22"/>
                    <a:pt x="3" y="22"/>
                    <a:pt x="3" y="23"/>
                  </a:cubicBezTo>
                  <a:cubicBezTo>
                    <a:pt x="3" y="23"/>
                    <a:pt x="3" y="23"/>
                    <a:pt x="3" y="23"/>
                  </a:cubicBezTo>
                  <a:cubicBezTo>
                    <a:pt x="3" y="23"/>
                    <a:pt x="3" y="23"/>
                    <a:pt x="3" y="23"/>
                  </a:cubicBezTo>
                  <a:cubicBezTo>
                    <a:pt x="3" y="23"/>
                    <a:pt x="2" y="23"/>
                    <a:pt x="2" y="23"/>
                  </a:cubicBezTo>
                  <a:cubicBezTo>
                    <a:pt x="2" y="23"/>
                    <a:pt x="2" y="23"/>
                    <a:pt x="2" y="23"/>
                  </a:cubicBezTo>
                  <a:cubicBezTo>
                    <a:pt x="2" y="24"/>
                    <a:pt x="2" y="24"/>
                    <a:pt x="2" y="24"/>
                  </a:cubicBezTo>
                  <a:cubicBezTo>
                    <a:pt x="2" y="24"/>
                    <a:pt x="2" y="25"/>
                    <a:pt x="2" y="25"/>
                  </a:cubicBezTo>
                  <a:cubicBezTo>
                    <a:pt x="2" y="25"/>
                    <a:pt x="2" y="25"/>
                    <a:pt x="2" y="25"/>
                  </a:cubicBezTo>
                  <a:cubicBezTo>
                    <a:pt x="2" y="25"/>
                    <a:pt x="3" y="25"/>
                    <a:pt x="3" y="26"/>
                  </a:cubicBezTo>
                  <a:cubicBezTo>
                    <a:pt x="3" y="26"/>
                    <a:pt x="3" y="26"/>
                    <a:pt x="4" y="26"/>
                  </a:cubicBezTo>
                  <a:cubicBezTo>
                    <a:pt x="4" y="26"/>
                    <a:pt x="4" y="26"/>
                    <a:pt x="5" y="25"/>
                  </a:cubicBezTo>
                  <a:cubicBezTo>
                    <a:pt x="5" y="25"/>
                    <a:pt x="5" y="25"/>
                    <a:pt x="5" y="25"/>
                  </a:cubicBezTo>
                  <a:cubicBezTo>
                    <a:pt x="5" y="24"/>
                    <a:pt x="5" y="23"/>
                    <a:pt x="5" y="23"/>
                  </a:cubicBezTo>
                  <a:cubicBezTo>
                    <a:pt x="6" y="22"/>
                    <a:pt x="6" y="22"/>
                    <a:pt x="6" y="22"/>
                  </a:cubicBezTo>
                  <a:cubicBezTo>
                    <a:pt x="6" y="22"/>
                    <a:pt x="6" y="22"/>
                    <a:pt x="6" y="22"/>
                  </a:cubicBezTo>
                  <a:cubicBezTo>
                    <a:pt x="6" y="22"/>
                    <a:pt x="6" y="22"/>
                    <a:pt x="6" y="22"/>
                  </a:cubicBezTo>
                  <a:cubicBezTo>
                    <a:pt x="6" y="22"/>
                    <a:pt x="7" y="22"/>
                    <a:pt x="7" y="22"/>
                  </a:cubicBezTo>
                  <a:cubicBezTo>
                    <a:pt x="8" y="22"/>
                    <a:pt x="10" y="22"/>
                    <a:pt x="11" y="22"/>
                  </a:cubicBezTo>
                  <a:cubicBezTo>
                    <a:pt x="12" y="22"/>
                    <a:pt x="12" y="22"/>
                    <a:pt x="12" y="22"/>
                  </a:cubicBezTo>
                  <a:cubicBezTo>
                    <a:pt x="12" y="22"/>
                    <a:pt x="12" y="22"/>
                    <a:pt x="12" y="22"/>
                  </a:cubicBezTo>
                  <a:cubicBezTo>
                    <a:pt x="12" y="23"/>
                    <a:pt x="12" y="23"/>
                    <a:pt x="12" y="23"/>
                  </a:cubicBezTo>
                  <a:cubicBezTo>
                    <a:pt x="12" y="23"/>
                    <a:pt x="12" y="23"/>
                    <a:pt x="12" y="23"/>
                  </a:cubicBezTo>
                  <a:cubicBezTo>
                    <a:pt x="12" y="24"/>
                    <a:pt x="12" y="24"/>
                    <a:pt x="12" y="24"/>
                  </a:cubicBezTo>
                  <a:cubicBezTo>
                    <a:pt x="12" y="24"/>
                    <a:pt x="12" y="25"/>
                    <a:pt x="12" y="25"/>
                  </a:cubicBezTo>
                  <a:cubicBezTo>
                    <a:pt x="12" y="25"/>
                    <a:pt x="12" y="25"/>
                    <a:pt x="12" y="26"/>
                  </a:cubicBezTo>
                  <a:cubicBezTo>
                    <a:pt x="12" y="26"/>
                    <a:pt x="12" y="26"/>
                    <a:pt x="12" y="26"/>
                  </a:cubicBezTo>
                  <a:cubicBezTo>
                    <a:pt x="12" y="26"/>
                    <a:pt x="12" y="26"/>
                    <a:pt x="12" y="26"/>
                  </a:cubicBezTo>
                  <a:cubicBezTo>
                    <a:pt x="12" y="26"/>
                    <a:pt x="12" y="26"/>
                    <a:pt x="11" y="26"/>
                  </a:cubicBezTo>
                  <a:cubicBezTo>
                    <a:pt x="11" y="26"/>
                    <a:pt x="11" y="26"/>
                    <a:pt x="11" y="27"/>
                  </a:cubicBezTo>
                  <a:cubicBezTo>
                    <a:pt x="11" y="27"/>
                    <a:pt x="11" y="27"/>
                    <a:pt x="11" y="27"/>
                  </a:cubicBezTo>
                  <a:cubicBezTo>
                    <a:pt x="11" y="27"/>
                    <a:pt x="11" y="27"/>
                    <a:pt x="11" y="27"/>
                  </a:cubicBezTo>
                  <a:cubicBezTo>
                    <a:pt x="10" y="27"/>
                    <a:pt x="10" y="27"/>
                    <a:pt x="10" y="27"/>
                  </a:cubicBezTo>
                  <a:cubicBezTo>
                    <a:pt x="10" y="27"/>
                    <a:pt x="10" y="26"/>
                    <a:pt x="10" y="26"/>
                  </a:cubicBezTo>
                  <a:cubicBezTo>
                    <a:pt x="10" y="26"/>
                    <a:pt x="10" y="26"/>
                    <a:pt x="10" y="26"/>
                  </a:cubicBezTo>
                  <a:cubicBezTo>
                    <a:pt x="10" y="26"/>
                    <a:pt x="10" y="26"/>
                    <a:pt x="10" y="26"/>
                  </a:cubicBezTo>
                  <a:cubicBezTo>
                    <a:pt x="10" y="25"/>
                    <a:pt x="10" y="24"/>
                    <a:pt x="10" y="23"/>
                  </a:cubicBezTo>
                  <a:cubicBezTo>
                    <a:pt x="9" y="23"/>
                    <a:pt x="8" y="23"/>
                    <a:pt x="7" y="23"/>
                  </a:cubicBezTo>
                  <a:cubicBezTo>
                    <a:pt x="7" y="24"/>
                    <a:pt x="7" y="24"/>
                    <a:pt x="7" y="25"/>
                  </a:cubicBez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8988" name="Freeform 96"/>
            <p:cNvSpPr>
              <a:spLocks noEditPoints="1" noChangeArrowheads="1"/>
            </p:cNvSpPr>
            <p:nvPr/>
          </p:nvSpPr>
          <p:spPr bwMode="auto">
            <a:xfrm>
              <a:off x="392112" y="450850"/>
              <a:ext cx="39688" cy="107950"/>
            </a:xfrm>
            <a:custGeom>
              <a:avLst/>
              <a:gdLst>
                <a:gd name="T0" fmla="*/ 5 w 12"/>
                <a:gd name="T1" fmla="*/ 3 h 33"/>
                <a:gd name="T2" fmla="*/ 9 w 12"/>
                <a:gd name="T3" fmla="*/ 0 h 33"/>
                <a:gd name="T4" fmla="*/ 11 w 12"/>
                <a:gd name="T5" fmla="*/ 3 h 33"/>
                <a:gd name="T6" fmla="*/ 11 w 12"/>
                <a:gd name="T7" fmla="*/ 2 h 33"/>
                <a:gd name="T8" fmla="*/ 9 w 12"/>
                <a:gd name="T9" fmla="*/ 1 h 33"/>
                <a:gd name="T10" fmla="*/ 6 w 12"/>
                <a:gd name="T11" fmla="*/ 2 h 33"/>
                <a:gd name="T12" fmla="*/ 4 w 12"/>
                <a:gd name="T13" fmla="*/ 6 h 33"/>
                <a:gd name="T14" fmla="*/ 5 w 12"/>
                <a:gd name="T15" fmla="*/ 4 h 33"/>
                <a:gd name="T16" fmla="*/ 12 w 12"/>
                <a:gd name="T17" fmla="*/ 5 h 33"/>
                <a:gd name="T18" fmla="*/ 10 w 12"/>
                <a:gd name="T19" fmla="*/ 5 h 33"/>
                <a:gd name="T20" fmla="*/ 4 w 12"/>
                <a:gd name="T21" fmla="*/ 7 h 33"/>
                <a:gd name="T22" fmla="*/ 11 w 12"/>
                <a:gd name="T23" fmla="*/ 9 h 33"/>
                <a:gd name="T24" fmla="*/ 8 w 12"/>
                <a:gd name="T25" fmla="*/ 9 h 33"/>
                <a:gd name="T26" fmla="*/ 5 w 12"/>
                <a:gd name="T27" fmla="*/ 9 h 33"/>
                <a:gd name="T28" fmla="*/ 6 w 12"/>
                <a:gd name="T29" fmla="*/ 8 h 33"/>
                <a:gd name="T30" fmla="*/ 7 w 12"/>
                <a:gd name="T31" fmla="*/ 7 h 33"/>
                <a:gd name="T32" fmla="*/ 4 w 12"/>
                <a:gd name="T33" fmla="*/ 7 h 33"/>
                <a:gd name="T34" fmla="*/ 8 w 12"/>
                <a:gd name="T35" fmla="*/ 8 h 33"/>
                <a:gd name="T36" fmla="*/ 10 w 12"/>
                <a:gd name="T37" fmla="*/ 8 h 33"/>
                <a:gd name="T38" fmla="*/ 10 w 12"/>
                <a:gd name="T39" fmla="*/ 7 h 33"/>
                <a:gd name="T40" fmla="*/ 11 w 12"/>
                <a:gd name="T41" fmla="*/ 11 h 33"/>
                <a:gd name="T42" fmla="*/ 9 w 12"/>
                <a:gd name="T43" fmla="*/ 12 h 33"/>
                <a:gd name="T44" fmla="*/ 4 w 12"/>
                <a:gd name="T45" fmla="*/ 12 h 33"/>
                <a:gd name="T46" fmla="*/ 4 w 12"/>
                <a:gd name="T47" fmla="*/ 10 h 33"/>
                <a:gd name="T48" fmla="*/ 5 w 12"/>
                <a:gd name="T49" fmla="*/ 10 h 33"/>
                <a:gd name="T50" fmla="*/ 5 w 12"/>
                <a:gd name="T51" fmla="*/ 11 h 33"/>
                <a:gd name="T52" fmla="*/ 8 w 12"/>
                <a:gd name="T53" fmla="*/ 12 h 33"/>
                <a:gd name="T54" fmla="*/ 10 w 12"/>
                <a:gd name="T55" fmla="*/ 11 h 33"/>
                <a:gd name="T56" fmla="*/ 10 w 12"/>
                <a:gd name="T57" fmla="*/ 13 h 33"/>
                <a:gd name="T58" fmla="*/ 7 w 12"/>
                <a:gd name="T59" fmla="*/ 15 h 33"/>
                <a:gd name="T60" fmla="*/ 3 w 12"/>
                <a:gd name="T61" fmla="*/ 15 h 33"/>
                <a:gd name="T62" fmla="*/ 6 w 12"/>
                <a:gd name="T63" fmla="*/ 14 h 33"/>
                <a:gd name="T64" fmla="*/ 6 w 12"/>
                <a:gd name="T65" fmla="*/ 16 h 33"/>
                <a:gd name="T66" fmla="*/ 10 w 12"/>
                <a:gd name="T67" fmla="*/ 17 h 33"/>
                <a:gd name="T68" fmla="*/ 6 w 12"/>
                <a:gd name="T69" fmla="*/ 19 h 33"/>
                <a:gd name="T70" fmla="*/ 3 w 12"/>
                <a:gd name="T71" fmla="*/ 16 h 33"/>
                <a:gd name="T72" fmla="*/ 4 w 12"/>
                <a:gd name="T73" fmla="*/ 17 h 33"/>
                <a:gd name="T74" fmla="*/ 6 w 12"/>
                <a:gd name="T75" fmla="*/ 19 h 33"/>
                <a:gd name="T76" fmla="*/ 8 w 12"/>
                <a:gd name="T77" fmla="*/ 17 h 33"/>
                <a:gd name="T78" fmla="*/ 9 w 12"/>
                <a:gd name="T79" fmla="*/ 20 h 33"/>
                <a:gd name="T80" fmla="*/ 3 w 12"/>
                <a:gd name="T81" fmla="*/ 22 h 33"/>
                <a:gd name="T82" fmla="*/ 9 w 12"/>
                <a:gd name="T83" fmla="*/ 23 h 33"/>
                <a:gd name="T84" fmla="*/ 8 w 12"/>
                <a:gd name="T85" fmla="*/ 25 h 33"/>
                <a:gd name="T86" fmla="*/ 3 w 12"/>
                <a:gd name="T87" fmla="*/ 26 h 33"/>
                <a:gd name="T88" fmla="*/ 1 w 12"/>
                <a:gd name="T89" fmla="*/ 24 h 33"/>
                <a:gd name="T90" fmla="*/ 8 w 12"/>
                <a:gd name="T91" fmla="*/ 23 h 33"/>
                <a:gd name="T92" fmla="*/ 3 w 12"/>
                <a:gd name="T93" fmla="*/ 24 h 33"/>
                <a:gd name="T94" fmla="*/ 5 w 12"/>
                <a:gd name="T95" fmla="*/ 25 h 33"/>
                <a:gd name="T96" fmla="*/ 7 w 12"/>
                <a:gd name="T97" fmla="*/ 24 h 33"/>
                <a:gd name="T98" fmla="*/ 1 w 12"/>
                <a:gd name="T99" fmla="*/ 26 h 33"/>
                <a:gd name="T100" fmla="*/ 7 w 12"/>
                <a:gd name="T101" fmla="*/ 29 h 33"/>
                <a:gd name="T102" fmla="*/ 5 w 12"/>
                <a:gd name="T103" fmla="*/ 29 h 33"/>
                <a:gd name="T104" fmla="*/ 2 w 12"/>
                <a:gd name="T105" fmla="*/ 27 h 33"/>
                <a:gd name="T106" fmla="*/ 1 w 12"/>
                <a:gd name="T107" fmla="*/ 26 h 33"/>
                <a:gd name="T108" fmla="*/ 8 w 12"/>
                <a:gd name="T109" fmla="*/ 31 h 33"/>
                <a:gd name="T110" fmla="*/ 5 w 12"/>
                <a:gd name="T111" fmla="*/ 33 h 33"/>
                <a:gd name="T112" fmla="*/ 3 w 12"/>
                <a:gd name="T113" fmla="*/ 32 h 33"/>
                <a:gd name="T114" fmla="*/ 0 w 12"/>
                <a:gd name="T115" fmla="*/ 32 h 33"/>
                <a:gd name="T116" fmla="*/ 3 w 12"/>
                <a:gd name="T117" fmla="*/ 31 h 33"/>
                <a:gd name="T118" fmla="*/ 0 w 12"/>
                <a:gd name="T119" fmla="*/ 31 h 33"/>
                <a:gd name="T120" fmla="*/ 5 w 12"/>
                <a:gd name="T121" fmla="*/ 31 h 33"/>
                <a:gd name="T122" fmla="*/ 5 w 12"/>
                <a:gd name="T123" fmla="*/ 32 h 33"/>
                <a:gd name="T124" fmla="*/ 7 w 12"/>
                <a:gd name="T125" fmla="*/ 31 h 3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
                <a:gd name="T190" fmla="*/ 0 h 33"/>
                <a:gd name="T191" fmla="*/ 12 w 12"/>
                <a:gd name="T192" fmla="*/ 33 h 3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 h="33">
                  <a:moveTo>
                    <a:pt x="8" y="2"/>
                  </a:moveTo>
                  <a:cubicBezTo>
                    <a:pt x="7" y="3"/>
                    <a:pt x="7" y="3"/>
                    <a:pt x="7" y="3"/>
                  </a:cubicBezTo>
                  <a:cubicBezTo>
                    <a:pt x="6" y="3"/>
                    <a:pt x="6" y="3"/>
                    <a:pt x="5" y="3"/>
                  </a:cubicBezTo>
                  <a:cubicBezTo>
                    <a:pt x="5" y="2"/>
                    <a:pt x="5" y="2"/>
                    <a:pt x="5" y="2"/>
                  </a:cubicBezTo>
                  <a:cubicBezTo>
                    <a:pt x="5" y="1"/>
                    <a:pt x="5" y="1"/>
                    <a:pt x="6" y="1"/>
                  </a:cubicBezTo>
                  <a:cubicBezTo>
                    <a:pt x="7" y="1"/>
                    <a:pt x="8" y="0"/>
                    <a:pt x="9" y="0"/>
                  </a:cubicBezTo>
                  <a:cubicBezTo>
                    <a:pt x="10" y="0"/>
                    <a:pt x="11" y="1"/>
                    <a:pt x="11" y="1"/>
                  </a:cubicBezTo>
                  <a:cubicBezTo>
                    <a:pt x="12" y="1"/>
                    <a:pt x="12" y="1"/>
                    <a:pt x="12" y="2"/>
                  </a:cubicBezTo>
                  <a:cubicBezTo>
                    <a:pt x="12" y="2"/>
                    <a:pt x="12" y="2"/>
                    <a:pt x="11" y="3"/>
                  </a:cubicBezTo>
                  <a:cubicBezTo>
                    <a:pt x="11" y="3"/>
                    <a:pt x="10" y="3"/>
                    <a:pt x="10" y="3"/>
                  </a:cubicBezTo>
                  <a:cubicBezTo>
                    <a:pt x="10" y="3"/>
                    <a:pt x="10" y="3"/>
                    <a:pt x="10" y="2"/>
                  </a:cubicBezTo>
                  <a:cubicBezTo>
                    <a:pt x="10" y="2"/>
                    <a:pt x="10" y="2"/>
                    <a:pt x="11" y="2"/>
                  </a:cubicBezTo>
                  <a:cubicBezTo>
                    <a:pt x="11" y="2"/>
                    <a:pt x="11" y="2"/>
                    <a:pt x="11" y="2"/>
                  </a:cubicBezTo>
                  <a:cubicBezTo>
                    <a:pt x="11" y="2"/>
                    <a:pt x="11" y="1"/>
                    <a:pt x="10" y="1"/>
                  </a:cubicBezTo>
                  <a:cubicBezTo>
                    <a:pt x="10" y="1"/>
                    <a:pt x="10" y="1"/>
                    <a:pt x="9" y="1"/>
                  </a:cubicBezTo>
                  <a:cubicBezTo>
                    <a:pt x="8" y="1"/>
                    <a:pt x="7" y="1"/>
                    <a:pt x="7" y="1"/>
                  </a:cubicBezTo>
                  <a:cubicBezTo>
                    <a:pt x="6" y="1"/>
                    <a:pt x="6" y="2"/>
                    <a:pt x="6" y="2"/>
                  </a:cubicBezTo>
                  <a:cubicBezTo>
                    <a:pt x="6" y="2"/>
                    <a:pt x="6" y="2"/>
                    <a:pt x="6" y="2"/>
                  </a:cubicBezTo>
                  <a:cubicBezTo>
                    <a:pt x="7" y="2"/>
                    <a:pt x="7" y="2"/>
                    <a:pt x="8" y="2"/>
                  </a:cubicBezTo>
                  <a:close/>
                  <a:moveTo>
                    <a:pt x="4" y="6"/>
                  </a:moveTo>
                  <a:cubicBezTo>
                    <a:pt x="4" y="6"/>
                    <a:pt x="4" y="6"/>
                    <a:pt x="4" y="6"/>
                  </a:cubicBezTo>
                  <a:cubicBezTo>
                    <a:pt x="5" y="5"/>
                    <a:pt x="6" y="5"/>
                    <a:pt x="6" y="5"/>
                  </a:cubicBezTo>
                  <a:cubicBezTo>
                    <a:pt x="6" y="5"/>
                    <a:pt x="6" y="4"/>
                    <a:pt x="6" y="4"/>
                  </a:cubicBezTo>
                  <a:cubicBezTo>
                    <a:pt x="6" y="4"/>
                    <a:pt x="5" y="4"/>
                    <a:pt x="5" y="4"/>
                  </a:cubicBezTo>
                  <a:cubicBezTo>
                    <a:pt x="5" y="4"/>
                    <a:pt x="5" y="3"/>
                    <a:pt x="5" y="3"/>
                  </a:cubicBezTo>
                  <a:cubicBezTo>
                    <a:pt x="7" y="4"/>
                    <a:pt x="9" y="4"/>
                    <a:pt x="12" y="4"/>
                  </a:cubicBezTo>
                  <a:cubicBezTo>
                    <a:pt x="12" y="5"/>
                    <a:pt x="12" y="5"/>
                    <a:pt x="12" y="5"/>
                  </a:cubicBezTo>
                  <a:cubicBezTo>
                    <a:pt x="9" y="5"/>
                    <a:pt x="7" y="6"/>
                    <a:pt x="4" y="6"/>
                  </a:cubicBezTo>
                  <a:close/>
                  <a:moveTo>
                    <a:pt x="7" y="5"/>
                  </a:moveTo>
                  <a:cubicBezTo>
                    <a:pt x="8" y="5"/>
                    <a:pt x="9" y="5"/>
                    <a:pt x="10" y="5"/>
                  </a:cubicBezTo>
                  <a:cubicBezTo>
                    <a:pt x="9" y="5"/>
                    <a:pt x="8" y="4"/>
                    <a:pt x="7" y="4"/>
                  </a:cubicBezTo>
                  <a:cubicBezTo>
                    <a:pt x="7" y="5"/>
                    <a:pt x="7" y="5"/>
                    <a:pt x="7" y="5"/>
                  </a:cubicBezTo>
                  <a:close/>
                  <a:moveTo>
                    <a:pt x="4" y="7"/>
                  </a:moveTo>
                  <a:cubicBezTo>
                    <a:pt x="7" y="7"/>
                    <a:pt x="9" y="7"/>
                    <a:pt x="11" y="7"/>
                  </a:cubicBezTo>
                  <a:cubicBezTo>
                    <a:pt x="11" y="7"/>
                    <a:pt x="11" y="7"/>
                    <a:pt x="11" y="8"/>
                  </a:cubicBezTo>
                  <a:cubicBezTo>
                    <a:pt x="11" y="8"/>
                    <a:pt x="11" y="8"/>
                    <a:pt x="11" y="9"/>
                  </a:cubicBezTo>
                  <a:cubicBezTo>
                    <a:pt x="11" y="9"/>
                    <a:pt x="10" y="9"/>
                    <a:pt x="10" y="9"/>
                  </a:cubicBezTo>
                  <a:cubicBezTo>
                    <a:pt x="10" y="9"/>
                    <a:pt x="9" y="9"/>
                    <a:pt x="9" y="9"/>
                  </a:cubicBezTo>
                  <a:cubicBezTo>
                    <a:pt x="8" y="9"/>
                    <a:pt x="8" y="9"/>
                    <a:pt x="8" y="9"/>
                  </a:cubicBezTo>
                  <a:cubicBezTo>
                    <a:pt x="7" y="9"/>
                    <a:pt x="7" y="9"/>
                    <a:pt x="7" y="8"/>
                  </a:cubicBezTo>
                  <a:cubicBezTo>
                    <a:pt x="7" y="8"/>
                    <a:pt x="7" y="8"/>
                    <a:pt x="6" y="9"/>
                  </a:cubicBezTo>
                  <a:cubicBezTo>
                    <a:pt x="6" y="9"/>
                    <a:pt x="6" y="9"/>
                    <a:pt x="5" y="9"/>
                  </a:cubicBezTo>
                  <a:cubicBezTo>
                    <a:pt x="5" y="9"/>
                    <a:pt x="4" y="9"/>
                    <a:pt x="4" y="9"/>
                  </a:cubicBezTo>
                  <a:cubicBezTo>
                    <a:pt x="4" y="9"/>
                    <a:pt x="4" y="9"/>
                    <a:pt x="4" y="9"/>
                  </a:cubicBezTo>
                  <a:cubicBezTo>
                    <a:pt x="5" y="8"/>
                    <a:pt x="5" y="8"/>
                    <a:pt x="6" y="8"/>
                  </a:cubicBezTo>
                  <a:cubicBezTo>
                    <a:pt x="6" y="8"/>
                    <a:pt x="7" y="8"/>
                    <a:pt x="7" y="8"/>
                  </a:cubicBezTo>
                  <a:cubicBezTo>
                    <a:pt x="7" y="8"/>
                    <a:pt x="7" y="8"/>
                    <a:pt x="7" y="8"/>
                  </a:cubicBezTo>
                  <a:cubicBezTo>
                    <a:pt x="7" y="8"/>
                    <a:pt x="7" y="7"/>
                    <a:pt x="7" y="7"/>
                  </a:cubicBezTo>
                  <a:cubicBezTo>
                    <a:pt x="7" y="7"/>
                    <a:pt x="7" y="7"/>
                    <a:pt x="7" y="7"/>
                  </a:cubicBezTo>
                  <a:cubicBezTo>
                    <a:pt x="6" y="7"/>
                    <a:pt x="5" y="7"/>
                    <a:pt x="4" y="7"/>
                  </a:cubicBezTo>
                  <a:cubicBezTo>
                    <a:pt x="4" y="7"/>
                    <a:pt x="4" y="7"/>
                    <a:pt x="4" y="7"/>
                  </a:cubicBezTo>
                  <a:close/>
                  <a:moveTo>
                    <a:pt x="8" y="7"/>
                  </a:moveTo>
                  <a:cubicBezTo>
                    <a:pt x="8" y="7"/>
                    <a:pt x="8" y="7"/>
                    <a:pt x="8" y="8"/>
                  </a:cubicBezTo>
                  <a:cubicBezTo>
                    <a:pt x="8" y="8"/>
                    <a:pt x="8" y="8"/>
                    <a:pt x="8" y="8"/>
                  </a:cubicBezTo>
                  <a:cubicBezTo>
                    <a:pt x="8" y="8"/>
                    <a:pt x="8" y="8"/>
                    <a:pt x="8" y="8"/>
                  </a:cubicBezTo>
                  <a:cubicBezTo>
                    <a:pt x="9" y="8"/>
                    <a:pt x="9" y="8"/>
                    <a:pt x="9" y="8"/>
                  </a:cubicBezTo>
                  <a:cubicBezTo>
                    <a:pt x="9" y="8"/>
                    <a:pt x="9" y="8"/>
                    <a:pt x="10" y="8"/>
                  </a:cubicBezTo>
                  <a:cubicBezTo>
                    <a:pt x="10" y="8"/>
                    <a:pt x="10" y="8"/>
                    <a:pt x="10" y="8"/>
                  </a:cubicBezTo>
                  <a:cubicBezTo>
                    <a:pt x="10" y="8"/>
                    <a:pt x="10" y="8"/>
                    <a:pt x="10" y="8"/>
                  </a:cubicBezTo>
                  <a:cubicBezTo>
                    <a:pt x="10" y="7"/>
                    <a:pt x="10" y="7"/>
                    <a:pt x="10" y="7"/>
                  </a:cubicBezTo>
                  <a:cubicBezTo>
                    <a:pt x="9" y="7"/>
                    <a:pt x="9" y="7"/>
                    <a:pt x="8" y="7"/>
                  </a:cubicBezTo>
                  <a:close/>
                  <a:moveTo>
                    <a:pt x="11" y="10"/>
                  </a:moveTo>
                  <a:cubicBezTo>
                    <a:pt x="11" y="10"/>
                    <a:pt x="11" y="10"/>
                    <a:pt x="11" y="11"/>
                  </a:cubicBezTo>
                  <a:cubicBezTo>
                    <a:pt x="11" y="11"/>
                    <a:pt x="11" y="11"/>
                    <a:pt x="11" y="11"/>
                  </a:cubicBezTo>
                  <a:cubicBezTo>
                    <a:pt x="10" y="12"/>
                    <a:pt x="10" y="12"/>
                    <a:pt x="10" y="12"/>
                  </a:cubicBezTo>
                  <a:cubicBezTo>
                    <a:pt x="9" y="12"/>
                    <a:pt x="9" y="12"/>
                    <a:pt x="9" y="12"/>
                  </a:cubicBezTo>
                  <a:cubicBezTo>
                    <a:pt x="8" y="12"/>
                    <a:pt x="8" y="12"/>
                    <a:pt x="7" y="12"/>
                  </a:cubicBezTo>
                  <a:cubicBezTo>
                    <a:pt x="6" y="12"/>
                    <a:pt x="6" y="12"/>
                    <a:pt x="5" y="12"/>
                  </a:cubicBezTo>
                  <a:cubicBezTo>
                    <a:pt x="5" y="12"/>
                    <a:pt x="4" y="12"/>
                    <a:pt x="4" y="12"/>
                  </a:cubicBezTo>
                  <a:cubicBezTo>
                    <a:pt x="4" y="12"/>
                    <a:pt x="4" y="12"/>
                    <a:pt x="4" y="11"/>
                  </a:cubicBezTo>
                  <a:cubicBezTo>
                    <a:pt x="4" y="11"/>
                    <a:pt x="4" y="11"/>
                    <a:pt x="4" y="11"/>
                  </a:cubicBezTo>
                  <a:cubicBezTo>
                    <a:pt x="4" y="10"/>
                    <a:pt x="4" y="10"/>
                    <a:pt x="4" y="10"/>
                  </a:cubicBezTo>
                  <a:cubicBezTo>
                    <a:pt x="6" y="10"/>
                    <a:pt x="9" y="10"/>
                    <a:pt x="11" y="10"/>
                  </a:cubicBezTo>
                  <a:close/>
                  <a:moveTo>
                    <a:pt x="10" y="10"/>
                  </a:moveTo>
                  <a:cubicBezTo>
                    <a:pt x="8" y="10"/>
                    <a:pt x="6" y="10"/>
                    <a:pt x="5" y="10"/>
                  </a:cubicBezTo>
                  <a:cubicBezTo>
                    <a:pt x="5" y="10"/>
                    <a:pt x="5" y="11"/>
                    <a:pt x="5" y="11"/>
                  </a:cubicBezTo>
                  <a:cubicBezTo>
                    <a:pt x="5" y="11"/>
                    <a:pt x="5" y="11"/>
                    <a:pt x="5" y="11"/>
                  </a:cubicBezTo>
                  <a:cubicBezTo>
                    <a:pt x="5" y="11"/>
                    <a:pt x="5" y="11"/>
                    <a:pt x="5" y="11"/>
                  </a:cubicBezTo>
                  <a:cubicBezTo>
                    <a:pt x="5" y="11"/>
                    <a:pt x="5" y="12"/>
                    <a:pt x="6" y="12"/>
                  </a:cubicBezTo>
                  <a:cubicBezTo>
                    <a:pt x="6" y="12"/>
                    <a:pt x="6" y="12"/>
                    <a:pt x="7" y="12"/>
                  </a:cubicBezTo>
                  <a:cubicBezTo>
                    <a:pt x="8" y="12"/>
                    <a:pt x="8" y="12"/>
                    <a:pt x="8" y="12"/>
                  </a:cubicBezTo>
                  <a:cubicBezTo>
                    <a:pt x="9" y="12"/>
                    <a:pt x="9" y="11"/>
                    <a:pt x="9" y="11"/>
                  </a:cubicBezTo>
                  <a:cubicBezTo>
                    <a:pt x="9" y="11"/>
                    <a:pt x="9" y="11"/>
                    <a:pt x="9" y="11"/>
                  </a:cubicBezTo>
                  <a:cubicBezTo>
                    <a:pt x="9" y="11"/>
                    <a:pt x="10" y="11"/>
                    <a:pt x="10" y="11"/>
                  </a:cubicBezTo>
                  <a:cubicBezTo>
                    <a:pt x="10" y="10"/>
                    <a:pt x="10" y="10"/>
                    <a:pt x="10" y="10"/>
                  </a:cubicBezTo>
                  <a:close/>
                  <a:moveTo>
                    <a:pt x="3" y="13"/>
                  </a:moveTo>
                  <a:cubicBezTo>
                    <a:pt x="6" y="13"/>
                    <a:pt x="8" y="13"/>
                    <a:pt x="10" y="13"/>
                  </a:cubicBezTo>
                  <a:cubicBezTo>
                    <a:pt x="10" y="13"/>
                    <a:pt x="10" y="13"/>
                    <a:pt x="10" y="14"/>
                  </a:cubicBezTo>
                  <a:cubicBezTo>
                    <a:pt x="9" y="14"/>
                    <a:pt x="8" y="14"/>
                    <a:pt x="7" y="14"/>
                  </a:cubicBezTo>
                  <a:cubicBezTo>
                    <a:pt x="7" y="14"/>
                    <a:pt x="7" y="14"/>
                    <a:pt x="7" y="15"/>
                  </a:cubicBezTo>
                  <a:cubicBezTo>
                    <a:pt x="8" y="15"/>
                    <a:pt x="9" y="15"/>
                    <a:pt x="10" y="15"/>
                  </a:cubicBezTo>
                  <a:cubicBezTo>
                    <a:pt x="10" y="15"/>
                    <a:pt x="10" y="15"/>
                    <a:pt x="10" y="15"/>
                  </a:cubicBezTo>
                  <a:cubicBezTo>
                    <a:pt x="8" y="15"/>
                    <a:pt x="5" y="15"/>
                    <a:pt x="3" y="15"/>
                  </a:cubicBezTo>
                  <a:cubicBezTo>
                    <a:pt x="3" y="15"/>
                    <a:pt x="3" y="15"/>
                    <a:pt x="3" y="15"/>
                  </a:cubicBezTo>
                  <a:cubicBezTo>
                    <a:pt x="4" y="15"/>
                    <a:pt x="5" y="15"/>
                    <a:pt x="6" y="15"/>
                  </a:cubicBezTo>
                  <a:cubicBezTo>
                    <a:pt x="6" y="14"/>
                    <a:pt x="6" y="14"/>
                    <a:pt x="6" y="14"/>
                  </a:cubicBezTo>
                  <a:cubicBezTo>
                    <a:pt x="5" y="14"/>
                    <a:pt x="4" y="14"/>
                    <a:pt x="3" y="14"/>
                  </a:cubicBezTo>
                  <a:cubicBezTo>
                    <a:pt x="3" y="13"/>
                    <a:pt x="3" y="13"/>
                    <a:pt x="3" y="13"/>
                  </a:cubicBezTo>
                  <a:close/>
                  <a:moveTo>
                    <a:pt x="6" y="16"/>
                  </a:moveTo>
                  <a:cubicBezTo>
                    <a:pt x="7" y="16"/>
                    <a:pt x="8" y="16"/>
                    <a:pt x="8" y="16"/>
                  </a:cubicBezTo>
                  <a:cubicBezTo>
                    <a:pt x="9" y="16"/>
                    <a:pt x="9" y="16"/>
                    <a:pt x="9" y="16"/>
                  </a:cubicBezTo>
                  <a:cubicBezTo>
                    <a:pt x="9" y="17"/>
                    <a:pt x="10" y="17"/>
                    <a:pt x="10" y="17"/>
                  </a:cubicBezTo>
                  <a:cubicBezTo>
                    <a:pt x="10" y="17"/>
                    <a:pt x="10" y="17"/>
                    <a:pt x="10" y="18"/>
                  </a:cubicBezTo>
                  <a:cubicBezTo>
                    <a:pt x="10" y="18"/>
                    <a:pt x="9" y="19"/>
                    <a:pt x="9" y="19"/>
                  </a:cubicBezTo>
                  <a:cubicBezTo>
                    <a:pt x="8" y="19"/>
                    <a:pt x="7" y="19"/>
                    <a:pt x="6" y="19"/>
                  </a:cubicBezTo>
                  <a:cubicBezTo>
                    <a:pt x="5" y="19"/>
                    <a:pt x="4" y="19"/>
                    <a:pt x="3" y="19"/>
                  </a:cubicBezTo>
                  <a:cubicBezTo>
                    <a:pt x="2" y="19"/>
                    <a:pt x="2" y="18"/>
                    <a:pt x="2" y="18"/>
                  </a:cubicBezTo>
                  <a:cubicBezTo>
                    <a:pt x="2" y="17"/>
                    <a:pt x="3" y="17"/>
                    <a:pt x="3" y="16"/>
                  </a:cubicBezTo>
                  <a:cubicBezTo>
                    <a:pt x="4" y="16"/>
                    <a:pt x="5" y="16"/>
                    <a:pt x="6" y="16"/>
                  </a:cubicBezTo>
                  <a:close/>
                  <a:moveTo>
                    <a:pt x="6" y="17"/>
                  </a:moveTo>
                  <a:cubicBezTo>
                    <a:pt x="5" y="17"/>
                    <a:pt x="5" y="17"/>
                    <a:pt x="4" y="17"/>
                  </a:cubicBezTo>
                  <a:cubicBezTo>
                    <a:pt x="4" y="17"/>
                    <a:pt x="4" y="17"/>
                    <a:pt x="4" y="18"/>
                  </a:cubicBezTo>
                  <a:cubicBezTo>
                    <a:pt x="3" y="18"/>
                    <a:pt x="4" y="18"/>
                    <a:pt x="4" y="18"/>
                  </a:cubicBezTo>
                  <a:cubicBezTo>
                    <a:pt x="4" y="18"/>
                    <a:pt x="5" y="19"/>
                    <a:pt x="6" y="19"/>
                  </a:cubicBezTo>
                  <a:cubicBezTo>
                    <a:pt x="7" y="19"/>
                    <a:pt x="7" y="18"/>
                    <a:pt x="8" y="18"/>
                  </a:cubicBezTo>
                  <a:cubicBezTo>
                    <a:pt x="8" y="18"/>
                    <a:pt x="9" y="18"/>
                    <a:pt x="9" y="18"/>
                  </a:cubicBezTo>
                  <a:cubicBezTo>
                    <a:pt x="9" y="17"/>
                    <a:pt x="8" y="17"/>
                    <a:pt x="8" y="17"/>
                  </a:cubicBezTo>
                  <a:cubicBezTo>
                    <a:pt x="8" y="17"/>
                    <a:pt x="7" y="17"/>
                    <a:pt x="6" y="17"/>
                  </a:cubicBezTo>
                  <a:close/>
                  <a:moveTo>
                    <a:pt x="2" y="20"/>
                  </a:moveTo>
                  <a:cubicBezTo>
                    <a:pt x="4" y="20"/>
                    <a:pt x="7" y="20"/>
                    <a:pt x="9" y="20"/>
                  </a:cubicBezTo>
                  <a:cubicBezTo>
                    <a:pt x="9" y="20"/>
                    <a:pt x="9" y="20"/>
                    <a:pt x="9" y="21"/>
                  </a:cubicBezTo>
                  <a:cubicBezTo>
                    <a:pt x="7" y="21"/>
                    <a:pt x="5" y="21"/>
                    <a:pt x="3" y="21"/>
                  </a:cubicBezTo>
                  <a:cubicBezTo>
                    <a:pt x="3" y="21"/>
                    <a:pt x="3" y="22"/>
                    <a:pt x="3" y="22"/>
                  </a:cubicBezTo>
                  <a:cubicBezTo>
                    <a:pt x="2" y="22"/>
                    <a:pt x="2" y="22"/>
                    <a:pt x="2" y="22"/>
                  </a:cubicBezTo>
                  <a:cubicBezTo>
                    <a:pt x="2" y="21"/>
                    <a:pt x="2" y="21"/>
                    <a:pt x="2" y="20"/>
                  </a:cubicBezTo>
                  <a:close/>
                  <a:moveTo>
                    <a:pt x="9" y="23"/>
                  </a:moveTo>
                  <a:cubicBezTo>
                    <a:pt x="9" y="23"/>
                    <a:pt x="9" y="24"/>
                    <a:pt x="9" y="24"/>
                  </a:cubicBezTo>
                  <a:cubicBezTo>
                    <a:pt x="9" y="24"/>
                    <a:pt x="9" y="25"/>
                    <a:pt x="9" y="25"/>
                  </a:cubicBezTo>
                  <a:cubicBezTo>
                    <a:pt x="8" y="25"/>
                    <a:pt x="8" y="25"/>
                    <a:pt x="8" y="25"/>
                  </a:cubicBezTo>
                  <a:cubicBezTo>
                    <a:pt x="7" y="25"/>
                    <a:pt x="7" y="26"/>
                    <a:pt x="7" y="26"/>
                  </a:cubicBezTo>
                  <a:cubicBezTo>
                    <a:pt x="6" y="26"/>
                    <a:pt x="5" y="26"/>
                    <a:pt x="5" y="26"/>
                  </a:cubicBezTo>
                  <a:cubicBezTo>
                    <a:pt x="4" y="26"/>
                    <a:pt x="4" y="26"/>
                    <a:pt x="3" y="26"/>
                  </a:cubicBezTo>
                  <a:cubicBezTo>
                    <a:pt x="3" y="26"/>
                    <a:pt x="2" y="25"/>
                    <a:pt x="2" y="25"/>
                  </a:cubicBezTo>
                  <a:cubicBezTo>
                    <a:pt x="2" y="25"/>
                    <a:pt x="1" y="25"/>
                    <a:pt x="1" y="25"/>
                  </a:cubicBezTo>
                  <a:cubicBezTo>
                    <a:pt x="1" y="25"/>
                    <a:pt x="1" y="24"/>
                    <a:pt x="1" y="24"/>
                  </a:cubicBezTo>
                  <a:cubicBezTo>
                    <a:pt x="1" y="24"/>
                    <a:pt x="1" y="23"/>
                    <a:pt x="2" y="23"/>
                  </a:cubicBezTo>
                  <a:cubicBezTo>
                    <a:pt x="4" y="23"/>
                    <a:pt x="7" y="23"/>
                    <a:pt x="9" y="23"/>
                  </a:cubicBezTo>
                  <a:close/>
                  <a:moveTo>
                    <a:pt x="8" y="23"/>
                  </a:moveTo>
                  <a:cubicBezTo>
                    <a:pt x="6" y="23"/>
                    <a:pt x="4" y="23"/>
                    <a:pt x="3" y="23"/>
                  </a:cubicBezTo>
                  <a:cubicBezTo>
                    <a:pt x="3" y="24"/>
                    <a:pt x="3" y="24"/>
                    <a:pt x="3" y="24"/>
                  </a:cubicBezTo>
                  <a:cubicBezTo>
                    <a:pt x="3" y="24"/>
                    <a:pt x="3" y="24"/>
                    <a:pt x="3" y="24"/>
                  </a:cubicBezTo>
                  <a:cubicBezTo>
                    <a:pt x="3" y="25"/>
                    <a:pt x="3" y="25"/>
                    <a:pt x="3" y="25"/>
                  </a:cubicBezTo>
                  <a:cubicBezTo>
                    <a:pt x="3" y="25"/>
                    <a:pt x="3" y="25"/>
                    <a:pt x="4" y="25"/>
                  </a:cubicBezTo>
                  <a:cubicBezTo>
                    <a:pt x="4" y="25"/>
                    <a:pt x="4" y="25"/>
                    <a:pt x="5" y="25"/>
                  </a:cubicBezTo>
                  <a:cubicBezTo>
                    <a:pt x="6" y="25"/>
                    <a:pt x="6" y="25"/>
                    <a:pt x="6" y="25"/>
                  </a:cubicBezTo>
                  <a:cubicBezTo>
                    <a:pt x="7" y="25"/>
                    <a:pt x="7" y="25"/>
                    <a:pt x="7" y="25"/>
                  </a:cubicBezTo>
                  <a:cubicBezTo>
                    <a:pt x="7" y="25"/>
                    <a:pt x="7" y="25"/>
                    <a:pt x="7" y="24"/>
                  </a:cubicBezTo>
                  <a:cubicBezTo>
                    <a:pt x="8" y="24"/>
                    <a:pt x="8" y="24"/>
                    <a:pt x="8" y="24"/>
                  </a:cubicBezTo>
                  <a:cubicBezTo>
                    <a:pt x="8" y="24"/>
                    <a:pt x="8" y="24"/>
                    <a:pt x="8" y="23"/>
                  </a:cubicBezTo>
                  <a:close/>
                  <a:moveTo>
                    <a:pt x="1" y="26"/>
                  </a:moveTo>
                  <a:cubicBezTo>
                    <a:pt x="3" y="26"/>
                    <a:pt x="6" y="26"/>
                    <a:pt x="9" y="26"/>
                  </a:cubicBezTo>
                  <a:cubicBezTo>
                    <a:pt x="8" y="27"/>
                    <a:pt x="8" y="28"/>
                    <a:pt x="8" y="29"/>
                  </a:cubicBezTo>
                  <a:cubicBezTo>
                    <a:pt x="8" y="29"/>
                    <a:pt x="7" y="29"/>
                    <a:pt x="7" y="29"/>
                  </a:cubicBezTo>
                  <a:cubicBezTo>
                    <a:pt x="7" y="28"/>
                    <a:pt x="7" y="28"/>
                    <a:pt x="7" y="27"/>
                  </a:cubicBezTo>
                  <a:cubicBezTo>
                    <a:pt x="7" y="27"/>
                    <a:pt x="6" y="27"/>
                    <a:pt x="5" y="27"/>
                  </a:cubicBezTo>
                  <a:cubicBezTo>
                    <a:pt x="5" y="28"/>
                    <a:pt x="5" y="28"/>
                    <a:pt x="5" y="29"/>
                  </a:cubicBezTo>
                  <a:cubicBezTo>
                    <a:pt x="5" y="29"/>
                    <a:pt x="4" y="29"/>
                    <a:pt x="4" y="29"/>
                  </a:cubicBezTo>
                  <a:cubicBezTo>
                    <a:pt x="4" y="28"/>
                    <a:pt x="4" y="28"/>
                    <a:pt x="4" y="27"/>
                  </a:cubicBezTo>
                  <a:cubicBezTo>
                    <a:pt x="3" y="27"/>
                    <a:pt x="3" y="27"/>
                    <a:pt x="2" y="27"/>
                  </a:cubicBezTo>
                  <a:cubicBezTo>
                    <a:pt x="2" y="28"/>
                    <a:pt x="2" y="28"/>
                    <a:pt x="2" y="29"/>
                  </a:cubicBezTo>
                  <a:cubicBezTo>
                    <a:pt x="1" y="29"/>
                    <a:pt x="1" y="29"/>
                    <a:pt x="0" y="29"/>
                  </a:cubicBezTo>
                  <a:cubicBezTo>
                    <a:pt x="1" y="28"/>
                    <a:pt x="1" y="27"/>
                    <a:pt x="1" y="26"/>
                  </a:cubicBezTo>
                  <a:close/>
                  <a:moveTo>
                    <a:pt x="0" y="30"/>
                  </a:moveTo>
                  <a:cubicBezTo>
                    <a:pt x="3" y="30"/>
                    <a:pt x="5" y="30"/>
                    <a:pt x="8" y="30"/>
                  </a:cubicBezTo>
                  <a:cubicBezTo>
                    <a:pt x="8" y="30"/>
                    <a:pt x="8" y="31"/>
                    <a:pt x="8" y="31"/>
                  </a:cubicBezTo>
                  <a:cubicBezTo>
                    <a:pt x="8" y="32"/>
                    <a:pt x="8" y="32"/>
                    <a:pt x="7" y="32"/>
                  </a:cubicBezTo>
                  <a:cubicBezTo>
                    <a:pt x="7" y="32"/>
                    <a:pt x="7" y="33"/>
                    <a:pt x="7" y="33"/>
                  </a:cubicBezTo>
                  <a:cubicBezTo>
                    <a:pt x="6" y="33"/>
                    <a:pt x="6" y="33"/>
                    <a:pt x="5" y="33"/>
                  </a:cubicBezTo>
                  <a:cubicBezTo>
                    <a:pt x="5" y="33"/>
                    <a:pt x="4" y="33"/>
                    <a:pt x="4" y="33"/>
                  </a:cubicBezTo>
                  <a:cubicBezTo>
                    <a:pt x="4" y="32"/>
                    <a:pt x="3" y="32"/>
                    <a:pt x="3" y="32"/>
                  </a:cubicBezTo>
                  <a:cubicBezTo>
                    <a:pt x="3" y="32"/>
                    <a:pt x="3" y="32"/>
                    <a:pt x="3" y="32"/>
                  </a:cubicBezTo>
                  <a:cubicBezTo>
                    <a:pt x="2" y="32"/>
                    <a:pt x="2" y="33"/>
                    <a:pt x="1" y="33"/>
                  </a:cubicBezTo>
                  <a:cubicBezTo>
                    <a:pt x="1" y="33"/>
                    <a:pt x="0" y="33"/>
                    <a:pt x="0" y="33"/>
                  </a:cubicBezTo>
                  <a:cubicBezTo>
                    <a:pt x="0" y="33"/>
                    <a:pt x="0" y="33"/>
                    <a:pt x="0" y="32"/>
                  </a:cubicBezTo>
                  <a:cubicBezTo>
                    <a:pt x="0" y="32"/>
                    <a:pt x="1" y="32"/>
                    <a:pt x="2" y="32"/>
                  </a:cubicBezTo>
                  <a:cubicBezTo>
                    <a:pt x="2" y="32"/>
                    <a:pt x="3" y="31"/>
                    <a:pt x="3" y="31"/>
                  </a:cubicBezTo>
                  <a:cubicBezTo>
                    <a:pt x="3" y="31"/>
                    <a:pt x="3" y="31"/>
                    <a:pt x="3" y="31"/>
                  </a:cubicBezTo>
                  <a:cubicBezTo>
                    <a:pt x="3" y="31"/>
                    <a:pt x="3" y="31"/>
                    <a:pt x="3" y="31"/>
                  </a:cubicBezTo>
                  <a:cubicBezTo>
                    <a:pt x="3" y="31"/>
                    <a:pt x="3" y="31"/>
                    <a:pt x="3" y="31"/>
                  </a:cubicBezTo>
                  <a:cubicBezTo>
                    <a:pt x="2" y="31"/>
                    <a:pt x="1" y="31"/>
                    <a:pt x="0" y="31"/>
                  </a:cubicBezTo>
                  <a:cubicBezTo>
                    <a:pt x="0" y="30"/>
                    <a:pt x="0" y="30"/>
                    <a:pt x="0" y="30"/>
                  </a:cubicBezTo>
                  <a:close/>
                  <a:moveTo>
                    <a:pt x="5" y="31"/>
                  </a:moveTo>
                  <a:cubicBezTo>
                    <a:pt x="5" y="31"/>
                    <a:pt x="5" y="31"/>
                    <a:pt x="5" y="31"/>
                  </a:cubicBezTo>
                  <a:cubicBezTo>
                    <a:pt x="5" y="31"/>
                    <a:pt x="5" y="32"/>
                    <a:pt x="5" y="32"/>
                  </a:cubicBezTo>
                  <a:cubicBezTo>
                    <a:pt x="5" y="32"/>
                    <a:pt x="5" y="32"/>
                    <a:pt x="5" y="32"/>
                  </a:cubicBezTo>
                  <a:cubicBezTo>
                    <a:pt x="5" y="32"/>
                    <a:pt x="5" y="32"/>
                    <a:pt x="5" y="32"/>
                  </a:cubicBezTo>
                  <a:cubicBezTo>
                    <a:pt x="6" y="32"/>
                    <a:pt x="6" y="32"/>
                    <a:pt x="6" y="32"/>
                  </a:cubicBezTo>
                  <a:cubicBezTo>
                    <a:pt x="6" y="32"/>
                    <a:pt x="6" y="32"/>
                    <a:pt x="6" y="32"/>
                  </a:cubicBezTo>
                  <a:cubicBezTo>
                    <a:pt x="6" y="32"/>
                    <a:pt x="6" y="31"/>
                    <a:pt x="7" y="31"/>
                  </a:cubicBezTo>
                  <a:cubicBezTo>
                    <a:pt x="7" y="31"/>
                    <a:pt x="7" y="31"/>
                    <a:pt x="7" y="31"/>
                  </a:cubicBezTo>
                  <a:cubicBezTo>
                    <a:pt x="6" y="31"/>
                    <a:pt x="5" y="31"/>
                    <a:pt x="5" y="31"/>
                  </a:cubicBez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8989" name="Freeform 97"/>
            <p:cNvSpPr>
              <a:spLocks noEditPoints="1" noChangeArrowheads="1"/>
            </p:cNvSpPr>
            <p:nvPr/>
          </p:nvSpPr>
          <p:spPr bwMode="auto">
            <a:xfrm>
              <a:off x="379412" y="568325"/>
              <a:ext cx="36513" cy="52388"/>
            </a:xfrm>
            <a:custGeom>
              <a:avLst/>
              <a:gdLst>
                <a:gd name="T0" fmla="*/ 3 w 11"/>
                <a:gd name="T1" fmla="*/ 0 h 16"/>
                <a:gd name="T2" fmla="*/ 11 w 11"/>
                <a:gd name="T3" fmla="*/ 0 h 16"/>
                <a:gd name="T4" fmla="*/ 11 w 11"/>
                <a:gd name="T5" fmla="*/ 1 h 16"/>
                <a:gd name="T6" fmla="*/ 6 w 11"/>
                <a:gd name="T7" fmla="*/ 2 h 16"/>
                <a:gd name="T8" fmla="*/ 11 w 11"/>
                <a:gd name="T9" fmla="*/ 2 h 16"/>
                <a:gd name="T10" fmla="*/ 11 w 11"/>
                <a:gd name="T11" fmla="*/ 3 h 16"/>
                <a:gd name="T12" fmla="*/ 3 w 11"/>
                <a:gd name="T13" fmla="*/ 3 h 16"/>
                <a:gd name="T14" fmla="*/ 3 w 11"/>
                <a:gd name="T15" fmla="*/ 2 h 16"/>
                <a:gd name="T16" fmla="*/ 8 w 11"/>
                <a:gd name="T17" fmla="*/ 0 h 16"/>
                <a:gd name="T18" fmla="*/ 3 w 11"/>
                <a:gd name="T19" fmla="*/ 0 h 16"/>
                <a:gd name="T20" fmla="*/ 3 w 11"/>
                <a:gd name="T21" fmla="*/ 0 h 16"/>
                <a:gd name="T22" fmla="*/ 2 w 11"/>
                <a:gd name="T23" fmla="*/ 7 h 16"/>
                <a:gd name="T24" fmla="*/ 2 w 11"/>
                <a:gd name="T25" fmla="*/ 7 h 16"/>
                <a:gd name="T26" fmla="*/ 4 w 11"/>
                <a:gd name="T27" fmla="*/ 6 h 16"/>
                <a:gd name="T28" fmla="*/ 4 w 11"/>
                <a:gd name="T29" fmla="*/ 5 h 16"/>
                <a:gd name="T30" fmla="*/ 2 w 11"/>
                <a:gd name="T31" fmla="*/ 4 h 16"/>
                <a:gd name="T32" fmla="*/ 3 w 11"/>
                <a:gd name="T33" fmla="*/ 3 h 16"/>
                <a:gd name="T34" fmla="*/ 10 w 11"/>
                <a:gd name="T35" fmla="*/ 5 h 16"/>
                <a:gd name="T36" fmla="*/ 10 w 11"/>
                <a:gd name="T37" fmla="*/ 6 h 16"/>
                <a:gd name="T38" fmla="*/ 2 w 11"/>
                <a:gd name="T39" fmla="*/ 7 h 16"/>
                <a:gd name="T40" fmla="*/ 5 w 11"/>
                <a:gd name="T41" fmla="*/ 6 h 16"/>
                <a:gd name="T42" fmla="*/ 9 w 11"/>
                <a:gd name="T43" fmla="*/ 5 h 16"/>
                <a:gd name="T44" fmla="*/ 6 w 11"/>
                <a:gd name="T45" fmla="*/ 5 h 16"/>
                <a:gd name="T46" fmla="*/ 5 w 11"/>
                <a:gd name="T47" fmla="*/ 6 h 16"/>
                <a:gd name="T48" fmla="*/ 2 w 11"/>
                <a:gd name="T49" fmla="*/ 8 h 16"/>
                <a:gd name="T50" fmla="*/ 10 w 11"/>
                <a:gd name="T51" fmla="*/ 8 h 16"/>
                <a:gd name="T52" fmla="*/ 10 w 11"/>
                <a:gd name="T53" fmla="*/ 9 h 16"/>
                <a:gd name="T54" fmla="*/ 4 w 11"/>
                <a:gd name="T55" fmla="*/ 10 h 16"/>
                <a:gd name="T56" fmla="*/ 10 w 11"/>
                <a:gd name="T57" fmla="*/ 11 h 16"/>
                <a:gd name="T58" fmla="*/ 9 w 11"/>
                <a:gd name="T59" fmla="*/ 12 h 16"/>
                <a:gd name="T60" fmla="*/ 1 w 11"/>
                <a:gd name="T61" fmla="*/ 12 h 16"/>
                <a:gd name="T62" fmla="*/ 1 w 11"/>
                <a:gd name="T63" fmla="*/ 11 h 16"/>
                <a:gd name="T64" fmla="*/ 8 w 11"/>
                <a:gd name="T65" fmla="*/ 11 h 16"/>
                <a:gd name="T66" fmla="*/ 1 w 11"/>
                <a:gd name="T67" fmla="*/ 10 h 16"/>
                <a:gd name="T68" fmla="*/ 2 w 11"/>
                <a:gd name="T69" fmla="*/ 9 h 16"/>
                <a:gd name="T70" fmla="*/ 8 w 11"/>
                <a:gd name="T71" fmla="*/ 9 h 16"/>
                <a:gd name="T72" fmla="*/ 2 w 11"/>
                <a:gd name="T73" fmla="*/ 9 h 16"/>
                <a:gd name="T74" fmla="*/ 2 w 11"/>
                <a:gd name="T75" fmla="*/ 8 h 16"/>
                <a:gd name="T76" fmla="*/ 1 w 11"/>
                <a:gd name="T77" fmla="*/ 13 h 16"/>
                <a:gd name="T78" fmla="*/ 9 w 11"/>
                <a:gd name="T79" fmla="*/ 13 h 16"/>
                <a:gd name="T80" fmla="*/ 9 w 11"/>
                <a:gd name="T81" fmla="*/ 16 h 16"/>
                <a:gd name="T82" fmla="*/ 7 w 11"/>
                <a:gd name="T83" fmla="*/ 16 h 16"/>
                <a:gd name="T84" fmla="*/ 8 w 11"/>
                <a:gd name="T85" fmla="*/ 14 h 16"/>
                <a:gd name="T86" fmla="*/ 6 w 11"/>
                <a:gd name="T87" fmla="*/ 14 h 16"/>
                <a:gd name="T88" fmla="*/ 6 w 11"/>
                <a:gd name="T89" fmla="*/ 16 h 16"/>
                <a:gd name="T90" fmla="*/ 4 w 11"/>
                <a:gd name="T91" fmla="*/ 16 h 16"/>
                <a:gd name="T92" fmla="*/ 5 w 11"/>
                <a:gd name="T93" fmla="*/ 14 h 16"/>
                <a:gd name="T94" fmla="*/ 2 w 11"/>
                <a:gd name="T95" fmla="*/ 14 h 16"/>
                <a:gd name="T96" fmla="*/ 2 w 11"/>
                <a:gd name="T97" fmla="*/ 16 h 16"/>
                <a:gd name="T98" fmla="*/ 0 w 11"/>
                <a:gd name="T99" fmla="*/ 16 h 16"/>
                <a:gd name="T100" fmla="*/ 1 w 11"/>
                <a:gd name="T101" fmla="*/ 13 h 1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
                <a:gd name="T154" fmla="*/ 0 h 16"/>
                <a:gd name="T155" fmla="*/ 11 w 11"/>
                <a:gd name="T156" fmla="*/ 16 h 1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 h="16">
                  <a:moveTo>
                    <a:pt x="3" y="0"/>
                  </a:moveTo>
                  <a:cubicBezTo>
                    <a:pt x="6" y="0"/>
                    <a:pt x="9" y="0"/>
                    <a:pt x="11" y="0"/>
                  </a:cubicBezTo>
                  <a:cubicBezTo>
                    <a:pt x="11" y="0"/>
                    <a:pt x="11" y="0"/>
                    <a:pt x="11" y="1"/>
                  </a:cubicBezTo>
                  <a:cubicBezTo>
                    <a:pt x="9" y="1"/>
                    <a:pt x="7" y="2"/>
                    <a:pt x="6" y="2"/>
                  </a:cubicBezTo>
                  <a:cubicBezTo>
                    <a:pt x="7" y="2"/>
                    <a:pt x="9" y="2"/>
                    <a:pt x="11" y="2"/>
                  </a:cubicBezTo>
                  <a:cubicBezTo>
                    <a:pt x="11" y="2"/>
                    <a:pt x="11" y="3"/>
                    <a:pt x="11" y="3"/>
                  </a:cubicBezTo>
                  <a:cubicBezTo>
                    <a:pt x="8" y="3"/>
                    <a:pt x="5" y="3"/>
                    <a:pt x="3" y="3"/>
                  </a:cubicBezTo>
                  <a:cubicBezTo>
                    <a:pt x="3" y="3"/>
                    <a:pt x="3" y="2"/>
                    <a:pt x="3" y="2"/>
                  </a:cubicBezTo>
                  <a:cubicBezTo>
                    <a:pt x="5" y="2"/>
                    <a:pt x="7" y="1"/>
                    <a:pt x="8" y="0"/>
                  </a:cubicBezTo>
                  <a:cubicBezTo>
                    <a:pt x="7" y="0"/>
                    <a:pt x="5" y="0"/>
                    <a:pt x="3" y="0"/>
                  </a:cubicBezTo>
                  <a:cubicBezTo>
                    <a:pt x="3" y="0"/>
                    <a:pt x="3" y="0"/>
                    <a:pt x="3" y="0"/>
                  </a:cubicBezTo>
                  <a:close/>
                  <a:moveTo>
                    <a:pt x="2" y="7"/>
                  </a:moveTo>
                  <a:cubicBezTo>
                    <a:pt x="2" y="7"/>
                    <a:pt x="2" y="7"/>
                    <a:pt x="2" y="7"/>
                  </a:cubicBezTo>
                  <a:cubicBezTo>
                    <a:pt x="3" y="6"/>
                    <a:pt x="3" y="6"/>
                    <a:pt x="4" y="6"/>
                  </a:cubicBezTo>
                  <a:cubicBezTo>
                    <a:pt x="4" y="6"/>
                    <a:pt x="4" y="5"/>
                    <a:pt x="4" y="5"/>
                  </a:cubicBezTo>
                  <a:cubicBezTo>
                    <a:pt x="4" y="4"/>
                    <a:pt x="3" y="4"/>
                    <a:pt x="2" y="4"/>
                  </a:cubicBezTo>
                  <a:cubicBezTo>
                    <a:pt x="3" y="4"/>
                    <a:pt x="3" y="4"/>
                    <a:pt x="3" y="3"/>
                  </a:cubicBezTo>
                  <a:cubicBezTo>
                    <a:pt x="5" y="4"/>
                    <a:pt x="8" y="4"/>
                    <a:pt x="10" y="5"/>
                  </a:cubicBezTo>
                  <a:cubicBezTo>
                    <a:pt x="10" y="5"/>
                    <a:pt x="10" y="5"/>
                    <a:pt x="10" y="6"/>
                  </a:cubicBezTo>
                  <a:cubicBezTo>
                    <a:pt x="8" y="6"/>
                    <a:pt x="5" y="7"/>
                    <a:pt x="2" y="7"/>
                  </a:cubicBezTo>
                  <a:close/>
                  <a:moveTo>
                    <a:pt x="5" y="6"/>
                  </a:moveTo>
                  <a:cubicBezTo>
                    <a:pt x="6" y="6"/>
                    <a:pt x="7" y="6"/>
                    <a:pt x="9" y="5"/>
                  </a:cubicBezTo>
                  <a:cubicBezTo>
                    <a:pt x="8" y="5"/>
                    <a:pt x="7" y="5"/>
                    <a:pt x="6" y="5"/>
                  </a:cubicBezTo>
                  <a:cubicBezTo>
                    <a:pt x="6" y="5"/>
                    <a:pt x="5" y="6"/>
                    <a:pt x="5" y="6"/>
                  </a:cubicBezTo>
                  <a:close/>
                  <a:moveTo>
                    <a:pt x="2" y="8"/>
                  </a:moveTo>
                  <a:cubicBezTo>
                    <a:pt x="5" y="8"/>
                    <a:pt x="7" y="8"/>
                    <a:pt x="10" y="8"/>
                  </a:cubicBezTo>
                  <a:cubicBezTo>
                    <a:pt x="10" y="8"/>
                    <a:pt x="10" y="9"/>
                    <a:pt x="10" y="9"/>
                  </a:cubicBezTo>
                  <a:cubicBezTo>
                    <a:pt x="8" y="9"/>
                    <a:pt x="6" y="10"/>
                    <a:pt x="4" y="10"/>
                  </a:cubicBezTo>
                  <a:cubicBezTo>
                    <a:pt x="6" y="10"/>
                    <a:pt x="8" y="10"/>
                    <a:pt x="10" y="11"/>
                  </a:cubicBezTo>
                  <a:cubicBezTo>
                    <a:pt x="10" y="11"/>
                    <a:pt x="10" y="12"/>
                    <a:pt x="9" y="12"/>
                  </a:cubicBezTo>
                  <a:cubicBezTo>
                    <a:pt x="7" y="12"/>
                    <a:pt x="4" y="12"/>
                    <a:pt x="1" y="12"/>
                  </a:cubicBezTo>
                  <a:cubicBezTo>
                    <a:pt x="1" y="12"/>
                    <a:pt x="1" y="11"/>
                    <a:pt x="1" y="11"/>
                  </a:cubicBezTo>
                  <a:cubicBezTo>
                    <a:pt x="3" y="11"/>
                    <a:pt x="6" y="11"/>
                    <a:pt x="8" y="11"/>
                  </a:cubicBezTo>
                  <a:cubicBezTo>
                    <a:pt x="6" y="11"/>
                    <a:pt x="4" y="11"/>
                    <a:pt x="1" y="10"/>
                  </a:cubicBezTo>
                  <a:cubicBezTo>
                    <a:pt x="1" y="10"/>
                    <a:pt x="2" y="10"/>
                    <a:pt x="2" y="9"/>
                  </a:cubicBezTo>
                  <a:cubicBezTo>
                    <a:pt x="4" y="9"/>
                    <a:pt x="6" y="9"/>
                    <a:pt x="8" y="9"/>
                  </a:cubicBezTo>
                  <a:cubicBezTo>
                    <a:pt x="6" y="9"/>
                    <a:pt x="4" y="9"/>
                    <a:pt x="2" y="9"/>
                  </a:cubicBezTo>
                  <a:cubicBezTo>
                    <a:pt x="2" y="8"/>
                    <a:pt x="2" y="8"/>
                    <a:pt x="2" y="8"/>
                  </a:cubicBezTo>
                  <a:close/>
                  <a:moveTo>
                    <a:pt x="1" y="13"/>
                  </a:moveTo>
                  <a:cubicBezTo>
                    <a:pt x="4" y="13"/>
                    <a:pt x="7" y="13"/>
                    <a:pt x="9" y="13"/>
                  </a:cubicBezTo>
                  <a:cubicBezTo>
                    <a:pt x="9" y="14"/>
                    <a:pt x="9" y="15"/>
                    <a:pt x="9" y="16"/>
                  </a:cubicBezTo>
                  <a:cubicBezTo>
                    <a:pt x="8" y="16"/>
                    <a:pt x="8" y="16"/>
                    <a:pt x="7" y="16"/>
                  </a:cubicBezTo>
                  <a:cubicBezTo>
                    <a:pt x="8" y="15"/>
                    <a:pt x="8" y="14"/>
                    <a:pt x="8" y="14"/>
                  </a:cubicBezTo>
                  <a:cubicBezTo>
                    <a:pt x="7" y="14"/>
                    <a:pt x="7" y="14"/>
                    <a:pt x="6" y="14"/>
                  </a:cubicBezTo>
                  <a:cubicBezTo>
                    <a:pt x="6" y="14"/>
                    <a:pt x="6" y="15"/>
                    <a:pt x="6" y="16"/>
                  </a:cubicBezTo>
                  <a:cubicBezTo>
                    <a:pt x="5" y="16"/>
                    <a:pt x="5" y="16"/>
                    <a:pt x="4" y="16"/>
                  </a:cubicBezTo>
                  <a:cubicBezTo>
                    <a:pt x="4" y="15"/>
                    <a:pt x="4" y="14"/>
                    <a:pt x="5" y="14"/>
                  </a:cubicBezTo>
                  <a:cubicBezTo>
                    <a:pt x="4" y="14"/>
                    <a:pt x="3" y="14"/>
                    <a:pt x="2" y="14"/>
                  </a:cubicBezTo>
                  <a:cubicBezTo>
                    <a:pt x="2" y="14"/>
                    <a:pt x="2" y="15"/>
                    <a:pt x="2" y="16"/>
                  </a:cubicBezTo>
                  <a:cubicBezTo>
                    <a:pt x="1" y="16"/>
                    <a:pt x="1" y="16"/>
                    <a:pt x="0" y="16"/>
                  </a:cubicBezTo>
                  <a:cubicBezTo>
                    <a:pt x="1" y="15"/>
                    <a:pt x="1" y="14"/>
                    <a:pt x="1" y="13"/>
                  </a:cubicBez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8990" name="Freeform 98"/>
            <p:cNvSpPr>
              <a:spLocks noEditPoints="1" noChangeArrowheads="1"/>
            </p:cNvSpPr>
            <p:nvPr/>
          </p:nvSpPr>
          <p:spPr bwMode="auto">
            <a:xfrm>
              <a:off x="708025" y="450850"/>
              <a:ext cx="77788" cy="149225"/>
            </a:xfrm>
            <a:custGeom>
              <a:avLst/>
              <a:gdLst>
                <a:gd name="T0" fmla="*/ 11 w 24"/>
                <a:gd name="T1" fmla="*/ 2 h 46"/>
                <a:gd name="T2" fmla="*/ 7 w 24"/>
                <a:gd name="T3" fmla="*/ 3 h 46"/>
                <a:gd name="T4" fmla="*/ 5 w 24"/>
                <a:gd name="T5" fmla="*/ 3 h 46"/>
                <a:gd name="T6" fmla="*/ 0 w 24"/>
                <a:gd name="T7" fmla="*/ 2 h 46"/>
                <a:gd name="T8" fmla="*/ 6 w 24"/>
                <a:gd name="T9" fmla="*/ 1 h 46"/>
                <a:gd name="T10" fmla="*/ 8 w 24"/>
                <a:gd name="T11" fmla="*/ 3 h 46"/>
                <a:gd name="T12" fmla="*/ 5 w 24"/>
                <a:gd name="T13" fmla="*/ 1 h 46"/>
                <a:gd name="T14" fmla="*/ 2 w 24"/>
                <a:gd name="T15" fmla="*/ 2 h 46"/>
                <a:gd name="T16" fmla="*/ 5 w 24"/>
                <a:gd name="T17" fmla="*/ 1 h 46"/>
                <a:gd name="T18" fmla="*/ 4 w 24"/>
                <a:gd name="T19" fmla="*/ 7 h 46"/>
                <a:gd name="T20" fmla="*/ 1 w 24"/>
                <a:gd name="T21" fmla="*/ 4 h 46"/>
                <a:gd name="T22" fmla="*/ 2 w 24"/>
                <a:gd name="T23" fmla="*/ 8 h 46"/>
                <a:gd name="T24" fmla="*/ 11 w 24"/>
                <a:gd name="T25" fmla="*/ 6 h 46"/>
                <a:gd name="T26" fmla="*/ 5 w 24"/>
                <a:gd name="T27" fmla="*/ 5 h 46"/>
                <a:gd name="T28" fmla="*/ 3 w 24"/>
                <a:gd name="T29" fmla="*/ 13 h 46"/>
                <a:gd name="T30" fmla="*/ 11 w 24"/>
                <a:gd name="T31" fmla="*/ 10 h 46"/>
                <a:gd name="T32" fmla="*/ 2 w 24"/>
                <a:gd name="T33" fmla="*/ 9 h 46"/>
                <a:gd name="T34" fmla="*/ 6 w 24"/>
                <a:gd name="T35" fmla="*/ 13 h 46"/>
                <a:gd name="T36" fmla="*/ 7 w 24"/>
                <a:gd name="T37" fmla="*/ 13 h 46"/>
                <a:gd name="T38" fmla="*/ 3 w 24"/>
                <a:gd name="T39" fmla="*/ 14 h 46"/>
                <a:gd name="T40" fmla="*/ 9 w 24"/>
                <a:gd name="T41" fmla="*/ 16 h 46"/>
                <a:gd name="T42" fmla="*/ 4 w 24"/>
                <a:gd name="T43" fmla="*/ 16 h 46"/>
                <a:gd name="T44" fmla="*/ 15 w 24"/>
                <a:gd name="T45" fmla="*/ 16 h 46"/>
                <a:gd name="T46" fmla="*/ 10 w 24"/>
                <a:gd name="T47" fmla="*/ 16 h 46"/>
                <a:gd name="T48" fmla="*/ 10 w 24"/>
                <a:gd name="T49" fmla="*/ 17 h 46"/>
                <a:gd name="T50" fmla="*/ 6 w 24"/>
                <a:gd name="T51" fmla="*/ 25 h 46"/>
                <a:gd name="T52" fmla="*/ 15 w 24"/>
                <a:gd name="T53" fmla="*/ 22 h 46"/>
                <a:gd name="T54" fmla="*/ 5 w 24"/>
                <a:gd name="T55" fmla="*/ 22 h 46"/>
                <a:gd name="T56" fmla="*/ 9 w 24"/>
                <a:gd name="T57" fmla="*/ 25 h 46"/>
                <a:gd name="T58" fmla="*/ 10 w 24"/>
                <a:gd name="T59" fmla="*/ 25 h 46"/>
                <a:gd name="T60" fmla="*/ 6 w 24"/>
                <a:gd name="T61" fmla="*/ 26 h 46"/>
                <a:gd name="T62" fmla="*/ 11 w 24"/>
                <a:gd name="T63" fmla="*/ 31 h 46"/>
                <a:gd name="T64" fmla="*/ 6 w 24"/>
                <a:gd name="T65" fmla="*/ 27 h 46"/>
                <a:gd name="T66" fmla="*/ 8 w 24"/>
                <a:gd name="T67" fmla="*/ 33 h 46"/>
                <a:gd name="T68" fmla="*/ 18 w 24"/>
                <a:gd name="T69" fmla="*/ 30 h 46"/>
                <a:gd name="T70" fmla="*/ 12 w 24"/>
                <a:gd name="T71" fmla="*/ 29 h 46"/>
                <a:gd name="T72" fmla="*/ 18 w 24"/>
                <a:gd name="T73" fmla="*/ 39 h 46"/>
                <a:gd name="T74" fmla="*/ 19 w 24"/>
                <a:gd name="T75" fmla="*/ 39 h 46"/>
                <a:gd name="T76" fmla="*/ 17 w 24"/>
                <a:gd name="T77" fmla="*/ 35 h 46"/>
                <a:gd name="T78" fmla="*/ 16 w 24"/>
                <a:gd name="T79" fmla="*/ 35 h 46"/>
                <a:gd name="T80" fmla="*/ 20 w 24"/>
                <a:gd name="T81" fmla="*/ 34 h 46"/>
                <a:gd name="T82" fmla="*/ 11 w 24"/>
                <a:gd name="T83" fmla="*/ 37 h 46"/>
                <a:gd name="T84" fmla="*/ 22 w 24"/>
                <a:gd name="T85" fmla="*/ 39 h 46"/>
                <a:gd name="T86" fmla="*/ 9 w 24"/>
                <a:gd name="T87" fmla="*/ 39 h 46"/>
                <a:gd name="T88" fmla="*/ 23 w 24"/>
                <a:gd name="T89" fmla="*/ 42 h 46"/>
                <a:gd name="T90" fmla="*/ 22 w 24"/>
                <a:gd name="T91" fmla="*/ 43 h 46"/>
                <a:gd name="T92" fmla="*/ 17 w 24"/>
                <a:gd name="T93" fmla="*/ 46 h 46"/>
                <a:gd name="T94" fmla="*/ 13 w 24"/>
                <a:gd name="T95" fmla="*/ 46 h 4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
                <a:gd name="T145" fmla="*/ 0 h 46"/>
                <a:gd name="T146" fmla="*/ 24 w 24"/>
                <a:gd name="T147" fmla="*/ 46 h 4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 h="46">
                  <a:moveTo>
                    <a:pt x="0" y="0"/>
                  </a:moveTo>
                  <a:cubicBezTo>
                    <a:pt x="3" y="0"/>
                    <a:pt x="7" y="0"/>
                    <a:pt x="11" y="0"/>
                  </a:cubicBezTo>
                  <a:cubicBezTo>
                    <a:pt x="11" y="1"/>
                    <a:pt x="11" y="1"/>
                    <a:pt x="11" y="2"/>
                  </a:cubicBezTo>
                  <a:cubicBezTo>
                    <a:pt x="11" y="2"/>
                    <a:pt x="11" y="3"/>
                    <a:pt x="11" y="3"/>
                  </a:cubicBezTo>
                  <a:cubicBezTo>
                    <a:pt x="10" y="3"/>
                    <a:pt x="10" y="3"/>
                    <a:pt x="9" y="3"/>
                  </a:cubicBezTo>
                  <a:cubicBezTo>
                    <a:pt x="8" y="3"/>
                    <a:pt x="8" y="3"/>
                    <a:pt x="7" y="3"/>
                  </a:cubicBezTo>
                  <a:cubicBezTo>
                    <a:pt x="7" y="3"/>
                    <a:pt x="6" y="3"/>
                    <a:pt x="6" y="2"/>
                  </a:cubicBezTo>
                  <a:cubicBezTo>
                    <a:pt x="6" y="2"/>
                    <a:pt x="6" y="2"/>
                    <a:pt x="6" y="2"/>
                  </a:cubicBezTo>
                  <a:cubicBezTo>
                    <a:pt x="6" y="3"/>
                    <a:pt x="6" y="3"/>
                    <a:pt x="5" y="3"/>
                  </a:cubicBezTo>
                  <a:cubicBezTo>
                    <a:pt x="5" y="3"/>
                    <a:pt x="4" y="3"/>
                    <a:pt x="4" y="3"/>
                  </a:cubicBezTo>
                  <a:cubicBezTo>
                    <a:pt x="3" y="3"/>
                    <a:pt x="2" y="3"/>
                    <a:pt x="1" y="3"/>
                  </a:cubicBezTo>
                  <a:cubicBezTo>
                    <a:pt x="1" y="3"/>
                    <a:pt x="0" y="2"/>
                    <a:pt x="0" y="2"/>
                  </a:cubicBezTo>
                  <a:cubicBezTo>
                    <a:pt x="0" y="1"/>
                    <a:pt x="0" y="1"/>
                    <a:pt x="0" y="0"/>
                  </a:cubicBezTo>
                  <a:close/>
                  <a:moveTo>
                    <a:pt x="9" y="1"/>
                  </a:moveTo>
                  <a:cubicBezTo>
                    <a:pt x="8" y="1"/>
                    <a:pt x="7" y="1"/>
                    <a:pt x="6" y="1"/>
                  </a:cubicBezTo>
                  <a:cubicBezTo>
                    <a:pt x="6" y="1"/>
                    <a:pt x="6" y="1"/>
                    <a:pt x="6" y="2"/>
                  </a:cubicBezTo>
                  <a:cubicBezTo>
                    <a:pt x="6" y="2"/>
                    <a:pt x="7" y="2"/>
                    <a:pt x="7" y="2"/>
                  </a:cubicBezTo>
                  <a:cubicBezTo>
                    <a:pt x="7" y="2"/>
                    <a:pt x="8" y="3"/>
                    <a:pt x="8" y="3"/>
                  </a:cubicBezTo>
                  <a:cubicBezTo>
                    <a:pt x="9" y="3"/>
                    <a:pt x="10" y="2"/>
                    <a:pt x="10" y="2"/>
                  </a:cubicBezTo>
                  <a:cubicBezTo>
                    <a:pt x="9" y="2"/>
                    <a:pt x="9" y="1"/>
                    <a:pt x="9" y="1"/>
                  </a:cubicBezTo>
                  <a:close/>
                  <a:moveTo>
                    <a:pt x="5" y="1"/>
                  </a:moveTo>
                  <a:cubicBezTo>
                    <a:pt x="4" y="1"/>
                    <a:pt x="2" y="1"/>
                    <a:pt x="1" y="1"/>
                  </a:cubicBezTo>
                  <a:cubicBezTo>
                    <a:pt x="1" y="1"/>
                    <a:pt x="1" y="2"/>
                    <a:pt x="1" y="2"/>
                  </a:cubicBezTo>
                  <a:cubicBezTo>
                    <a:pt x="2" y="2"/>
                    <a:pt x="2" y="2"/>
                    <a:pt x="2" y="2"/>
                  </a:cubicBezTo>
                  <a:cubicBezTo>
                    <a:pt x="3" y="3"/>
                    <a:pt x="3" y="3"/>
                    <a:pt x="4" y="3"/>
                  </a:cubicBezTo>
                  <a:cubicBezTo>
                    <a:pt x="5" y="3"/>
                    <a:pt x="5" y="2"/>
                    <a:pt x="5" y="2"/>
                  </a:cubicBezTo>
                  <a:cubicBezTo>
                    <a:pt x="5" y="2"/>
                    <a:pt x="5" y="1"/>
                    <a:pt x="5" y="1"/>
                  </a:cubicBezTo>
                  <a:close/>
                  <a:moveTo>
                    <a:pt x="2" y="8"/>
                  </a:moveTo>
                  <a:cubicBezTo>
                    <a:pt x="2" y="8"/>
                    <a:pt x="2" y="8"/>
                    <a:pt x="2" y="8"/>
                  </a:cubicBezTo>
                  <a:cubicBezTo>
                    <a:pt x="2" y="7"/>
                    <a:pt x="3" y="7"/>
                    <a:pt x="4" y="7"/>
                  </a:cubicBezTo>
                  <a:cubicBezTo>
                    <a:pt x="4" y="7"/>
                    <a:pt x="4" y="6"/>
                    <a:pt x="4" y="5"/>
                  </a:cubicBezTo>
                  <a:cubicBezTo>
                    <a:pt x="3" y="5"/>
                    <a:pt x="2" y="5"/>
                    <a:pt x="1" y="5"/>
                  </a:cubicBezTo>
                  <a:cubicBezTo>
                    <a:pt x="1" y="5"/>
                    <a:pt x="1" y="4"/>
                    <a:pt x="1" y="4"/>
                  </a:cubicBezTo>
                  <a:cubicBezTo>
                    <a:pt x="4" y="5"/>
                    <a:pt x="8" y="5"/>
                    <a:pt x="12" y="6"/>
                  </a:cubicBezTo>
                  <a:cubicBezTo>
                    <a:pt x="12" y="6"/>
                    <a:pt x="12" y="6"/>
                    <a:pt x="12" y="7"/>
                  </a:cubicBezTo>
                  <a:cubicBezTo>
                    <a:pt x="9" y="7"/>
                    <a:pt x="5" y="8"/>
                    <a:pt x="2" y="8"/>
                  </a:cubicBezTo>
                  <a:close/>
                  <a:moveTo>
                    <a:pt x="6" y="7"/>
                  </a:moveTo>
                  <a:cubicBezTo>
                    <a:pt x="7" y="7"/>
                    <a:pt x="8" y="7"/>
                    <a:pt x="10" y="6"/>
                  </a:cubicBezTo>
                  <a:cubicBezTo>
                    <a:pt x="10" y="6"/>
                    <a:pt x="10" y="6"/>
                    <a:pt x="11" y="6"/>
                  </a:cubicBezTo>
                  <a:cubicBezTo>
                    <a:pt x="11" y="6"/>
                    <a:pt x="11" y="6"/>
                    <a:pt x="11" y="6"/>
                  </a:cubicBezTo>
                  <a:cubicBezTo>
                    <a:pt x="10" y="6"/>
                    <a:pt x="10" y="6"/>
                    <a:pt x="10" y="6"/>
                  </a:cubicBezTo>
                  <a:cubicBezTo>
                    <a:pt x="8" y="6"/>
                    <a:pt x="7" y="6"/>
                    <a:pt x="5" y="5"/>
                  </a:cubicBezTo>
                  <a:cubicBezTo>
                    <a:pt x="5" y="6"/>
                    <a:pt x="6" y="6"/>
                    <a:pt x="6" y="7"/>
                  </a:cubicBezTo>
                  <a:close/>
                  <a:moveTo>
                    <a:pt x="3" y="14"/>
                  </a:moveTo>
                  <a:cubicBezTo>
                    <a:pt x="3" y="13"/>
                    <a:pt x="3" y="13"/>
                    <a:pt x="3" y="13"/>
                  </a:cubicBezTo>
                  <a:cubicBezTo>
                    <a:pt x="5" y="12"/>
                    <a:pt x="8" y="11"/>
                    <a:pt x="11" y="10"/>
                  </a:cubicBezTo>
                  <a:cubicBezTo>
                    <a:pt x="11" y="10"/>
                    <a:pt x="11" y="10"/>
                    <a:pt x="11" y="10"/>
                  </a:cubicBezTo>
                  <a:cubicBezTo>
                    <a:pt x="11" y="10"/>
                    <a:pt x="11" y="10"/>
                    <a:pt x="11" y="10"/>
                  </a:cubicBezTo>
                  <a:cubicBezTo>
                    <a:pt x="11" y="10"/>
                    <a:pt x="10" y="10"/>
                    <a:pt x="10" y="10"/>
                  </a:cubicBezTo>
                  <a:cubicBezTo>
                    <a:pt x="7" y="10"/>
                    <a:pt x="5" y="10"/>
                    <a:pt x="2" y="10"/>
                  </a:cubicBezTo>
                  <a:cubicBezTo>
                    <a:pt x="2" y="10"/>
                    <a:pt x="2" y="10"/>
                    <a:pt x="2" y="9"/>
                  </a:cubicBezTo>
                  <a:cubicBezTo>
                    <a:pt x="6" y="9"/>
                    <a:pt x="9" y="9"/>
                    <a:pt x="13" y="9"/>
                  </a:cubicBezTo>
                  <a:cubicBezTo>
                    <a:pt x="13" y="10"/>
                    <a:pt x="13" y="10"/>
                    <a:pt x="13" y="10"/>
                  </a:cubicBezTo>
                  <a:cubicBezTo>
                    <a:pt x="11" y="11"/>
                    <a:pt x="8" y="12"/>
                    <a:pt x="6" y="13"/>
                  </a:cubicBezTo>
                  <a:cubicBezTo>
                    <a:pt x="6" y="13"/>
                    <a:pt x="5" y="13"/>
                    <a:pt x="5" y="13"/>
                  </a:cubicBezTo>
                  <a:cubicBezTo>
                    <a:pt x="5" y="13"/>
                    <a:pt x="5" y="13"/>
                    <a:pt x="5" y="13"/>
                  </a:cubicBezTo>
                  <a:cubicBezTo>
                    <a:pt x="6" y="13"/>
                    <a:pt x="6" y="13"/>
                    <a:pt x="7" y="13"/>
                  </a:cubicBezTo>
                  <a:cubicBezTo>
                    <a:pt x="9" y="13"/>
                    <a:pt x="12" y="13"/>
                    <a:pt x="14" y="13"/>
                  </a:cubicBezTo>
                  <a:cubicBezTo>
                    <a:pt x="14" y="13"/>
                    <a:pt x="14" y="13"/>
                    <a:pt x="14" y="14"/>
                  </a:cubicBezTo>
                  <a:cubicBezTo>
                    <a:pt x="11" y="14"/>
                    <a:pt x="7" y="14"/>
                    <a:pt x="3" y="14"/>
                  </a:cubicBezTo>
                  <a:close/>
                  <a:moveTo>
                    <a:pt x="4" y="19"/>
                  </a:moveTo>
                  <a:cubicBezTo>
                    <a:pt x="4" y="19"/>
                    <a:pt x="4" y="18"/>
                    <a:pt x="4" y="18"/>
                  </a:cubicBezTo>
                  <a:cubicBezTo>
                    <a:pt x="6" y="17"/>
                    <a:pt x="7" y="17"/>
                    <a:pt x="9" y="16"/>
                  </a:cubicBezTo>
                  <a:cubicBezTo>
                    <a:pt x="9" y="16"/>
                    <a:pt x="9" y="16"/>
                    <a:pt x="9" y="16"/>
                  </a:cubicBezTo>
                  <a:cubicBezTo>
                    <a:pt x="9" y="16"/>
                    <a:pt x="9" y="16"/>
                    <a:pt x="9" y="16"/>
                  </a:cubicBezTo>
                  <a:cubicBezTo>
                    <a:pt x="7" y="16"/>
                    <a:pt x="5" y="16"/>
                    <a:pt x="4" y="16"/>
                  </a:cubicBezTo>
                  <a:cubicBezTo>
                    <a:pt x="4" y="16"/>
                    <a:pt x="3" y="15"/>
                    <a:pt x="3" y="15"/>
                  </a:cubicBezTo>
                  <a:cubicBezTo>
                    <a:pt x="7" y="15"/>
                    <a:pt x="11" y="15"/>
                    <a:pt x="15" y="15"/>
                  </a:cubicBezTo>
                  <a:cubicBezTo>
                    <a:pt x="15" y="15"/>
                    <a:pt x="15" y="16"/>
                    <a:pt x="15" y="16"/>
                  </a:cubicBezTo>
                  <a:cubicBezTo>
                    <a:pt x="13" y="16"/>
                    <a:pt x="11" y="16"/>
                    <a:pt x="10" y="16"/>
                  </a:cubicBezTo>
                  <a:cubicBezTo>
                    <a:pt x="10" y="16"/>
                    <a:pt x="10" y="16"/>
                    <a:pt x="10" y="16"/>
                  </a:cubicBezTo>
                  <a:cubicBezTo>
                    <a:pt x="10" y="16"/>
                    <a:pt x="10" y="16"/>
                    <a:pt x="10" y="16"/>
                  </a:cubicBezTo>
                  <a:cubicBezTo>
                    <a:pt x="12" y="17"/>
                    <a:pt x="14" y="17"/>
                    <a:pt x="16" y="18"/>
                  </a:cubicBezTo>
                  <a:cubicBezTo>
                    <a:pt x="16" y="18"/>
                    <a:pt x="16" y="18"/>
                    <a:pt x="16" y="19"/>
                  </a:cubicBezTo>
                  <a:cubicBezTo>
                    <a:pt x="14" y="18"/>
                    <a:pt x="12" y="17"/>
                    <a:pt x="10" y="17"/>
                  </a:cubicBezTo>
                  <a:cubicBezTo>
                    <a:pt x="8" y="17"/>
                    <a:pt x="6" y="18"/>
                    <a:pt x="4" y="19"/>
                  </a:cubicBezTo>
                  <a:close/>
                  <a:moveTo>
                    <a:pt x="6" y="26"/>
                  </a:moveTo>
                  <a:cubicBezTo>
                    <a:pt x="6" y="26"/>
                    <a:pt x="6" y="26"/>
                    <a:pt x="6" y="25"/>
                  </a:cubicBezTo>
                  <a:cubicBezTo>
                    <a:pt x="9" y="24"/>
                    <a:pt x="11" y="24"/>
                    <a:pt x="14" y="23"/>
                  </a:cubicBezTo>
                  <a:cubicBezTo>
                    <a:pt x="14" y="23"/>
                    <a:pt x="15" y="22"/>
                    <a:pt x="15" y="22"/>
                  </a:cubicBezTo>
                  <a:cubicBezTo>
                    <a:pt x="15" y="22"/>
                    <a:pt x="15" y="22"/>
                    <a:pt x="15" y="22"/>
                  </a:cubicBezTo>
                  <a:cubicBezTo>
                    <a:pt x="14" y="22"/>
                    <a:pt x="14" y="22"/>
                    <a:pt x="13" y="22"/>
                  </a:cubicBezTo>
                  <a:cubicBezTo>
                    <a:pt x="10" y="22"/>
                    <a:pt x="8" y="22"/>
                    <a:pt x="5" y="22"/>
                  </a:cubicBezTo>
                  <a:cubicBezTo>
                    <a:pt x="5" y="22"/>
                    <a:pt x="5" y="22"/>
                    <a:pt x="5" y="22"/>
                  </a:cubicBezTo>
                  <a:cubicBezTo>
                    <a:pt x="9" y="22"/>
                    <a:pt x="13" y="22"/>
                    <a:pt x="17" y="22"/>
                  </a:cubicBezTo>
                  <a:cubicBezTo>
                    <a:pt x="17" y="22"/>
                    <a:pt x="17" y="22"/>
                    <a:pt x="17" y="23"/>
                  </a:cubicBezTo>
                  <a:cubicBezTo>
                    <a:pt x="15" y="24"/>
                    <a:pt x="12" y="24"/>
                    <a:pt x="9" y="25"/>
                  </a:cubicBezTo>
                  <a:cubicBezTo>
                    <a:pt x="9" y="25"/>
                    <a:pt x="9" y="25"/>
                    <a:pt x="8" y="25"/>
                  </a:cubicBezTo>
                  <a:cubicBezTo>
                    <a:pt x="8" y="26"/>
                    <a:pt x="8" y="26"/>
                    <a:pt x="8" y="26"/>
                  </a:cubicBezTo>
                  <a:cubicBezTo>
                    <a:pt x="9" y="25"/>
                    <a:pt x="9" y="25"/>
                    <a:pt x="10" y="25"/>
                  </a:cubicBezTo>
                  <a:cubicBezTo>
                    <a:pt x="13" y="25"/>
                    <a:pt x="15" y="25"/>
                    <a:pt x="18" y="25"/>
                  </a:cubicBezTo>
                  <a:cubicBezTo>
                    <a:pt x="18" y="26"/>
                    <a:pt x="18" y="26"/>
                    <a:pt x="18" y="26"/>
                  </a:cubicBezTo>
                  <a:cubicBezTo>
                    <a:pt x="14" y="26"/>
                    <a:pt x="10" y="26"/>
                    <a:pt x="6" y="26"/>
                  </a:cubicBezTo>
                  <a:close/>
                  <a:moveTo>
                    <a:pt x="8" y="33"/>
                  </a:moveTo>
                  <a:cubicBezTo>
                    <a:pt x="8" y="32"/>
                    <a:pt x="8" y="32"/>
                    <a:pt x="8" y="32"/>
                  </a:cubicBezTo>
                  <a:cubicBezTo>
                    <a:pt x="9" y="32"/>
                    <a:pt x="10" y="31"/>
                    <a:pt x="11" y="31"/>
                  </a:cubicBezTo>
                  <a:cubicBezTo>
                    <a:pt x="10" y="30"/>
                    <a:pt x="10" y="30"/>
                    <a:pt x="10" y="29"/>
                  </a:cubicBezTo>
                  <a:cubicBezTo>
                    <a:pt x="9" y="29"/>
                    <a:pt x="8" y="29"/>
                    <a:pt x="7" y="28"/>
                  </a:cubicBezTo>
                  <a:cubicBezTo>
                    <a:pt x="7" y="28"/>
                    <a:pt x="7" y="28"/>
                    <a:pt x="6" y="27"/>
                  </a:cubicBezTo>
                  <a:cubicBezTo>
                    <a:pt x="11" y="28"/>
                    <a:pt x="15" y="29"/>
                    <a:pt x="19" y="30"/>
                  </a:cubicBezTo>
                  <a:cubicBezTo>
                    <a:pt x="19" y="30"/>
                    <a:pt x="19" y="30"/>
                    <a:pt x="19" y="31"/>
                  </a:cubicBezTo>
                  <a:cubicBezTo>
                    <a:pt x="16" y="31"/>
                    <a:pt x="12" y="32"/>
                    <a:pt x="8" y="33"/>
                  </a:cubicBezTo>
                  <a:close/>
                  <a:moveTo>
                    <a:pt x="12" y="31"/>
                  </a:moveTo>
                  <a:cubicBezTo>
                    <a:pt x="14" y="31"/>
                    <a:pt x="15" y="30"/>
                    <a:pt x="17" y="30"/>
                  </a:cubicBezTo>
                  <a:cubicBezTo>
                    <a:pt x="17" y="30"/>
                    <a:pt x="17" y="30"/>
                    <a:pt x="18" y="30"/>
                  </a:cubicBezTo>
                  <a:cubicBezTo>
                    <a:pt x="18" y="30"/>
                    <a:pt x="18" y="30"/>
                    <a:pt x="18" y="30"/>
                  </a:cubicBezTo>
                  <a:cubicBezTo>
                    <a:pt x="17" y="30"/>
                    <a:pt x="17" y="30"/>
                    <a:pt x="17" y="30"/>
                  </a:cubicBezTo>
                  <a:cubicBezTo>
                    <a:pt x="15" y="30"/>
                    <a:pt x="13" y="29"/>
                    <a:pt x="12" y="29"/>
                  </a:cubicBezTo>
                  <a:cubicBezTo>
                    <a:pt x="12" y="30"/>
                    <a:pt x="12" y="30"/>
                    <a:pt x="12" y="31"/>
                  </a:cubicBezTo>
                  <a:close/>
                  <a:moveTo>
                    <a:pt x="9" y="39"/>
                  </a:moveTo>
                  <a:cubicBezTo>
                    <a:pt x="12" y="39"/>
                    <a:pt x="15" y="39"/>
                    <a:pt x="18" y="39"/>
                  </a:cubicBezTo>
                  <a:cubicBezTo>
                    <a:pt x="18" y="39"/>
                    <a:pt x="19" y="39"/>
                    <a:pt x="20" y="40"/>
                  </a:cubicBezTo>
                  <a:cubicBezTo>
                    <a:pt x="20" y="40"/>
                    <a:pt x="20" y="40"/>
                    <a:pt x="20" y="40"/>
                  </a:cubicBezTo>
                  <a:cubicBezTo>
                    <a:pt x="19" y="39"/>
                    <a:pt x="19" y="39"/>
                    <a:pt x="19" y="39"/>
                  </a:cubicBezTo>
                  <a:cubicBezTo>
                    <a:pt x="15" y="39"/>
                    <a:pt x="12" y="38"/>
                    <a:pt x="9" y="37"/>
                  </a:cubicBezTo>
                  <a:cubicBezTo>
                    <a:pt x="9" y="37"/>
                    <a:pt x="9" y="37"/>
                    <a:pt x="9" y="37"/>
                  </a:cubicBezTo>
                  <a:cubicBezTo>
                    <a:pt x="12" y="36"/>
                    <a:pt x="15" y="36"/>
                    <a:pt x="17" y="35"/>
                  </a:cubicBezTo>
                  <a:cubicBezTo>
                    <a:pt x="18" y="35"/>
                    <a:pt x="18" y="35"/>
                    <a:pt x="19" y="35"/>
                  </a:cubicBezTo>
                  <a:cubicBezTo>
                    <a:pt x="19" y="35"/>
                    <a:pt x="19" y="35"/>
                    <a:pt x="19" y="35"/>
                  </a:cubicBezTo>
                  <a:cubicBezTo>
                    <a:pt x="18" y="35"/>
                    <a:pt x="17" y="35"/>
                    <a:pt x="16" y="35"/>
                  </a:cubicBezTo>
                  <a:cubicBezTo>
                    <a:pt x="13" y="35"/>
                    <a:pt x="11" y="35"/>
                    <a:pt x="8" y="35"/>
                  </a:cubicBezTo>
                  <a:cubicBezTo>
                    <a:pt x="8" y="34"/>
                    <a:pt x="8" y="34"/>
                    <a:pt x="8" y="34"/>
                  </a:cubicBezTo>
                  <a:cubicBezTo>
                    <a:pt x="12" y="34"/>
                    <a:pt x="16" y="34"/>
                    <a:pt x="20" y="34"/>
                  </a:cubicBezTo>
                  <a:cubicBezTo>
                    <a:pt x="21" y="34"/>
                    <a:pt x="21" y="35"/>
                    <a:pt x="21" y="35"/>
                  </a:cubicBezTo>
                  <a:cubicBezTo>
                    <a:pt x="18" y="36"/>
                    <a:pt x="16" y="36"/>
                    <a:pt x="13" y="37"/>
                  </a:cubicBezTo>
                  <a:cubicBezTo>
                    <a:pt x="12" y="37"/>
                    <a:pt x="12" y="37"/>
                    <a:pt x="11" y="37"/>
                  </a:cubicBezTo>
                  <a:cubicBezTo>
                    <a:pt x="11" y="37"/>
                    <a:pt x="11" y="37"/>
                    <a:pt x="11" y="37"/>
                  </a:cubicBezTo>
                  <a:cubicBezTo>
                    <a:pt x="12" y="37"/>
                    <a:pt x="12" y="37"/>
                    <a:pt x="13" y="37"/>
                  </a:cubicBezTo>
                  <a:cubicBezTo>
                    <a:pt x="16" y="38"/>
                    <a:pt x="19" y="39"/>
                    <a:pt x="22" y="39"/>
                  </a:cubicBezTo>
                  <a:cubicBezTo>
                    <a:pt x="22" y="40"/>
                    <a:pt x="22" y="40"/>
                    <a:pt x="22" y="40"/>
                  </a:cubicBezTo>
                  <a:cubicBezTo>
                    <a:pt x="18" y="40"/>
                    <a:pt x="14" y="40"/>
                    <a:pt x="10" y="40"/>
                  </a:cubicBezTo>
                  <a:cubicBezTo>
                    <a:pt x="10" y="40"/>
                    <a:pt x="9" y="40"/>
                    <a:pt x="9" y="39"/>
                  </a:cubicBezTo>
                  <a:close/>
                  <a:moveTo>
                    <a:pt x="11" y="46"/>
                  </a:moveTo>
                  <a:cubicBezTo>
                    <a:pt x="11" y="45"/>
                    <a:pt x="10" y="44"/>
                    <a:pt x="10" y="42"/>
                  </a:cubicBezTo>
                  <a:cubicBezTo>
                    <a:pt x="14" y="42"/>
                    <a:pt x="19" y="42"/>
                    <a:pt x="23" y="42"/>
                  </a:cubicBezTo>
                  <a:cubicBezTo>
                    <a:pt x="23" y="43"/>
                    <a:pt x="24" y="45"/>
                    <a:pt x="24" y="46"/>
                  </a:cubicBezTo>
                  <a:cubicBezTo>
                    <a:pt x="23" y="46"/>
                    <a:pt x="23" y="46"/>
                    <a:pt x="22" y="46"/>
                  </a:cubicBezTo>
                  <a:cubicBezTo>
                    <a:pt x="22" y="45"/>
                    <a:pt x="22" y="44"/>
                    <a:pt x="22" y="43"/>
                  </a:cubicBezTo>
                  <a:cubicBezTo>
                    <a:pt x="20" y="43"/>
                    <a:pt x="19" y="43"/>
                    <a:pt x="18" y="43"/>
                  </a:cubicBezTo>
                  <a:cubicBezTo>
                    <a:pt x="18" y="44"/>
                    <a:pt x="18" y="45"/>
                    <a:pt x="18" y="46"/>
                  </a:cubicBezTo>
                  <a:cubicBezTo>
                    <a:pt x="18" y="46"/>
                    <a:pt x="17" y="46"/>
                    <a:pt x="17" y="46"/>
                  </a:cubicBezTo>
                  <a:cubicBezTo>
                    <a:pt x="16" y="45"/>
                    <a:pt x="16" y="44"/>
                    <a:pt x="16" y="43"/>
                  </a:cubicBezTo>
                  <a:cubicBezTo>
                    <a:pt x="15" y="43"/>
                    <a:pt x="13" y="43"/>
                    <a:pt x="12" y="43"/>
                  </a:cubicBezTo>
                  <a:cubicBezTo>
                    <a:pt x="12" y="44"/>
                    <a:pt x="13" y="45"/>
                    <a:pt x="13" y="46"/>
                  </a:cubicBezTo>
                  <a:cubicBezTo>
                    <a:pt x="12" y="46"/>
                    <a:pt x="12" y="46"/>
                    <a:pt x="11" y="46"/>
                  </a:cubicBez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8991" name="Freeform 99"/>
            <p:cNvSpPr>
              <a:spLocks noEditPoints="1" noChangeArrowheads="1"/>
            </p:cNvSpPr>
            <p:nvPr/>
          </p:nvSpPr>
          <p:spPr bwMode="auto">
            <a:xfrm>
              <a:off x="733425" y="708025"/>
              <a:ext cx="98425" cy="65088"/>
            </a:xfrm>
            <a:custGeom>
              <a:avLst/>
              <a:gdLst>
                <a:gd name="T0" fmla="*/ 19 w 30"/>
                <a:gd name="T1" fmla="*/ 3 h 20"/>
                <a:gd name="T2" fmla="*/ 16 w 30"/>
                <a:gd name="T3" fmla="*/ 3 h 20"/>
                <a:gd name="T4" fmla="*/ 13 w 30"/>
                <a:gd name="T5" fmla="*/ 4 h 20"/>
                <a:gd name="T6" fmla="*/ 12 w 30"/>
                <a:gd name="T7" fmla="*/ 6 h 20"/>
                <a:gd name="T8" fmla="*/ 12 w 30"/>
                <a:gd name="T9" fmla="*/ 8 h 20"/>
                <a:gd name="T10" fmla="*/ 16 w 30"/>
                <a:gd name="T11" fmla="*/ 13 h 20"/>
                <a:gd name="T12" fmla="*/ 19 w 30"/>
                <a:gd name="T13" fmla="*/ 17 h 20"/>
                <a:gd name="T14" fmla="*/ 19 w 30"/>
                <a:gd name="T15" fmla="*/ 11 h 20"/>
                <a:gd name="T16" fmla="*/ 23 w 30"/>
                <a:gd name="T17" fmla="*/ 11 h 20"/>
                <a:gd name="T18" fmla="*/ 23 w 30"/>
                <a:gd name="T19" fmla="*/ 10 h 20"/>
                <a:gd name="T20" fmla="*/ 25 w 30"/>
                <a:gd name="T21" fmla="*/ 12 h 20"/>
                <a:gd name="T22" fmla="*/ 27 w 30"/>
                <a:gd name="T23" fmla="*/ 13 h 20"/>
                <a:gd name="T24" fmla="*/ 28 w 30"/>
                <a:gd name="T25" fmla="*/ 13 h 20"/>
                <a:gd name="T26" fmla="*/ 26 w 30"/>
                <a:gd name="T27" fmla="*/ 11 h 20"/>
                <a:gd name="T28" fmla="*/ 26 w 30"/>
                <a:gd name="T29" fmla="*/ 9 h 20"/>
                <a:gd name="T30" fmla="*/ 26 w 30"/>
                <a:gd name="T31" fmla="*/ 7 h 20"/>
                <a:gd name="T32" fmla="*/ 27 w 30"/>
                <a:gd name="T33" fmla="*/ 8 h 20"/>
                <a:gd name="T34" fmla="*/ 27 w 30"/>
                <a:gd name="T35" fmla="*/ 7 h 20"/>
                <a:gd name="T36" fmla="*/ 25 w 30"/>
                <a:gd name="T37" fmla="*/ 6 h 20"/>
                <a:gd name="T38" fmla="*/ 27 w 30"/>
                <a:gd name="T39" fmla="*/ 6 h 20"/>
                <a:gd name="T40" fmla="*/ 27 w 30"/>
                <a:gd name="T41" fmla="*/ 5 h 20"/>
                <a:gd name="T42" fmla="*/ 29 w 30"/>
                <a:gd name="T43" fmla="*/ 12 h 20"/>
                <a:gd name="T44" fmla="*/ 29 w 30"/>
                <a:gd name="T45" fmla="*/ 13 h 20"/>
                <a:gd name="T46" fmla="*/ 11 w 30"/>
                <a:gd name="T47" fmla="*/ 19 h 20"/>
                <a:gd name="T48" fmla="*/ 11 w 30"/>
                <a:gd name="T49" fmla="*/ 17 h 20"/>
                <a:gd name="T50" fmla="*/ 8 w 30"/>
                <a:gd name="T51" fmla="*/ 12 h 20"/>
                <a:gd name="T52" fmla="*/ 4 w 30"/>
                <a:gd name="T53" fmla="*/ 11 h 20"/>
                <a:gd name="T54" fmla="*/ 5 w 30"/>
                <a:gd name="T55" fmla="*/ 10 h 20"/>
                <a:gd name="T56" fmla="*/ 7 w 30"/>
                <a:gd name="T57" fmla="*/ 7 h 20"/>
                <a:gd name="T58" fmla="*/ 7 w 30"/>
                <a:gd name="T59" fmla="*/ 5 h 20"/>
                <a:gd name="T60" fmla="*/ 5 w 30"/>
                <a:gd name="T61" fmla="*/ 5 h 20"/>
                <a:gd name="T62" fmla="*/ 6 w 30"/>
                <a:gd name="T63" fmla="*/ 5 h 20"/>
                <a:gd name="T64" fmla="*/ 7 w 30"/>
                <a:gd name="T65" fmla="*/ 4 h 20"/>
                <a:gd name="T66" fmla="*/ 8 w 30"/>
                <a:gd name="T67" fmla="*/ 4 h 20"/>
                <a:gd name="T68" fmla="*/ 10 w 30"/>
                <a:gd name="T69" fmla="*/ 2 h 20"/>
                <a:gd name="T70" fmla="*/ 6 w 30"/>
                <a:gd name="T71" fmla="*/ 4 h 20"/>
                <a:gd name="T72" fmla="*/ 5 w 30"/>
                <a:gd name="T73" fmla="*/ 4 h 20"/>
                <a:gd name="T74" fmla="*/ 30 w 30"/>
                <a:gd name="T75" fmla="*/ 12 h 20"/>
                <a:gd name="T76" fmla="*/ 1 w 30"/>
                <a:gd name="T77" fmla="*/ 8 h 20"/>
                <a:gd name="T78" fmla="*/ 2 w 30"/>
                <a:gd name="T79" fmla="*/ 11 h 20"/>
                <a:gd name="T80" fmla="*/ 6 w 30"/>
                <a:gd name="T81" fmla="*/ 13 h 20"/>
                <a:gd name="T82" fmla="*/ 9 w 30"/>
                <a:gd name="T83" fmla="*/ 18 h 20"/>
                <a:gd name="T84" fmla="*/ 28 w 30"/>
                <a:gd name="T85" fmla="*/ 12 h 20"/>
                <a:gd name="T86" fmla="*/ 28 w 30"/>
                <a:gd name="T87" fmla="*/ 12 h 20"/>
                <a:gd name="T88" fmla="*/ 27 w 30"/>
                <a:gd name="T89" fmla="*/ 12 h 20"/>
                <a:gd name="T90" fmla="*/ 27 w 30"/>
                <a:gd name="T91" fmla="*/ 11 h 20"/>
                <a:gd name="T92" fmla="*/ 4 w 30"/>
                <a:gd name="T93" fmla="*/ 5 h 20"/>
                <a:gd name="T94" fmla="*/ 6 w 30"/>
                <a:gd name="T95" fmla="*/ 10 h 20"/>
                <a:gd name="T96" fmla="*/ 7 w 30"/>
                <a:gd name="T97" fmla="*/ 11 h 20"/>
                <a:gd name="T98" fmla="*/ 6 w 30"/>
                <a:gd name="T99" fmla="*/ 11 h 20"/>
                <a:gd name="T100" fmla="*/ 5 w 30"/>
                <a:gd name="T101" fmla="*/ 11 h 20"/>
                <a:gd name="T102" fmla="*/ 5 w 30"/>
                <a:gd name="T103" fmla="*/ 4 h 20"/>
                <a:gd name="T104" fmla="*/ 14 w 30"/>
                <a:gd name="T105" fmla="*/ 8 h 20"/>
                <a:gd name="T106" fmla="*/ 13 w 30"/>
                <a:gd name="T107" fmla="*/ 7 h 20"/>
                <a:gd name="T108" fmla="*/ 14 w 30"/>
                <a:gd name="T109" fmla="*/ 7 h 20"/>
                <a:gd name="T110" fmla="*/ 15 w 30"/>
                <a:gd name="T111" fmla="*/ 8 h 20"/>
                <a:gd name="T112" fmla="*/ 19 w 30"/>
                <a:gd name="T113" fmla="*/ 9 h 20"/>
                <a:gd name="T114" fmla="*/ 21 w 30"/>
                <a:gd name="T115" fmla="*/ 16 h 20"/>
                <a:gd name="T116" fmla="*/ 28 w 30"/>
                <a:gd name="T117" fmla="*/ 11 h 20"/>
                <a:gd name="T118" fmla="*/ 27 w 30"/>
                <a:gd name="T119" fmla="*/ 10 h 20"/>
                <a:gd name="T120" fmla="*/ 27 w 30"/>
                <a:gd name="T121" fmla="*/ 11 h 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
                <a:gd name="T184" fmla="*/ 0 h 20"/>
                <a:gd name="T185" fmla="*/ 30 w 30"/>
                <a:gd name="T186" fmla="*/ 20 h 2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 h="20">
                  <a:moveTo>
                    <a:pt x="12" y="0"/>
                  </a:moveTo>
                  <a:cubicBezTo>
                    <a:pt x="17" y="0"/>
                    <a:pt x="22" y="1"/>
                    <a:pt x="26" y="4"/>
                  </a:cubicBezTo>
                  <a:cubicBezTo>
                    <a:pt x="26" y="4"/>
                    <a:pt x="26" y="4"/>
                    <a:pt x="26" y="4"/>
                  </a:cubicBezTo>
                  <a:cubicBezTo>
                    <a:pt x="25" y="4"/>
                    <a:pt x="25" y="4"/>
                    <a:pt x="25" y="4"/>
                  </a:cubicBezTo>
                  <a:cubicBezTo>
                    <a:pt x="25" y="4"/>
                    <a:pt x="25" y="4"/>
                    <a:pt x="24" y="4"/>
                  </a:cubicBezTo>
                  <a:cubicBezTo>
                    <a:pt x="24" y="4"/>
                    <a:pt x="23" y="3"/>
                    <a:pt x="22" y="3"/>
                  </a:cubicBezTo>
                  <a:cubicBezTo>
                    <a:pt x="22" y="3"/>
                    <a:pt x="22" y="3"/>
                    <a:pt x="22" y="3"/>
                  </a:cubicBezTo>
                  <a:cubicBezTo>
                    <a:pt x="22" y="3"/>
                    <a:pt x="21" y="3"/>
                    <a:pt x="21" y="3"/>
                  </a:cubicBezTo>
                  <a:cubicBezTo>
                    <a:pt x="20" y="3"/>
                    <a:pt x="20" y="3"/>
                    <a:pt x="20" y="3"/>
                  </a:cubicBezTo>
                  <a:cubicBezTo>
                    <a:pt x="19" y="3"/>
                    <a:pt x="19" y="3"/>
                    <a:pt x="19" y="3"/>
                  </a:cubicBezTo>
                  <a:cubicBezTo>
                    <a:pt x="19" y="2"/>
                    <a:pt x="19" y="2"/>
                    <a:pt x="18" y="2"/>
                  </a:cubicBezTo>
                  <a:cubicBezTo>
                    <a:pt x="18" y="2"/>
                    <a:pt x="18" y="2"/>
                    <a:pt x="18" y="2"/>
                  </a:cubicBezTo>
                  <a:cubicBezTo>
                    <a:pt x="18" y="2"/>
                    <a:pt x="18" y="2"/>
                    <a:pt x="18" y="3"/>
                  </a:cubicBezTo>
                  <a:cubicBezTo>
                    <a:pt x="18" y="3"/>
                    <a:pt x="18" y="3"/>
                    <a:pt x="18" y="3"/>
                  </a:cubicBezTo>
                  <a:cubicBezTo>
                    <a:pt x="18" y="3"/>
                    <a:pt x="18" y="3"/>
                    <a:pt x="18" y="3"/>
                  </a:cubicBezTo>
                  <a:cubicBezTo>
                    <a:pt x="17" y="3"/>
                    <a:pt x="17" y="3"/>
                    <a:pt x="17" y="3"/>
                  </a:cubicBezTo>
                  <a:cubicBezTo>
                    <a:pt x="17" y="3"/>
                    <a:pt x="17" y="3"/>
                    <a:pt x="17" y="3"/>
                  </a:cubicBezTo>
                  <a:cubicBezTo>
                    <a:pt x="17" y="3"/>
                    <a:pt x="17" y="3"/>
                    <a:pt x="17" y="3"/>
                  </a:cubicBezTo>
                  <a:cubicBezTo>
                    <a:pt x="17" y="3"/>
                    <a:pt x="17" y="3"/>
                    <a:pt x="17" y="3"/>
                  </a:cubicBezTo>
                  <a:cubicBezTo>
                    <a:pt x="16" y="3"/>
                    <a:pt x="16" y="3"/>
                    <a:pt x="16" y="3"/>
                  </a:cubicBezTo>
                  <a:cubicBezTo>
                    <a:pt x="16" y="3"/>
                    <a:pt x="16" y="3"/>
                    <a:pt x="16" y="3"/>
                  </a:cubicBezTo>
                  <a:cubicBezTo>
                    <a:pt x="16" y="3"/>
                    <a:pt x="16" y="3"/>
                    <a:pt x="16" y="3"/>
                  </a:cubicBezTo>
                  <a:cubicBezTo>
                    <a:pt x="15" y="3"/>
                    <a:pt x="15" y="3"/>
                    <a:pt x="15" y="3"/>
                  </a:cubicBezTo>
                  <a:cubicBezTo>
                    <a:pt x="15" y="3"/>
                    <a:pt x="15" y="3"/>
                    <a:pt x="15" y="4"/>
                  </a:cubicBezTo>
                  <a:cubicBezTo>
                    <a:pt x="15" y="4"/>
                    <a:pt x="15" y="4"/>
                    <a:pt x="15" y="4"/>
                  </a:cubicBezTo>
                  <a:cubicBezTo>
                    <a:pt x="15" y="4"/>
                    <a:pt x="15" y="3"/>
                    <a:pt x="15" y="3"/>
                  </a:cubicBezTo>
                  <a:cubicBezTo>
                    <a:pt x="15" y="3"/>
                    <a:pt x="15" y="3"/>
                    <a:pt x="15" y="3"/>
                  </a:cubicBezTo>
                  <a:cubicBezTo>
                    <a:pt x="14" y="3"/>
                    <a:pt x="14" y="3"/>
                    <a:pt x="14" y="3"/>
                  </a:cubicBezTo>
                  <a:cubicBezTo>
                    <a:pt x="14" y="3"/>
                    <a:pt x="14" y="3"/>
                    <a:pt x="13" y="3"/>
                  </a:cubicBezTo>
                  <a:cubicBezTo>
                    <a:pt x="13" y="3"/>
                    <a:pt x="13" y="4"/>
                    <a:pt x="13" y="4"/>
                  </a:cubicBezTo>
                  <a:cubicBezTo>
                    <a:pt x="13" y="4"/>
                    <a:pt x="13" y="4"/>
                    <a:pt x="13" y="4"/>
                  </a:cubicBezTo>
                  <a:cubicBezTo>
                    <a:pt x="12" y="4"/>
                    <a:pt x="12" y="4"/>
                    <a:pt x="12" y="4"/>
                  </a:cubicBezTo>
                  <a:cubicBezTo>
                    <a:pt x="13" y="5"/>
                    <a:pt x="13" y="5"/>
                    <a:pt x="13" y="5"/>
                  </a:cubicBezTo>
                  <a:cubicBezTo>
                    <a:pt x="13" y="5"/>
                    <a:pt x="14" y="6"/>
                    <a:pt x="13" y="6"/>
                  </a:cubicBezTo>
                  <a:cubicBezTo>
                    <a:pt x="12" y="6"/>
                    <a:pt x="12" y="5"/>
                    <a:pt x="12" y="5"/>
                  </a:cubicBezTo>
                  <a:cubicBezTo>
                    <a:pt x="12" y="5"/>
                    <a:pt x="12" y="5"/>
                    <a:pt x="12" y="5"/>
                  </a:cubicBezTo>
                  <a:cubicBezTo>
                    <a:pt x="12" y="5"/>
                    <a:pt x="12" y="5"/>
                    <a:pt x="12" y="5"/>
                  </a:cubicBezTo>
                  <a:cubicBezTo>
                    <a:pt x="12" y="5"/>
                    <a:pt x="11" y="5"/>
                    <a:pt x="11" y="5"/>
                  </a:cubicBezTo>
                  <a:cubicBezTo>
                    <a:pt x="11" y="5"/>
                    <a:pt x="11" y="6"/>
                    <a:pt x="11" y="6"/>
                  </a:cubicBezTo>
                  <a:cubicBezTo>
                    <a:pt x="11" y="6"/>
                    <a:pt x="12" y="6"/>
                    <a:pt x="12" y="6"/>
                  </a:cubicBezTo>
                  <a:cubicBezTo>
                    <a:pt x="12" y="6"/>
                    <a:pt x="12" y="6"/>
                    <a:pt x="12" y="6"/>
                  </a:cubicBezTo>
                  <a:cubicBezTo>
                    <a:pt x="12" y="6"/>
                    <a:pt x="12" y="5"/>
                    <a:pt x="12" y="5"/>
                  </a:cubicBezTo>
                  <a:cubicBezTo>
                    <a:pt x="12" y="5"/>
                    <a:pt x="12" y="5"/>
                    <a:pt x="12" y="5"/>
                  </a:cubicBezTo>
                  <a:cubicBezTo>
                    <a:pt x="12" y="5"/>
                    <a:pt x="12" y="5"/>
                    <a:pt x="12" y="5"/>
                  </a:cubicBezTo>
                  <a:cubicBezTo>
                    <a:pt x="12" y="6"/>
                    <a:pt x="12" y="6"/>
                    <a:pt x="12" y="6"/>
                  </a:cubicBezTo>
                  <a:cubicBezTo>
                    <a:pt x="12" y="6"/>
                    <a:pt x="12" y="6"/>
                    <a:pt x="12" y="6"/>
                  </a:cubicBezTo>
                  <a:cubicBezTo>
                    <a:pt x="12" y="6"/>
                    <a:pt x="12" y="7"/>
                    <a:pt x="12" y="7"/>
                  </a:cubicBezTo>
                  <a:cubicBezTo>
                    <a:pt x="12" y="7"/>
                    <a:pt x="12" y="7"/>
                    <a:pt x="12" y="7"/>
                  </a:cubicBezTo>
                  <a:cubicBezTo>
                    <a:pt x="12" y="7"/>
                    <a:pt x="12" y="7"/>
                    <a:pt x="12" y="7"/>
                  </a:cubicBezTo>
                  <a:cubicBezTo>
                    <a:pt x="12" y="7"/>
                    <a:pt x="12" y="8"/>
                    <a:pt x="12" y="8"/>
                  </a:cubicBezTo>
                  <a:cubicBezTo>
                    <a:pt x="12" y="8"/>
                    <a:pt x="12" y="8"/>
                    <a:pt x="12" y="8"/>
                  </a:cubicBezTo>
                  <a:cubicBezTo>
                    <a:pt x="12" y="8"/>
                    <a:pt x="12" y="8"/>
                    <a:pt x="12" y="8"/>
                  </a:cubicBezTo>
                  <a:cubicBezTo>
                    <a:pt x="12" y="9"/>
                    <a:pt x="12" y="10"/>
                    <a:pt x="12" y="10"/>
                  </a:cubicBezTo>
                  <a:cubicBezTo>
                    <a:pt x="12" y="10"/>
                    <a:pt x="12" y="11"/>
                    <a:pt x="12" y="11"/>
                  </a:cubicBezTo>
                  <a:cubicBezTo>
                    <a:pt x="12" y="11"/>
                    <a:pt x="12" y="12"/>
                    <a:pt x="12" y="12"/>
                  </a:cubicBezTo>
                  <a:cubicBezTo>
                    <a:pt x="13" y="12"/>
                    <a:pt x="13" y="13"/>
                    <a:pt x="14" y="13"/>
                  </a:cubicBezTo>
                  <a:cubicBezTo>
                    <a:pt x="14" y="13"/>
                    <a:pt x="14" y="12"/>
                    <a:pt x="14" y="12"/>
                  </a:cubicBezTo>
                  <a:cubicBezTo>
                    <a:pt x="15" y="12"/>
                    <a:pt x="15" y="12"/>
                    <a:pt x="15" y="12"/>
                  </a:cubicBezTo>
                  <a:cubicBezTo>
                    <a:pt x="15" y="12"/>
                    <a:pt x="15" y="13"/>
                    <a:pt x="16" y="13"/>
                  </a:cubicBezTo>
                  <a:cubicBezTo>
                    <a:pt x="16" y="13"/>
                    <a:pt x="16" y="13"/>
                    <a:pt x="16" y="13"/>
                  </a:cubicBezTo>
                  <a:cubicBezTo>
                    <a:pt x="16" y="13"/>
                    <a:pt x="16" y="13"/>
                    <a:pt x="16" y="13"/>
                  </a:cubicBezTo>
                  <a:cubicBezTo>
                    <a:pt x="16" y="14"/>
                    <a:pt x="16" y="15"/>
                    <a:pt x="17" y="15"/>
                  </a:cubicBezTo>
                  <a:cubicBezTo>
                    <a:pt x="17" y="15"/>
                    <a:pt x="17" y="15"/>
                    <a:pt x="17" y="15"/>
                  </a:cubicBezTo>
                  <a:cubicBezTo>
                    <a:pt x="17" y="15"/>
                    <a:pt x="17" y="16"/>
                    <a:pt x="17" y="16"/>
                  </a:cubicBezTo>
                  <a:cubicBezTo>
                    <a:pt x="17" y="16"/>
                    <a:pt x="17" y="16"/>
                    <a:pt x="17" y="16"/>
                  </a:cubicBezTo>
                  <a:cubicBezTo>
                    <a:pt x="17" y="17"/>
                    <a:pt x="18" y="18"/>
                    <a:pt x="18" y="18"/>
                  </a:cubicBezTo>
                  <a:cubicBezTo>
                    <a:pt x="18" y="18"/>
                    <a:pt x="19" y="18"/>
                    <a:pt x="19" y="18"/>
                  </a:cubicBezTo>
                  <a:cubicBezTo>
                    <a:pt x="19" y="18"/>
                    <a:pt x="19" y="18"/>
                    <a:pt x="19" y="18"/>
                  </a:cubicBezTo>
                  <a:cubicBezTo>
                    <a:pt x="19" y="18"/>
                    <a:pt x="19" y="18"/>
                    <a:pt x="19" y="18"/>
                  </a:cubicBezTo>
                  <a:cubicBezTo>
                    <a:pt x="19" y="18"/>
                    <a:pt x="19" y="18"/>
                    <a:pt x="19" y="17"/>
                  </a:cubicBezTo>
                  <a:cubicBezTo>
                    <a:pt x="19" y="17"/>
                    <a:pt x="19" y="17"/>
                    <a:pt x="19" y="17"/>
                  </a:cubicBezTo>
                  <a:cubicBezTo>
                    <a:pt x="19" y="17"/>
                    <a:pt x="19" y="17"/>
                    <a:pt x="19" y="17"/>
                  </a:cubicBezTo>
                  <a:cubicBezTo>
                    <a:pt x="19" y="16"/>
                    <a:pt x="20" y="17"/>
                    <a:pt x="19" y="16"/>
                  </a:cubicBezTo>
                  <a:cubicBezTo>
                    <a:pt x="19" y="16"/>
                    <a:pt x="19" y="16"/>
                    <a:pt x="19" y="16"/>
                  </a:cubicBezTo>
                  <a:cubicBezTo>
                    <a:pt x="19" y="16"/>
                    <a:pt x="20" y="15"/>
                    <a:pt x="20" y="15"/>
                  </a:cubicBezTo>
                  <a:cubicBezTo>
                    <a:pt x="20" y="15"/>
                    <a:pt x="19" y="15"/>
                    <a:pt x="19" y="15"/>
                  </a:cubicBezTo>
                  <a:cubicBezTo>
                    <a:pt x="19" y="14"/>
                    <a:pt x="19" y="14"/>
                    <a:pt x="19" y="14"/>
                  </a:cubicBezTo>
                  <a:cubicBezTo>
                    <a:pt x="19" y="14"/>
                    <a:pt x="19" y="14"/>
                    <a:pt x="19" y="14"/>
                  </a:cubicBezTo>
                  <a:cubicBezTo>
                    <a:pt x="19" y="13"/>
                    <a:pt x="20" y="12"/>
                    <a:pt x="20" y="11"/>
                  </a:cubicBezTo>
                  <a:cubicBezTo>
                    <a:pt x="19" y="11"/>
                    <a:pt x="19" y="12"/>
                    <a:pt x="19" y="11"/>
                  </a:cubicBezTo>
                  <a:cubicBezTo>
                    <a:pt x="19" y="11"/>
                    <a:pt x="19" y="11"/>
                    <a:pt x="19" y="11"/>
                  </a:cubicBezTo>
                  <a:cubicBezTo>
                    <a:pt x="20" y="10"/>
                    <a:pt x="20" y="10"/>
                    <a:pt x="20" y="10"/>
                  </a:cubicBezTo>
                  <a:cubicBezTo>
                    <a:pt x="20" y="9"/>
                    <a:pt x="19" y="9"/>
                    <a:pt x="19" y="9"/>
                  </a:cubicBezTo>
                  <a:cubicBezTo>
                    <a:pt x="20" y="9"/>
                    <a:pt x="20" y="9"/>
                    <a:pt x="20" y="9"/>
                  </a:cubicBezTo>
                  <a:cubicBezTo>
                    <a:pt x="21" y="9"/>
                    <a:pt x="21" y="9"/>
                    <a:pt x="21" y="9"/>
                  </a:cubicBezTo>
                  <a:cubicBezTo>
                    <a:pt x="21" y="10"/>
                    <a:pt x="21" y="10"/>
                    <a:pt x="21" y="10"/>
                  </a:cubicBezTo>
                  <a:cubicBezTo>
                    <a:pt x="21" y="10"/>
                    <a:pt x="21" y="10"/>
                    <a:pt x="21" y="10"/>
                  </a:cubicBezTo>
                  <a:cubicBezTo>
                    <a:pt x="21" y="10"/>
                    <a:pt x="21" y="10"/>
                    <a:pt x="21" y="10"/>
                  </a:cubicBezTo>
                  <a:cubicBezTo>
                    <a:pt x="21" y="10"/>
                    <a:pt x="22" y="11"/>
                    <a:pt x="22" y="11"/>
                  </a:cubicBezTo>
                  <a:cubicBezTo>
                    <a:pt x="22" y="11"/>
                    <a:pt x="22" y="11"/>
                    <a:pt x="23" y="11"/>
                  </a:cubicBezTo>
                  <a:cubicBezTo>
                    <a:pt x="23" y="11"/>
                    <a:pt x="23" y="11"/>
                    <a:pt x="23" y="11"/>
                  </a:cubicBezTo>
                  <a:cubicBezTo>
                    <a:pt x="23" y="11"/>
                    <a:pt x="23" y="12"/>
                    <a:pt x="23" y="12"/>
                  </a:cubicBezTo>
                  <a:cubicBezTo>
                    <a:pt x="23" y="12"/>
                    <a:pt x="23" y="12"/>
                    <a:pt x="23" y="12"/>
                  </a:cubicBezTo>
                  <a:cubicBezTo>
                    <a:pt x="23" y="12"/>
                    <a:pt x="23" y="11"/>
                    <a:pt x="23" y="11"/>
                  </a:cubicBezTo>
                  <a:cubicBezTo>
                    <a:pt x="23" y="11"/>
                    <a:pt x="23" y="11"/>
                    <a:pt x="23" y="11"/>
                  </a:cubicBezTo>
                  <a:cubicBezTo>
                    <a:pt x="23" y="11"/>
                    <a:pt x="23" y="11"/>
                    <a:pt x="23" y="11"/>
                  </a:cubicBezTo>
                  <a:cubicBezTo>
                    <a:pt x="23" y="11"/>
                    <a:pt x="22" y="11"/>
                    <a:pt x="22" y="10"/>
                  </a:cubicBezTo>
                  <a:cubicBezTo>
                    <a:pt x="22" y="10"/>
                    <a:pt x="23" y="10"/>
                    <a:pt x="23" y="10"/>
                  </a:cubicBezTo>
                  <a:cubicBezTo>
                    <a:pt x="23" y="10"/>
                    <a:pt x="23" y="10"/>
                    <a:pt x="23" y="10"/>
                  </a:cubicBezTo>
                  <a:cubicBezTo>
                    <a:pt x="23" y="10"/>
                    <a:pt x="23" y="10"/>
                    <a:pt x="23" y="10"/>
                  </a:cubicBezTo>
                  <a:cubicBezTo>
                    <a:pt x="23" y="10"/>
                    <a:pt x="23" y="10"/>
                    <a:pt x="23" y="10"/>
                  </a:cubicBezTo>
                  <a:cubicBezTo>
                    <a:pt x="23" y="10"/>
                    <a:pt x="23" y="10"/>
                    <a:pt x="23" y="10"/>
                  </a:cubicBezTo>
                  <a:cubicBezTo>
                    <a:pt x="23" y="10"/>
                    <a:pt x="23" y="10"/>
                    <a:pt x="23" y="10"/>
                  </a:cubicBezTo>
                  <a:cubicBezTo>
                    <a:pt x="23" y="9"/>
                    <a:pt x="23" y="9"/>
                    <a:pt x="23" y="9"/>
                  </a:cubicBezTo>
                  <a:cubicBezTo>
                    <a:pt x="23" y="9"/>
                    <a:pt x="23" y="10"/>
                    <a:pt x="24" y="10"/>
                  </a:cubicBezTo>
                  <a:cubicBezTo>
                    <a:pt x="24" y="10"/>
                    <a:pt x="24" y="10"/>
                    <a:pt x="24" y="10"/>
                  </a:cubicBezTo>
                  <a:cubicBezTo>
                    <a:pt x="24" y="10"/>
                    <a:pt x="24" y="10"/>
                    <a:pt x="24" y="10"/>
                  </a:cubicBezTo>
                  <a:cubicBezTo>
                    <a:pt x="24" y="10"/>
                    <a:pt x="24" y="10"/>
                    <a:pt x="24" y="10"/>
                  </a:cubicBezTo>
                  <a:cubicBezTo>
                    <a:pt x="24" y="10"/>
                    <a:pt x="24" y="11"/>
                    <a:pt x="25" y="11"/>
                  </a:cubicBezTo>
                  <a:cubicBezTo>
                    <a:pt x="25" y="12"/>
                    <a:pt x="25" y="11"/>
                    <a:pt x="25" y="12"/>
                  </a:cubicBezTo>
                  <a:cubicBezTo>
                    <a:pt x="25" y="12"/>
                    <a:pt x="25" y="12"/>
                    <a:pt x="25" y="12"/>
                  </a:cubicBezTo>
                  <a:cubicBezTo>
                    <a:pt x="25" y="12"/>
                    <a:pt x="25" y="12"/>
                    <a:pt x="25" y="12"/>
                  </a:cubicBezTo>
                  <a:cubicBezTo>
                    <a:pt x="25" y="12"/>
                    <a:pt x="24" y="11"/>
                    <a:pt x="24" y="12"/>
                  </a:cubicBezTo>
                  <a:cubicBezTo>
                    <a:pt x="24" y="12"/>
                    <a:pt x="25" y="12"/>
                    <a:pt x="25" y="12"/>
                  </a:cubicBezTo>
                  <a:cubicBezTo>
                    <a:pt x="25" y="12"/>
                    <a:pt x="25" y="12"/>
                    <a:pt x="26" y="13"/>
                  </a:cubicBezTo>
                  <a:cubicBezTo>
                    <a:pt x="26" y="13"/>
                    <a:pt x="26" y="13"/>
                    <a:pt x="26" y="13"/>
                  </a:cubicBezTo>
                  <a:cubicBezTo>
                    <a:pt x="26" y="13"/>
                    <a:pt x="26" y="13"/>
                    <a:pt x="26" y="13"/>
                  </a:cubicBezTo>
                  <a:cubicBezTo>
                    <a:pt x="26" y="13"/>
                    <a:pt x="27" y="13"/>
                    <a:pt x="27" y="13"/>
                  </a:cubicBezTo>
                  <a:cubicBezTo>
                    <a:pt x="27" y="13"/>
                    <a:pt x="27" y="13"/>
                    <a:pt x="27" y="13"/>
                  </a:cubicBezTo>
                  <a:cubicBezTo>
                    <a:pt x="27" y="13"/>
                    <a:pt x="27" y="13"/>
                    <a:pt x="27"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7" y="13"/>
                    <a:pt x="27" y="13"/>
                    <a:pt x="27" y="13"/>
                  </a:cubicBezTo>
                  <a:cubicBezTo>
                    <a:pt x="27" y="13"/>
                    <a:pt x="27" y="13"/>
                    <a:pt x="27" y="13"/>
                  </a:cubicBezTo>
                  <a:cubicBezTo>
                    <a:pt x="27" y="13"/>
                    <a:pt x="26" y="13"/>
                    <a:pt x="26" y="13"/>
                  </a:cubicBezTo>
                  <a:cubicBezTo>
                    <a:pt x="26" y="13"/>
                    <a:pt x="26" y="12"/>
                    <a:pt x="26" y="12"/>
                  </a:cubicBezTo>
                  <a:cubicBezTo>
                    <a:pt x="25" y="12"/>
                    <a:pt x="26" y="12"/>
                    <a:pt x="25" y="12"/>
                  </a:cubicBezTo>
                  <a:cubicBezTo>
                    <a:pt x="25" y="12"/>
                    <a:pt x="25" y="11"/>
                    <a:pt x="25" y="11"/>
                  </a:cubicBezTo>
                  <a:cubicBezTo>
                    <a:pt x="25" y="11"/>
                    <a:pt x="25" y="11"/>
                    <a:pt x="25" y="11"/>
                  </a:cubicBezTo>
                  <a:cubicBezTo>
                    <a:pt x="25" y="11"/>
                    <a:pt x="25" y="11"/>
                    <a:pt x="25" y="11"/>
                  </a:cubicBezTo>
                  <a:cubicBezTo>
                    <a:pt x="25" y="11"/>
                    <a:pt x="25" y="11"/>
                    <a:pt x="25" y="11"/>
                  </a:cubicBezTo>
                  <a:cubicBezTo>
                    <a:pt x="25" y="11"/>
                    <a:pt x="25" y="11"/>
                    <a:pt x="26" y="11"/>
                  </a:cubicBezTo>
                  <a:cubicBezTo>
                    <a:pt x="26" y="11"/>
                    <a:pt x="26" y="11"/>
                    <a:pt x="26" y="11"/>
                  </a:cubicBezTo>
                  <a:cubicBezTo>
                    <a:pt x="26" y="11"/>
                    <a:pt x="26" y="10"/>
                    <a:pt x="26" y="10"/>
                  </a:cubicBezTo>
                  <a:cubicBezTo>
                    <a:pt x="26" y="10"/>
                    <a:pt x="26" y="10"/>
                    <a:pt x="25" y="10"/>
                  </a:cubicBezTo>
                  <a:cubicBezTo>
                    <a:pt x="25" y="10"/>
                    <a:pt x="25" y="10"/>
                    <a:pt x="25" y="10"/>
                  </a:cubicBezTo>
                  <a:cubicBezTo>
                    <a:pt x="25" y="10"/>
                    <a:pt x="25" y="10"/>
                    <a:pt x="25" y="10"/>
                  </a:cubicBezTo>
                  <a:cubicBezTo>
                    <a:pt x="25" y="9"/>
                    <a:pt x="25" y="9"/>
                    <a:pt x="25" y="9"/>
                  </a:cubicBezTo>
                  <a:cubicBezTo>
                    <a:pt x="25" y="9"/>
                    <a:pt x="25" y="10"/>
                    <a:pt x="25" y="10"/>
                  </a:cubicBezTo>
                  <a:cubicBezTo>
                    <a:pt x="26" y="9"/>
                    <a:pt x="26" y="9"/>
                    <a:pt x="26" y="9"/>
                  </a:cubicBezTo>
                  <a:cubicBezTo>
                    <a:pt x="26" y="9"/>
                    <a:pt x="26" y="9"/>
                    <a:pt x="26" y="9"/>
                  </a:cubicBezTo>
                  <a:cubicBezTo>
                    <a:pt x="26" y="9"/>
                    <a:pt x="26" y="9"/>
                    <a:pt x="26" y="9"/>
                  </a:cubicBezTo>
                  <a:cubicBezTo>
                    <a:pt x="26" y="8"/>
                    <a:pt x="25" y="8"/>
                    <a:pt x="25" y="8"/>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ubicBezTo>
                    <a:pt x="26" y="8"/>
                    <a:pt x="25" y="7"/>
                    <a:pt x="26" y="8"/>
                  </a:cubicBezTo>
                  <a:cubicBezTo>
                    <a:pt x="26" y="8"/>
                    <a:pt x="26" y="8"/>
                    <a:pt x="26" y="8"/>
                  </a:cubicBezTo>
                  <a:cubicBezTo>
                    <a:pt x="26" y="7"/>
                    <a:pt x="26" y="8"/>
                    <a:pt x="26" y="7"/>
                  </a:cubicBezTo>
                  <a:cubicBezTo>
                    <a:pt x="26" y="7"/>
                    <a:pt x="26" y="7"/>
                    <a:pt x="26" y="7"/>
                  </a:cubicBezTo>
                  <a:cubicBezTo>
                    <a:pt x="26" y="7"/>
                    <a:pt x="26" y="7"/>
                    <a:pt x="26" y="7"/>
                  </a:cubicBezTo>
                  <a:cubicBezTo>
                    <a:pt x="26" y="7"/>
                    <a:pt x="26" y="7"/>
                    <a:pt x="26" y="7"/>
                  </a:cubicBezTo>
                  <a:cubicBezTo>
                    <a:pt x="26" y="7"/>
                    <a:pt x="26" y="7"/>
                    <a:pt x="26" y="6"/>
                  </a:cubicBezTo>
                  <a:cubicBezTo>
                    <a:pt x="26" y="6"/>
                    <a:pt x="26" y="6"/>
                    <a:pt x="26" y="6"/>
                  </a:cubicBezTo>
                  <a:cubicBezTo>
                    <a:pt x="26" y="6"/>
                    <a:pt x="26" y="6"/>
                    <a:pt x="26" y="6"/>
                  </a:cubicBezTo>
                  <a:cubicBezTo>
                    <a:pt x="26" y="7"/>
                    <a:pt x="26" y="7"/>
                    <a:pt x="26" y="7"/>
                  </a:cubicBezTo>
                  <a:cubicBezTo>
                    <a:pt x="27" y="7"/>
                    <a:pt x="27" y="7"/>
                    <a:pt x="27" y="7"/>
                  </a:cubicBezTo>
                  <a:cubicBezTo>
                    <a:pt x="27" y="7"/>
                    <a:pt x="27" y="7"/>
                    <a:pt x="27" y="7"/>
                  </a:cubicBezTo>
                  <a:cubicBezTo>
                    <a:pt x="27" y="8"/>
                    <a:pt x="27" y="7"/>
                    <a:pt x="27" y="8"/>
                  </a:cubicBezTo>
                  <a:cubicBezTo>
                    <a:pt x="27" y="8"/>
                    <a:pt x="27" y="8"/>
                    <a:pt x="27" y="8"/>
                  </a:cubicBezTo>
                  <a:cubicBezTo>
                    <a:pt x="27" y="8"/>
                    <a:pt x="26" y="8"/>
                    <a:pt x="26" y="8"/>
                  </a:cubicBezTo>
                  <a:cubicBezTo>
                    <a:pt x="26" y="8"/>
                    <a:pt x="27" y="8"/>
                    <a:pt x="27" y="8"/>
                  </a:cubicBezTo>
                  <a:cubicBezTo>
                    <a:pt x="27" y="8"/>
                    <a:pt x="27" y="8"/>
                    <a:pt x="27" y="8"/>
                  </a:cubicBezTo>
                  <a:cubicBezTo>
                    <a:pt x="27" y="8"/>
                    <a:pt x="27" y="8"/>
                    <a:pt x="27" y="8"/>
                  </a:cubicBezTo>
                  <a:cubicBezTo>
                    <a:pt x="27" y="8"/>
                    <a:pt x="27" y="8"/>
                    <a:pt x="27" y="8"/>
                  </a:cubicBezTo>
                  <a:cubicBezTo>
                    <a:pt x="27" y="8"/>
                    <a:pt x="27" y="8"/>
                    <a:pt x="27" y="8"/>
                  </a:cubicBezTo>
                  <a:cubicBezTo>
                    <a:pt x="27" y="8"/>
                    <a:pt x="27" y="8"/>
                    <a:pt x="27" y="8"/>
                  </a:cubicBezTo>
                  <a:cubicBezTo>
                    <a:pt x="27" y="8"/>
                    <a:pt x="27" y="8"/>
                    <a:pt x="27" y="8"/>
                  </a:cubicBezTo>
                  <a:cubicBezTo>
                    <a:pt x="27" y="8"/>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6" y="7"/>
                  </a:cubicBezTo>
                  <a:cubicBezTo>
                    <a:pt x="26" y="6"/>
                    <a:pt x="26" y="6"/>
                    <a:pt x="25" y="6"/>
                  </a:cubicBezTo>
                  <a:cubicBezTo>
                    <a:pt x="25" y="6"/>
                    <a:pt x="25" y="6"/>
                    <a:pt x="25" y="6"/>
                  </a:cubicBezTo>
                  <a:cubicBezTo>
                    <a:pt x="25" y="5"/>
                    <a:pt x="25" y="5"/>
                    <a:pt x="25" y="5"/>
                  </a:cubicBezTo>
                  <a:cubicBezTo>
                    <a:pt x="25" y="5"/>
                    <a:pt x="25" y="5"/>
                    <a:pt x="25" y="5"/>
                  </a:cubicBezTo>
                  <a:cubicBezTo>
                    <a:pt x="25" y="5"/>
                    <a:pt x="25" y="5"/>
                    <a:pt x="24" y="5"/>
                  </a:cubicBezTo>
                  <a:cubicBezTo>
                    <a:pt x="24" y="5"/>
                    <a:pt x="24" y="5"/>
                    <a:pt x="24" y="5"/>
                  </a:cubicBezTo>
                  <a:cubicBezTo>
                    <a:pt x="25" y="5"/>
                    <a:pt x="25" y="5"/>
                    <a:pt x="25" y="5"/>
                  </a:cubicBezTo>
                  <a:cubicBezTo>
                    <a:pt x="25" y="5"/>
                    <a:pt x="25" y="5"/>
                    <a:pt x="25" y="5"/>
                  </a:cubicBezTo>
                  <a:cubicBezTo>
                    <a:pt x="26" y="5"/>
                    <a:pt x="26" y="5"/>
                    <a:pt x="26" y="5"/>
                  </a:cubicBezTo>
                  <a:cubicBezTo>
                    <a:pt x="26" y="5"/>
                    <a:pt x="26" y="5"/>
                    <a:pt x="26" y="5"/>
                  </a:cubicBezTo>
                  <a:cubicBezTo>
                    <a:pt x="26" y="5"/>
                    <a:pt x="27" y="6"/>
                    <a:pt x="27" y="6"/>
                  </a:cubicBezTo>
                  <a:cubicBezTo>
                    <a:pt x="27" y="6"/>
                    <a:pt x="27" y="6"/>
                    <a:pt x="27" y="6"/>
                  </a:cubicBezTo>
                  <a:cubicBezTo>
                    <a:pt x="27" y="6"/>
                    <a:pt x="27" y="6"/>
                    <a:pt x="27" y="6"/>
                  </a:cubicBezTo>
                  <a:cubicBezTo>
                    <a:pt x="27" y="6"/>
                    <a:pt x="27" y="6"/>
                    <a:pt x="27" y="6"/>
                  </a:cubicBezTo>
                  <a:cubicBezTo>
                    <a:pt x="27" y="6"/>
                    <a:pt x="27" y="6"/>
                    <a:pt x="27" y="6"/>
                  </a:cubicBezTo>
                  <a:cubicBezTo>
                    <a:pt x="27" y="6"/>
                    <a:pt x="27" y="5"/>
                    <a:pt x="27" y="5"/>
                  </a:cubicBezTo>
                  <a:cubicBezTo>
                    <a:pt x="27" y="5"/>
                    <a:pt x="27" y="5"/>
                    <a:pt x="26" y="5"/>
                  </a:cubicBezTo>
                  <a:cubicBezTo>
                    <a:pt x="26" y="5"/>
                    <a:pt x="26" y="5"/>
                    <a:pt x="26" y="5"/>
                  </a:cubicBezTo>
                  <a:cubicBezTo>
                    <a:pt x="26" y="5"/>
                    <a:pt x="26" y="5"/>
                    <a:pt x="26" y="5"/>
                  </a:cubicBezTo>
                  <a:cubicBezTo>
                    <a:pt x="27" y="5"/>
                    <a:pt x="27" y="5"/>
                    <a:pt x="27" y="5"/>
                  </a:cubicBezTo>
                  <a:cubicBezTo>
                    <a:pt x="27" y="5"/>
                    <a:pt x="27" y="5"/>
                    <a:pt x="27" y="5"/>
                  </a:cubicBezTo>
                  <a:cubicBezTo>
                    <a:pt x="28" y="6"/>
                    <a:pt x="29" y="8"/>
                    <a:pt x="29" y="9"/>
                  </a:cubicBezTo>
                  <a:cubicBezTo>
                    <a:pt x="30" y="10"/>
                    <a:pt x="30" y="11"/>
                    <a:pt x="30" y="12"/>
                  </a:cubicBezTo>
                  <a:cubicBezTo>
                    <a:pt x="30" y="12"/>
                    <a:pt x="30" y="12"/>
                    <a:pt x="30" y="12"/>
                  </a:cubicBezTo>
                  <a:cubicBezTo>
                    <a:pt x="29" y="12"/>
                    <a:pt x="29" y="12"/>
                    <a:pt x="29" y="12"/>
                  </a:cubicBezTo>
                  <a:cubicBezTo>
                    <a:pt x="29" y="12"/>
                    <a:pt x="29" y="12"/>
                    <a:pt x="29" y="12"/>
                  </a:cubicBezTo>
                  <a:cubicBezTo>
                    <a:pt x="29" y="12"/>
                    <a:pt x="29" y="12"/>
                    <a:pt x="29" y="12"/>
                  </a:cubicBezTo>
                  <a:cubicBezTo>
                    <a:pt x="29" y="12"/>
                    <a:pt x="29" y="12"/>
                    <a:pt x="29" y="12"/>
                  </a:cubicBezTo>
                  <a:cubicBezTo>
                    <a:pt x="29" y="12"/>
                    <a:pt x="29" y="12"/>
                    <a:pt x="29" y="12"/>
                  </a:cubicBezTo>
                  <a:cubicBezTo>
                    <a:pt x="29" y="12"/>
                    <a:pt x="28" y="12"/>
                    <a:pt x="28" y="12"/>
                  </a:cubicBezTo>
                  <a:cubicBezTo>
                    <a:pt x="29" y="12"/>
                    <a:pt x="28" y="12"/>
                    <a:pt x="29" y="12"/>
                  </a:cubicBezTo>
                  <a:cubicBezTo>
                    <a:pt x="29" y="12"/>
                    <a:pt x="29" y="12"/>
                    <a:pt x="29" y="12"/>
                  </a:cubicBezTo>
                  <a:cubicBezTo>
                    <a:pt x="29" y="12"/>
                    <a:pt x="29" y="12"/>
                    <a:pt x="29" y="12"/>
                  </a:cubicBezTo>
                  <a:cubicBezTo>
                    <a:pt x="29" y="12"/>
                    <a:pt x="29" y="12"/>
                    <a:pt x="29" y="13"/>
                  </a:cubicBezTo>
                  <a:cubicBezTo>
                    <a:pt x="29" y="13"/>
                    <a:pt x="30" y="12"/>
                    <a:pt x="30" y="12"/>
                  </a:cubicBezTo>
                  <a:cubicBezTo>
                    <a:pt x="30" y="12"/>
                    <a:pt x="30" y="13"/>
                    <a:pt x="30" y="13"/>
                  </a:cubicBezTo>
                  <a:cubicBezTo>
                    <a:pt x="30" y="13"/>
                    <a:pt x="30" y="13"/>
                    <a:pt x="30" y="13"/>
                  </a:cubicBezTo>
                  <a:cubicBezTo>
                    <a:pt x="30" y="13"/>
                    <a:pt x="30"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8" y="14"/>
                    <a:pt x="28" y="13"/>
                    <a:pt x="28" y="13"/>
                  </a:cubicBezTo>
                  <a:cubicBezTo>
                    <a:pt x="28" y="14"/>
                    <a:pt x="28" y="14"/>
                    <a:pt x="28" y="14"/>
                  </a:cubicBezTo>
                  <a:cubicBezTo>
                    <a:pt x="28" y="15"/>
                    <a:pt x="27" y="14"/>
                    <a:pt x="27" y="15"/>
                  </a:cubicBezTo>
                  <a:cubicBezTo>
                    <a:pt x="27" y="15"/>
                    <a:pt x="27" y="16"/>
                    <a:pt x="27" y="16"/>
                  </a:cubicBezTo>
                  <a:cubicBezTo>
                    <a:pt x="27" y="17"/>
                    <a:pt x="27" y="17"/>
                    <a:pt x="27" y="17"/>
                  </a:cubicBezTo>
                  <a:cubicBezTo>
                    <a:pt x="25" y="19"/>
                    <a:pt x="22" y="20"/>
                    <a:pt x="18" y="20"/>
                  </a:cubicBezTo>
                  <a:cubicBezTo>
                    <a:pt x="16" y="20"/>
                    <a:pt x="13" y="20"/>
                    <a:pt x="11" y="20"/>
                  </a:cubicBezTo>
                  <a:cubicBezTo>
                    <a:pt x="11" y="20"/>
                    <a:pt x="11" y="20"/>
                    <a:pt x="11" y="20"/>
                  </a:cubicBezTo>
                  <a:cubicBezTo>
                    <a:pt x="11" y="20"/>
                    <a:pt x="11" y="20"/>
                    <a:pt x="11" y="19"/>
                  </a:cubicBezTo>
                  <a:cubicBezTo>
                    <a:pt x="11" y="19"/>
                    <a:pt x="11" y="19"/>
                    <a:pt x="11" y="19"/>
                  </a:cubicBezTo>
                  <a:cubicBezTo>
                    <a:pt x="11" y="19"/>
                    <a:pt x="11" y="19"/>
                    <a:pt x="11" y="19"/>
                  </a:cubicBezTo>
                  <a:cubicBezTo>
                    <a:pt x="11" y="19"/>
                    <a:pt x="11" y="19"/>
                    <a:pt x="11" y="19"/>
                  </a:cubicBezTo>
                  <a:cubicBezTo>
                    <a:pt x="11" y="18"/>
                    <a:pt x="11" y="19"/>
                    <a:pt x="11" y="19"/>
                  </a:cubicBezTo>
                  <a:cubicBezTo>
                    <a:pt x="11" y="19"/>
                    <a:pt x="11" y="19"/>
                    <a:pt x="11" y="19"/>
                  </a:cubicBezTo>
                  <a:cubicBezTo>
                    <a:pt x="11" y="18"/>
                    <a:pt x="11" y="18"/>
                    <a:pt x="11" y="18"/>
                  </a:cubicBezTo>
                  <a:cubicBezTo>
                    <a:pt x="11" y="18"/>
                    <a:pt x="11" y="18"/>
                    <a:pt x="11" y="18"/>
                  </a:cubicBezTo>
                  <a:cubicBezTo>
                    <a:pt x="11" y="18"/>
                    <a:pt x="11" y="18"/>
                    <a:pt x="11" y="18"/>
                  </a:cubicBezTo>
                  <a:cubicBezTo>
                    <a:pt x="11" y="18"/>
                    <a:pt x="11" y="18"/>
                    <a:pt x="11" y="18"/>
                  </a:cubicBezTo>
                  <a:cubicBezTo>
                    <a:pt x="11" y="18"/>
                    <a:pt x="11" y="17"/>
                    <a:pt x="11" y="17"/>
                  </a:cubicBezTo>
                  <a:cubicBezTo>
                    <a:pt x="11" y="17"/>
                    <a:pt x="11" y="17"/>
                    <a:pt x="11" y="17"/>
                  </a:cubicBezTo>
                  <a:cubicBezTo>
                    <a:pt x="11" y="17"/>
                    <a:pt x="11" y="17"/>
                    <a:pt x="11" y="17"/>
                  </a:cubicBezTo>
                  <a:cubicBezTo>
                    <a:pt x="12" y="16"/>
                    <a:pt x="11" y="16"/>
                    <a:pt x="11" y="15"/>
                  </a:cubicBezTo>
                  <a:cubicBezTo>
                    <a:pt x="11" y="15"/>
                    <a:pt x="11" y="15"/>
                    <a:pt x="11" y="15"/>
                  </a:cubicBezTo>
                  <a:cubicBezTo>
                    <a:pt x="11" y="15"/>
                    <a:pt x="11" y="15"/>
                    <a:pt x="11" y="14"/>
                  </a:cubicBezTo>
                  <a:cubicBezTo>
                    <a:pt x="11" y="14"/>
                    <a:pt x="11" y="14"/>
                    <a:pt x="11" y="14"/>
                  </a:cubicBezTo>
                  <a:cubicBezTo>
                    <a:pt x="11" y="14"/>
                    <a:pt x="11" y="14"/>
                    <a:pt x="11" y="14"/>
                  </a:cubicBezTo>
                  <a:cubicBezTo>
                    <a:pt x="9" y="13"/>
                    <a:pt x="10" y="13"/>
                    <a:pt x="9" y="13"/>
                  </a:cubicBezTo>
                  <a:cubicBezTo>
                    <a:pt x="9" y="13"/>
                    <a:pt x="8" y="13"/>
                    <a:pt x="8" y="13"/>
                  </a:cubicBezTo>
                  <a:cubicBezTo>
                    <a:pt x="8" y="13"/>
                    <a:pt x="8" y="12"/>
                    <a:pt x="8" y="12"/>
                  </a:cubicBezTo>
                  <a:cubicBezTo>
                    <a:pt x="7" y="12"/>
                    <a:pt x="7" y="12"/>
                    <a:pt x="7" y="11"/>
                  </a:cubicBezTo>
                  <a:cubicBezTo>
                    <a:pt x="7" y="11"/>
                    <a:pt x="7" y="11"/>
                    <a:pt x="7" y="11"/>
                  </a:cubicBezTo>
                  <a:cubicBezTo>
                    <a:pt x="7" y="12"/>
                    <a:pt x="7" y="12"/>
                    <a:pt x="7" y="12"/>
                  </a:cubicBezTo>
                  <a:cubicBezTo>
                    <a:pt x="7" y="12"/>
                    <a:pt x="7" y="12"/>
                    <a:pt x="6" y="12"/>
                  </a:cubicBezTo>
                  <a:cubicBezTo>
                    <a:pt x="6" y="12"/>
                    <a:pt x="6" y="12"/>
                    <a:pt x="5" y="12"/>
                  </a:cubicBezTo>
                  <a:cubicBezTo>
                    <a:pt x="5" y="12"/>
                    <a:pt x="5" y="12"/>
                    <a:pt x="5" y="12"/>
                  </a:cubicBezTo>
                  <a:cubicBezTo>
                    <a:pt x="5" y="12"/>
                    <a:pt x="5" y="11"/>
                    <a:pt x="5" y="12"/>
                  </a:cubicBezTo>
                  <a:cubicBezTo>
                    <a:pt x="5" y="12"/>
                    <a:pt x="4" y="12"/>
                    <a:pt x="4" y="12"/>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3" y="11"/>
                    <a:pt x="3" y="11"/>
                  </a:cubicBezTo>
                  <a:cubicBezTo>
                    <a:pt x="3" y="10"/>
                    <a:pt x="3" y="10"/>
                    <a:pt x="4" y="10"/>
                  </a:cubicBezTo>
                  <a:cubicBezTo>
                    <a:pt x="4" y="10"/>
                    <a:pt x="4" y="10"/>
                    <a:pt x="4" y="10"/>
                  </a:cubicBezTo>
                  <a:cubicBezTo>
                    <a:pt x="4" y="10"/>
                    <a:pt x="4" y="10"/>
                    <a:pt x="4" y="10"/>
                  </a:cubicBezTo>
                  <a:cubicBezTo>
                    <a:pt x="5" y="10"/>
                    <a:pt x="4" y="10"/>
                    <a:pt x="5" y="10"/>
                  </a:cubicBezTo>
                  <a:cubicBezTo>
                    <a:pt x="5" y="10"/>
                    <a:pt x="5" y="10"/>
                    <a:pt x="5" y="10"/>
                  </a:cubicBezTo>
                  <a:cubicBezTo>
                    <a:pt x="5" y="10"/>
                    <a:pt x="5" y="10"/>
                    <a:pt x="5" y="10"/>
                  </a:cubicBezTo>
                  <a:cubicBezTo>
                    <a:pt x="5" y="11"/>
                    <a:pt x="5" y="10"/>
                    <a:pt x="5" y="10"/>
                  </a:cubicBezTo>
                  <a:cubicBezTo>
                    <a:pt x="5" y="10"/>
                    <a:pt x="5" y="10"/>
                    <a:pt x="5" y="10"/>
                  </a:cubicBezTo>
                  <a:cubicBezTo>
                    <a:pt x="5" y="10"/>
                    <a:pt x="5" y="10"/>
                    <a:pt x="5" y="10"/>
                  </a:cubicBezTo>
                  <a:cubicBezTo>
                    <a:pt x="5" y="10"/>
                    <a:pt x="5" y="10"/>
                    <a:pt x="5" y="10"/>
                  </a:cubicBezTo>
                  <a:cubicBezTo>
                    <a:pt x="5" y="9"/>
                    <a:pt x="5" y="9"/>
                    <a:pt x="5" y="9"/>
                  </a:cubicBezTo>
                  <a:cubicBezTo>
                    <a:pt x="5" y="9"/>
                    <a:pt x="5" y="9"/>
                    <a:pt x="5" y="9"/>
                  </a:cubicBezTo>
                  <a:cubicBezTo>
                    <a:pt x="5" y="9"/>
                    <a:pt x="5" y="9"/>
                    <a:pt x="5" y="9"/>
                  </a:cubicBezTo>
                  <a:cubicBezTo>
                    <a:pt x="6" y="8"/>
                    <a:pt x="6" y="8"/>
                    <a:pt x="6" y="8"/>
                  </a:cubicBezTo>
                  <a:cubicBezTo>
                    <a:pt x="6" y="8"/>
                    <a:pt x="6" y="8"/>
                    <a:pt x="6" y="8"/>
                  </a:cubicBezTo>
                  <a:cubicBezTo>
                    <a:pt x="7" y="8"/>
                    <a:pt x="7" y="8"/>
                    <a:pt x="7" y="7"/>
                  </a:cubicBezTo>
                  <a:cubicBezTo>
                    <a:pt x="7" y="7"/>
                    <a:pt x="7" y="7"/>
                    <a:pt x="7" y="7"/>
                  </a:cubicBezTo>
                  <a:cubicBezTo>
                    <a:pt x="7" y="7"/>
                    <a:pt x="6" y="7"/>
                    <a:pt x="6" y="7"/>
                  </a:cubicBezTo>
                  <a:cubicBezTo>
                    <a:pt x="7" y="7"/>
                    <a:pt x="7" y="6"/>
                    <a:pt x="7" y="7"/>
                  </a:cubicBezTo>
                  <a:cubicBezTo>
                    <a:pt x="7" y="7"/>
                    <a:pt x="7" y="7"/>
                    <a:pt x="7" y="7"/>
                  </a:cubicBezTo>
                  <a:cubicBezTo>
                    <a:pt x="7" y="7"/>
                    <a:pt x="7" y="7"/>
                    <a:pt x="8" y="7"/>
                  </a:cubicBezTo>
                  <a:cubicBezTo>
                    <a:pt x="8" y="7"/>
                    <a:pt x="8" y="7"/>
                    <a:pt x="8" y="7"/>
                  </a:cubicBezTo>
                  <a:cubicBezTo>
                    <a:pt x="8" y="7"/>
                    <a:pt x="7" y="7"/>
                    <a:pt x="7" y="7"/>
                  </a:cubicBezTo>
                  <a:cubicBezTo>
                    <a:pt x="7" y="6"/>
                    <a:pt x="7" y="6"/>
                    <a:pt x="7" y="6"/>
                  </a:cubicBezTo>
                  <a:cubicBezTo>
                    <a:pt x="7" y="6"/>
                    <a:pt x="7" y="6"/>
                    <a:pt x="7" y="6"/>
                  </a:cubicBezTo>
                  <a:cubicBezTo>
                    <a:pt x="7" y="6"/>
                    <a:pt x="7" y="5"/>
                    <a:pt x="7" y="5"/>
                  </a:cubicBezTo>
                  <a:cubicBezTo>
                    <a:pt x="7" y="5"/>
                    <a:pt x="7" y="6"/>
                    <a:pt x="7" y="6"/>
                  </a:cubicBezTo>
                  <a:cubicBezTo>
                    <a:pt x="6" y="5"/>
                    <a:pt x="6" y="5"/>
                    <a:pt x="6" y="5"/>
                  </a:cubicBezTo>
                  <a:cubicBezTo>
                    <a:pt x="6" y="5"/>
                    <a:pt x="6" y="5"/>
                    <a:pt x="6" y="5"/>
                  </a:cubicBezTo>
                  <a:cubicBezTo>
                    <a:pt x="6" y="6"/>
                    <a:pt x="5" y="6"/>
                    <a:pt x="5" y="7"/>
                  </a:cubicBezTo>
                  <a:cubicBezTo>
                    <a:pt x="5" y="7"/>
                    <a:pt x="5" y="7"/>
                    <a:pt x="5" y="7"/>
                  </a:cubicBezTo>
                  <a:cubicBezTo>
                    <a:pt x="5" y="7"/>
                    <a:pt x="5" y="6"/>
                    <a:pt x="5" y="6"/>
                  </a:cubicBezTo>
                  <a:cubicBezTo>
                    <a:pt x="5" y="6"/>
                    <a:pt x="5" y="6"/>
                    <a:pt x="5" y="6"/>
                  </a:cubicBezTo>
                  <a:cubicBezTo>
                    <a:pt x="5" y="6"/>
                    <a:pt x="5" y="6"/>
                    <a:pt x="5" y="6"/>
                  </a:cubicBezTo>
                  <a:cubicBezTo>
                    <a:pt x="5" y="6"/>
                    <a:pt x="5" y="6"/>
                    <a:pt x="5" y="6"/>
                  </a:cubicBezTo>
                  <a:cubicBezTo>
                    <a:pt x="5" y="6"/>
                    <a:pt x="5" y="6"/>
                    <a:pt x="5" y="5"/>
                  </a:cubicBezTo>
                  <a:cubicBezTo>
                    <a:pt x="5" y="5"/>
                    <a:pt x="5" y="5"/>
                    <a:pt x="5" y="5"/>
                  </a:cubicBezTo>
                  <a:cubicBezTo>
                    <a:pt x="5" y="5"/>
                    <a:pt x="6" y="5"/>
                    <a:pt x="6" y="5"/>
                  </a:cubicBezTo>
                  <a:cubicBezTo>
                    <a:pt x="6" y="5"/>
                    <a:pt x="6" y="5"/>
                    <a:pt x="6" y="5"/>
                  </a:cubicBezTo>
                  <a:cubicBezTo>
                    <a:pt x="6" y="5"/>
                    <a:pt x="6" y="5"/>
                    <a:pt x="6" y="5"/>
                  </a:cubicBezTo>
                  <a:cubicBezTo>
                    <a:pt x="6" y="5"/>
                    <a:pt x="6" y="4"/>
                    <a:pt x="6" y="4"/>
                  </a:cubicBezTo>
                  <a:cubicBezTo>
                    <a:pt x="6" y="4"/>
                    <a:pt x="6" y="4"/>
                    <a:pt x="6" y="4"/>
                  </a:cubicBezTo>
                  <a:cubicBezTo>
                    <a:pt x="6" y="4"/>
                    <a:pt x="6" y="4"/>
                    <a:pt x="7" y="4"/>
                  </a:cubicBezTo>
                  <a:cubicBezTo>
                    <a:pt x="7" y="5"/>
                    <a:pt x="6" y="5"/>
                    <a:pt x="6" y="5"/>
                  </a:cubicBezTo>
                  <a:cubicBezTo>
                    <a:pt x="6" y="5"/>
                    <a:pt x="6" y="5"/>
                    <a:pt x="6" y="5"/>
                  </a:cubicBezTo>
                  <a:cubicBezTo>
                    <a:pt x="6" y="5"/>
                    <a:pt x="6" y="5"/>
                    <a:pt x="6" y="5"/>
                  </a:cubicBezTo>
                  <a:cubicBezTo>
                    <a:pt x="6" y="5"/>
                    <a:pt x="6" y="5"/>
                    <a:pt x="6" y="5"/>
                  </a:cubicBezTo>
                  <a:cubicBezTo>
                    <a:pt x="6" y="5"/>
                    <a:pt x="7" y="5"/>
                    <a:pt x="7" y="5"/>
                  </a:cubicBezTo>
                  <a:cubicBezTo>
                    <a:pt x="7" y="5"/>
                    <a:pt x="7" y="5"/>
                    <a:pt x="7" y="5"/>
                  </a:cubicBezTo>
                  <a:cubicBezTo>
                    <a:pt x="7" y="5"/>
                    <a:pt x="7" y="5"/>
                    <a:pt x="7" y="5"/>
                  </a:cubicBezTo>
                  <a:cubicBezTo>
                    <a:pt x="7" y="5"/>
                    <a:pt x="7" y="5"/>
                    <a:pt x="7" y="5"/>
                  </a:cubicBezTo>
                  <a:cubicBezTo>
                    <a:pt x="7" y="5"/>
                    <a:pt x="7" y="5"/>
                    <a:pt x="7" y="5"/>
                  </a:cubicBezTo>
                  <a:cubicBezTo>
                    <a:pt x="7" y="5"/>
                    <a:pt x="7" y="5"/>
                    <a:pt x="7" y="5"/>
                  </a:cubicBezTo>
                  <a:cubicBezTo>
                    <a:pt x="7" y="5"/>
                    <a:pt x="7" y="4"/>
                    <a:pt x="7" y="4"/>
                  </a:cubicBezTo>
                  <a:cubicBezTo>
                    <a:pt x="7" y="4"/>
                    <a:pt x="7" y="4"/>
                    <a:pt x="7" y="4"/>
                  </a:cubicBezTo>
                  <a:cubicBezTo>
                    <a:pt x="7" y="4"/>
                    <a:pt x="7" y="4"/>
                    <a:pt x="7" y="4"/>
                  </a:cubicBezTo>
                  <a:cubicBezTo>
                    <a:pt x="7" y="4"/>
                    <a:pt x="7" y="4"/>
                    <a:pt x="7" y="4"/>
                  </a:cubicBezTo>
                  <a:cubicBezTo>
                    <a:pt x="7" y="4"/>
                    <a:pt x="7" y="4"/>
                    <a:pt x="7" y="4"/>
                  </a:cubicBezTo>
                  <a:cubicBezTo>
                    <a:pt x="7" y="4"/>
                    <a:pt x="6" y="4"/>
                    <a:pt x="6" y="4"/>
                  </a:cubicBezTo>
                  <a:cubicBezTo>
                    <a:pt x="7" y="3"/>
                    <a:pt x="7" y="3"/>
                    <a:pt x="7" y="3"/>
                  </a:cubicBezTo>
                  <a:cubicBezTo>
                    <a:pt x="7" y="3"/>
                    <a:pt x="7" y="3"/>
                    <a:pt x="7" y="3"/>
                  </a:cubicBezTo>
                  <a:cubicBezTo>
                    <a:pt x="7" y="3"/>
                    <a:pt x="8" y="3"/>
                    <a:pt x="8" y="3"/>
                  </a:cubicBezTo>
                  <a:cubicBezTo>
                    <a:pt x="8" y="3"/>
                    <a:pt x="8" y="3"/>
                    <a:pt x="8" y="3"/>
                  </a:cubicBezTo>
                  <a:cubicBezTo>
                    <a:pt x="8" y="3"/>
                    <a:pt x="8" y="3"/>
                    <a:pt x="8" y="3"/>
                  </a:cubicBezTo>
                  <a:cubicBezTo>
                    <a:pt x="8" y="4"/>
                    <a:pt x="8" y="4"/>
                    <a:pt x="8" y="4"/>
                  </a:cubicBezTo>
                  <a:cubicBezTo>
                    <a:pt x="8" y="4"/>
                    <a:pt x="8" y="4"/>
                    <a:pt x="8" y="4"/>
                  </a:cubicBezTo>
                  <a:cubicBezTo>
                    <a:pt x="8" y="4"/>
                    <a:pt x="8" y="5"/>
                    <a:pt x="8" y="5"/>
                  </a:cubicBezTo>
                  <a:cubicBezTo>
                    <a:pt x="8" y="5"/>
                    <a:pt x="8" y="5"/>
                    <a:pt x="8" y="5"/>
                  </a:cubicBezTo>
                  <a:cubicBezTo>
                    <a:pt x="9" y="5"/>
                    <a:pt x="8" y="5"/>
                    <a:pt x="9" y="4"/>
                  </a:cubicBezTo>
                  <a:cubicBezTo>
                    <a:pt x="10" y="4"/>
                    <a:pt x="10" y="4"/>
                    <a:pt x="10" y="4"/>
                  </a:cubicBezTo>
                  <a:cubicBezTo>
                    <a:pt x="10" y="4"/>
                    <a:pt x="10" y="4"/>
                    <a:pt x="10" y="3"/>
                  </a:cubicBezTo>
                  <a:cubicBezTo>
                    <a:pt x="10" y="3"/>
                    <a:pt x="10" y="3"/>
                    <a:pt x="10" y="3"/>
                  </a:cubicBezTo>
                  <a:cubicBezTo>
                    <a:pt x="11" y="3"/>
                    <a:pt x="10" y="2"/>
                    <a:pt x="11" y="2"/>
                  </a:cubicBezTo>
                  <a:cubicBezTo>
                    <a:pt x="11" y="2"/>
                    <a:pt x="11" y="2"/>
                    <a:pt x="11" y="2"/>
                  </a:cubicBezTo>
                  <a:cubicBezTo>
                    <a:pt x="10" y="2"/>
                    <a:pt x="10" y="2"/>
                    <a:pt x="10" y="2"/>
                  </a:cubicBezTo>
                  <a:cubicBezTo>
                    <a:pt x="10" y="2"/>
                    <a:pt x="10" y="2"/>
                    <a:pt x="10" y="2"/>
                  </a:cubicBezTo>
                  <a:cubicBezTo>
                    <a:pt x="9" y="2"/>
                    <a:pt x="9" y="2"/>
                    <a:pt x="9" y="2"/>
                  </a:cubicBezTo>
                  <a:cubicBezTo>
                    <a:pt x="9" y="2"/>
                    <a:pt x="8" y="2"/>
                    <a:pt x="8" y="2"/>
                  </a:cubicBezTo>
                  <a:cubicBezTo>
                    <a:pt x="8" y="2"/>
                    <a:pt x="8" y="2"/>
                    <a:pt x="8" y="2"/>
                  </a:cubicBezTo>
                  <a:cubicBezTo>
                    <a:pt x="7" y="2"/>
                    <a:pt x="7"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4"/>
                    <a:pt x="6" y="4"/>
                  </a:cubicBezTo>
                  <a:cubicBezTo>
                    <a:pt x="6" y="4"/>
                    <a:pt x="6" y="3"/>
                    <a:pt x="6" y="4"/>
                  </a:cubicBezTo>
                  <a:cubicBezTo>
                    <a:pt x="6" y="4"/>
                    <a:pt x="6" y="4"/>
                    <a:pt x="6" y="4"/>
                  </a:cubicBezTo>
                  <a:cubicBezTo>
                    <a:pt x="6" y="4"/>
                    <a:pt x="6" y="4"/>
                    <a:pt x="6" y="4"/>
                  </a:cubicBezTo>
                  <a:cubicBezTo>
                    <a:pt x="6" y="4"/>
                    <a:pt x="6" y="4"/>
                    <a:pt x="6" y="4"/>
                  </a:cubicBezTo>
                  <a:cubicBezTo>
                    <a:pt x="6" y="4"/>
                    <a:pt x="5" y="4"/>
                    <a:pt x="5" y="4"/>
                  </a:cubicBezTo>
                  <a:cubicBezTo>
                    <a:pt x="5" y="4"/>
                    <a:pt x="5" y="4"/>
                    <a:pt x="5" y="4"/>
                  </a:cubicBezTo>
                  <a:cubicBezTo>
                    <a:pt x="5" y="4"/>
                    <a:pt x="5" y="4"/>
                    <a:pt x="5" y="4"/>
                  </a:cubicBezTo>
                  <a:cubicBezTo>
                    <a:pt x="5" y="5"/>
                    <a:pt x="5" y="5"/>
                    <a:pt x="5" y="5"/>
                  </a:cubicBezTo>
                  <a:cubicBezTo>
                    <a:pt x="5" y="5"/>
                    <a:pt x="5" y="5"/>
                    <a:pt x="5" y="5"/>
                  </a:cubicBezTo>
                  <a:cubicBezTo>
                    <a:pt x="5" y="5"/>
                    <a:pt x="5" y="4"/>
                    <a:pt x="5" y="4"/>
                  </a:cubicBezTo>
                  <a:cubicBezTo>
                    <a:pt x="5" y="4"/>
                    <a:pt x="4" y="4"/>
                    <a:pt x="4" y="4"/>
                  </a:cubicBezTo>
                  <a:cubicBezTo>
                    <a:pt x="4" y="5"/>
                    <a:pt x="4" y="4"/>
                    <a:pt x="4" y="4"/>
                  </a:cubicBezTo>
                  <a:cubicBezTo>
                    <a:pt x="4" y="5"/>
                    <a:pt x="3" y="5"/>
                    <a:pt x="3" y="5"/>
                  </a:cubicBezTo>
                  <a:cubicBezTo>
                    <a:pt x="3" y="5"/>
                    <a:pt x="4" y="5"/>
                    <a:pt x="4" y="5"/>
                  </a:cubicBezTo>
                  <a:cubicBezTo>
                    <a:pt x="4" y="5"/>
                    <a:pt x="4" y="5"/>
                    <a:pt x="4" y="5"/>
                  </a:cubicBezTo>
                  <a:cubicBezTo>
                    <a:pt x="4" y="5"/>
                    <a:pt x="3" y="5"/>
                    <a:pt x="3" y="5"/>
                  </a:cubicBezTo>
                  <a:cubicBezTo>
                    <a:pt x="3" y="6"/>
                    <a:pt x="2" y="6"/>
                    <a:pt x="2" y="6"/>
                  </a:cubicBezTo>
                  <a:cubicBezTo>
                    <a:pt x="1" y="6"/>
                    <a:pt x="1" y="7"/>
                    <a:pt x="1" y="7"/>
                  </a:cubicBezTo>
                  <a:cubicBezTo>
                    <a:pt x="2" y="4"/>
                    <a:pt x="6" y="1"/>
                    <a:pt x="12" y="0"/>
                  </a:cubicBezTo>
                  <a:close/>
                  <a:moveTo>
                    <a:pt x="30" y="12"/>
                  </a:moveTo>
                  <a:cubicBezTo>
                    <a:pt x="30" y="12"/>
                    <a:pt x="30" y="12"/>
                    <a:pt x="30" y="12"/>
                  </a:cubicBezTo>
                  <a:cubicBezTo>
                    <a:pt x="30" y="12"/>
                    <a:pt x="30" y="12"/>
                    <a:pt x="30" y="12"/>
                  </a:cubicBezTo>
                  <a:cubicBezTo>
                    <a:pt x="30" y="12"/>
                    <a:pt x="30" y="12"/>
                    <a:pt x="30" y="12"/>
                  </a:cubicBezTo>
                  <a:close/>
                  <a:moveTo>
                    <a:pt x="10" y="19"/>
                  </a:moveTo>
                  <a:cubicBezTo>
                    <a:pt x="5" y="18"/>
                    <a:pt x="2" y="15"/>
                    <a:pt x="1" y="12"/>
                  </a:cubicBezTo>
                  <a:cubicBezTo>
                    <a:pt x="0" y="10"/>
                    <a:pt x="0" y="9"/>
                    <a:pt x="0" y="8"/>
                  </a:cubicBezTo>
                  <a:cubicBezTo>
                    <a:pt x="1" y="8"/>
                    <a:pt x="1" y="8"/>
                    <a:pt x="1" y="8"/>
                  </a:cubicBezTo>
                  <a:cubicBezTo>
                    <a:pt x="1" y="7"/>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9"/>
                  </a:cubicBezTo>
                  <a:cubicBezTo>
                    <a:pt x="1" y="9"/>
                    <a:pt x="1" y="10"/>
                    <a:pt x="1" y="10"/>
                  </a:cubicBezTo>
                  <a:cubicBezTo>
                    <a:pt x="1" y="10"/>
                    <a:pt x="1" y="10"/>
                    <a:pt x="1" y="10"/>
                  </a:cubicBezTo>
                  <a:cubicBezTo>
                    <a:pt x="1" y="10"/>
                    <a:pt x="1" y="10"/>
                    <a:pt x="1" y="10"/>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3" y="12"/>
                    <a:pt x="3" y="12"/>
                    <a:pt x="4" y="12"/>
                  </a:cubicBezTo>
                  <a:cubicBezTo>
                    <a:pt x="4" y="12"/>
                    <a:pt x="4" y="12"/>
                    <a:pt x="4" y="12"/>
                  </a:cubicBezTo>
                  <a:cubicBezTo>
                    <a:pt x="4" y="12"/>
                    <a:pt x="4" y="12"/>
                    <a:pt x="4" y="12"/>
                  </a:cubicBezTo>
                  <a:cubicBezTo>
                    <a:pt x="5" y="12"/>
                    <a:pt x="5" y="12"/>
                    <a:pt x="5" y="12"/>
                  </a:cubicBezTo>
                  <a:cubicBezTo>
                    <a:pt x="5" y="13"/>
                    <a:pt x="5" y="13"/>
                    <a:pt x="6" y="13"/>
                  </a:cubicBezTo>
                  <a:cubicBezTo>
                    <a:pt x="6" y="13"/>
                    <a:pt x="5" y="12"/>
                    <a:pt x="5" y="12"/>
                  </a:cubicBezTo>
                  <a:cubicBezTo>
                    <a:pt x="5" y="12"/>
                    <a:pt x="6" y="12"/>
                    <a:pt x="6" y="12"/>
                  </a:cubicBezTo>
                  <a:cubicBezTo>
                    <a:pt x="6" y="12"/>
                    <a:pt x="6" y="12"/>
                    <a:pt x="6" y="13"/>
                  </a:cubicBezTo>
                  <a:cubicBezTo>
                    <a:pt x="6" y="13"/>
                    <a:pt x="6" y="13"/>
                    <a:pt x="6" y="13"/>
                  </a:cubicBezTo>
                  <a:cubicBezTo>
                    <a:pt x="6" y="13"/>
                    <a:pt x="6" y="13"/>
                    <a:pt x="6" y="13"/>
                  </a:cubicBezTo>
                  <a:cubicBezTo>
                    <a:pt x="6" y="13"/>
                    <a:pt x="6" y="13"/>
                    <a:pt x="6" y="13"/>
                  </a:cubicBezTo>
                  <a:cubicBezTo>
                    <a:pt x="6" y="13"/>
                    <a:pt x="6" y="13"/>
                    <a:pt x="6" y="13"/>
                  </a:cubicBezTo>
                  <a:cubicBezTo>
                    <a:pt x="6" y="13"/>
                    <a:pt x="6" y="13"/>
                    <a:pt x="6" y="14"/>
                  </a:cubicBezTo>
                  <a:cubicBezTo>
                    <a:pt x="6" y="14"/>
                    <a:pt x="6" y="14"/>
                    <a:pt x="6" y="14"/>
                  </a:cubicBezTo>
                  <a:cubicBezTo>
                    <a:pt x="6" y="14"/>
                    <a:pt x="7" y="15"/>
                    <a:pt x="7" y="15"/>
                  </a:cubicBezTo>
                  <a:cubicBezTo>
                    <a:pt x="7" y="15"/>
                    <a:pt x="7" y="15"/>
                    <a:pt x="7" y="15"/>
                  </a:cubicBezTo>
                  <a:cubicBezTo>
                    <a:pt x="8" y="16"/>
                    <a:pt x="8" y="15"/>
                    <a:pt x="8" y="16"/>
                  </a:cubicBezTo>
                  <a:cubicBezTo>
                    <a:pt x="8" y="16"/>
                    <a:pt x="9" y="17"/>
                    <a:pt x="9" y="18"/>
                  </a:cubicBezTo>
                  <a:cubicBezTo>
                    <a:pt x="9" y="18"/>
                    <a:pt x="9" y="18"/>
                    <a:pt x="9" y="19"/>
                  </a:cubicBezTo>
                  <a:cubicBezTo>
                    <a:pt x="10" y="19"/>
                    <a:pt x="10" y="19"/>
                    <a:pt x="10" y="19"/>
                  </a:cubicBezTo>
                  <a:cubicBezTo>
                    <a:pt x="10" y="19"/>
                    <a:pt x="10" y="19"/>
                    <a:pt x="10" y="19"/>
                  </a:cubicBezTo>
                  <a:cubicBezTo>
                    <a:pt x="10" y="19"/>
                    <a:pt x="10" y="19"/>
                    <a:pt x="10" y="19"/>
                  </a:cubicBezTo>
                  <a:close/>
                  <a:moveTo>
                    <a:pt x="28" y="12"/>
                  </a:moveTo>
                  <a:cubicBezTo>
                    <a:pt x="28" y="12"/>
                    <a:pt x="29" y="12"/>
                    <a:pt x="29" y="12"/>
                  </a:cubicBezTo>
                  <a:cubicBezTo>
                    <a:pt x="29" y="12"/>
                    <a:pt x="29" y="12"/>
                    <a:pt x="28" y="12"/>
                  </a:cubicBezTo>
                  <a:cubicBezTo>
                    <a:pt x="28" y="12"/>
                    <a:pt x="28" y="12"/>
                    <a:pt x="28" y="12"/>
                  </a:cubicBezTo>
                  <a:cubicBezTo>
                    <a:pt x="28" y="12"/>
                    <a:pt x="28" y="12"/>
                    <a:pt x="28" y="12"/>
                  </a:cubicBezTo>
                  <a:close/>
                  <a:moveTo>
                    <a:pt x="28" y="12"/>
                  </a:moveTo>
                  <a:cubicBezTo>
                    <a:pt x="28" y="12"/>
                    <a:pt x="28" y="12"/>
                    <a:pt x="28" y="12"/>
                  </a:cubicBezTo>
                  <a:cubicBezTo>
                    <a:pt x="28" y="12"/>
                    <a:pt x="28" y="12"/>
                    <a:pt x="28" y="12"/>
                  </a:cubicBezTo>
                  <a:cubicBezTo>
                    <a:pt x="28" y="12"/>
                    <a:pt x="28" y="11"/>
                    <a:pt x="28" y="11"/>
                  </a:cubicBezTo>
                  <a:cubicBezTo>
                    <a:pt x="28" y="11"/>
                    <a:pt x="28" y="11"/>
                    <a:pt x="28" y="12"/>
                  </a:cubicBezTo>
                  <a:close/>
                  <a:moveTo>
                    <a:pt x="27" y="12"/>
                  </a:moveTo>
                  <a:cubicBezTo>
                    <a:pt x="27" y="12"/>
                    <a:pt x="27" y="13"/>
                    <a:pt x="27" y="13"/>
                  </a:cubicBezTo>
                  <a:cubicBezTo>
                    <a:pt x="27" y="13"/>
                    <a:pt x="27" y="13"/>
                    <a:pt x="28" y="13"/>
                  </a:cubicBezTo>
                  <a:cubicBezTo>
                    <a:pt x="28" y="13"/>
                    <a:pt x="28" y="13"/>
                    <a:pt x="28" y="13"/>
                  </a:cubicBezTo>
                  <a:cubicBezTo>
                    <a:pt x="28" y="12"/>
                    <a:pt x="28" y="12"/>
                    <a:pt x="28" y="12"/>
                  </a:cubicBezTo>
                  <a:cubicBezTo>
                    <a:pt x="28" y="12"/>
                    <a:pt x="28" y="12"/>
                    <a:pt x="28" y="12"/>
                  </a:cubicBezTo>
                  <a:cubicBezTo>
                    <a:pt x="28" y="12"/>
                    <a:pt x="28" y="12"/>
                    <a:pt x="28" y="12"/>
                  </a:cubicBezTo>
                  <a:cubicBezTo>
                    <a:pt x="28" y="12"/>
                    <a:pt x="27" y="12"/>
                    <a:pt x="27" y="12"/>
                  </a:cubicBezTo>
                  <a:cubicBezTo>
                    <a:pt x="27" y="12"/>
                    <a:pt x="27" y="12"/>
                    <a:pt x="27" y="12"/>
                  </a:cubicBezTo>
                  <a:close/>
                  <a:moveTo>
                    <a:pt x="29" y="12"/>
                  </a:moveTo>
                  <a:cubicBezTo>
                    <a:pt x="29" y="12"/>
                    <a:pt x="29" y="12"/>
                    <a:pt x="29" y="12"/>
                  </a:cubicBezTo>
                  <a:cubicBezTo>
                    <a:pt x="29" y="12"/>
                    <a:pt x="29" y="12"/>
                    <a:pt x="29" y="12"/>
                  </a:cubicBezTo>
                  <a:close/>
                  <a:moveTo>
                    <a:pt x="26" y="12"/>
                  </a:moveTo>
                  <a:cubicBezTo>
                    <a:pt x="26" y="12"/>
                    <a:pt x="26" y="12"/>
                    <a:pt x="26" y="12"/>
                  </a:cubicBezTo>
                  <a:cubicBezTo>
                    <a:pt x="26" y="12"/>
                    <a:pt x="26" y="12"/>
                    <a:pt x="27" y="12"/>
                  </a:cubicBezTo>
                  <a:cubicBezTo>
                    <a:pt x="27" y="12"/>
                    <a:pt x="27" y="12"/>
                    <a:pt x="27" y="12"/>
                  </a:cubicBezTo>
                  <a:cubicBezTo>
                    <a:pt x="27" y="12"/>
                    <a:pt x="27" y="12"/>
                    <a:pt x="26" y="12"/>
                  </a:cubicBezTo>
                  <a:close/>
                  <a:moveTo>
                    <a:pt x="26" y="12"/>
                  </a:moveTo>
                  <a:cubicBezTo>
                    <a:pt x="26" y="12"/>
                    <a:pt x="26" y="12"/>
                    <a:pt x="26" y="12"/>
                  </a:cubicBezTo>
                  <a:cubicBezTo>
                    <a:pt x="26" y="12"/>
                    <a:pt x="26" y="12"/>
                    <a:pt x="27" y="13"/>
                  </a:cubicBezTo>
                  <a:cubicBezTo>
                    <a:pt x="27" y="13"/>
                    <a:pt x="27" y="13"/>
                    <a:pt x="27" y="13"/>
                  </a:cubicBezTo>
                  <a:cubicBezTo>
                    <a:pt x="27" y="12"/>
                    <a:pt x="27" y="12"/>
                    <a:pt x="27" y="12"/>
                  </a:cubicBezTo>
                  <a:cubicBezTo>
                    <a:pt x="27" y="12"/>
                    <a:pt x="27" y="12"/>
                    <a:pt x="27" y="12"/>
                  </a:cubicBezTo>
                  <a:cubicBezTo>
                    <a:pt x="27" y="12"/>
                    <a:pt x="27" y="11"/>
                    <a:pt x="27" y="11"/>
                  </a:cubicBezTo>
                  <a:cubicBezTo>
                    <a:pt x="27" y="11"/>
                    <a:pt x="27" y="11"/>
                    <a:pt x="27" y="11"/>
                  </a:cubicBezTo>
                  <a:cubicBezTo>
                    <a:pt x="27" y="11"/>
                    <a:pt x="27" y="11"/>
                    <a:pt x="27" y="11"/>
                  </a:cubicBezTo>
                  <a:cubicBezTo>
                    <a:pt x="26" y="11"/>
                    <a:pt x="27" y="11"/>
                    <a:pt x="26" y="12"/>
                  </a:cubicBezTo>
                  <a:cubicBezTo>
                    <a:pt x="26" y="12"/>
                    <a:pt x="26" y="12"/>
                    <a:pt x="26" y="12"/>
                  </a:cubicBezTo>
                  <a:close/>
                  <a:moveTo>
                    <a:pt x="10" y="4"/>
                  </a:moveTo>
                  <a:cubicBezTo>
                    <a:pt x="10" y="4"/>
                    <a:pt x="10" y="4"/>
                    <a:pt x="11" y="4"/>
                  </a:cubicBezTo>
                  <a:cubicBezTo>
                    <a:pt x="11" y="4"/>
                    <a:pt x="11" y="4"/>
                    <a:pt x="11" y="4"/>
                  </a:cubicBezTo>
                  <a:cubicBezTo>
                    <a:pt x="11" y="4"/>
                    <a:pt x="11" y="4"/>
                    <a:pt x="11" y="4"/>
                  </a:cubicBezTo>
                  <a:cubicBezTo>
                    <a:pt x="11" y="4"/>
                    <a:pt x="11" y="4"/>
                    <a:pt x="11" y="4"/>
                  </a:cubicBezTo>
                  <a:cubicBezTo>
                    <a:pt x="10" y="4"/>
                    <a:pt x="10" y="4"/>
                    <a:pt x="10" y="4"/>
                  </a:cubicBezTo>
                  <a:close/>
                  <a:moveTo>
                    <a:pt x="4" y="5"/>
                  </a:moveTo>
                  <a:cubicBezTo>
                    <a:pt x="4" y="5"/>
                    <a:pt x="4" y="5"/>
                    <a:pt x="4" y="5"/>
                  </a:cubicBezTo>
                  <a:cubicBezTo>
                    <a:pt x="4" y="5"/>
                    <a:pt x="4" y="5"/>
                    <a:pt x="4" y="5"/>
                  </a:cubicBezTo>
                  <a:cubicBezTo>
                    <a:pt x="4" y="5"/>
                    <a:pt x="4" y="5"/>
                    <a:pt x="4" y="5"/>
                  </a:cubicBezTo>
                  <a:cubicBezTo>
                    <a:pt x="4" y="5"/>
                    <a:pt x="4" y="5"/>
                    <a:pt x="4" y="5"/>
                  </a:cubicBezTo>
                  <a:close/>
                  <a:moveTo>
                    <a:pt x="8" y="12"/>
                  </a:moveTo>
                  <a:cubicBezTo>
                    <a:pt x="8" y="12"/>
                    <a:pt x="8" y="12"/>
                    <a:pt x="8" y="12"/>
                  </a:cubicBezTo>
                  <a:cubicBezTo>
                    <a:pt x="8" y="12"/>
                    <a:pt x="8" y="12"/>
                    <a:pt x="8" y="12"/>
                  </a:cubicBezTo>
                  <a:cubicBezTo>
                    <a:pt x="8" y="12"/>
                    <a:pt x="8" y="12"/>
                    <a:pt x="8" y="12"/>
                  </a:cubicBezTo>
                  <a:cubicBezTo>
                    <a:pt x="7" y="12"/>
                    <a:pt x="8" y="12"/>
                    <a:pt x="8" y="12"/>
                  </a:cubicBezTo>
                  <a:close/>
                  <a:moveTo>
                    <a:pt x="6" y="11"/>
                  </a:moveTo>
                  <a:cubicBezTo>
                    <a:pt x="6" y="11"/>
                    <a:pt x="6" y="11"/>
                    <a:pt x="6" y="10"/>
                  </a:cubicBezTo>
                  <a:cubicBezTo>
                    <a:pt x="6" y="10"/>
                    <a:pt x="6" y="10"/>
                    <a:pt x="6" y="10"/>
                  </a:cubicBezTo>
                  <a:cubicBezTo>
                    <a:pt x="6" y="10"/>
                    <a:pt x="5" y="10"/>
                    <a:pt x="5" y="10"/>
                  </a:cubicBezTo>
                  <a:cubicBezTo>
                    <a:pt x="5" y="10"/>
                    <a:pt x="5" y="10"/>
                    <a:pt x="6" y="11"/>
                  </a:cubicBezTo>
                  <a:cubicBezTo>
                    <a:pt x="6" y="11"/>
                    <a:pt x="6" y="11"/>
                    <a:pt x="6" y="11"/>
                  </a:cubicBezTo>
                  <a:close/>
                  <a:moveTo>
                    <a:pt x="6" y="11"/>
                  </a:moveTo>
                  <a:cubicBezTo>
                    <a:pt x="6" y="11"/>
                    <a:pt x="5" y="11"/>
                    <a:pt x="5" y="11"/>
                  </a:cubicBezTo>
                  <a:cubicBezTo>
                    <a:pt x="5" y="11"/>
                    <a:pt x="5" y="12"/>
                    <a:pt x="6" y="11"/>
                  </a:cubicBezTo>
                  <a:close/>
                  <a:moveTo>
                    <a:pt x="7" y="11"/>
                  </a:moveTo>
                  <a:cubicBezTo>
                    <a:pt x="7" y="11"/>
                    <a:pt x="7" y="11"/>
                    <a:pt x="7" y="11"/>
                  </a:cubicBezTo>
                  <a:cubicBezTo>
                    <a:pt x="7" y="11"/>
                    <a:pt x="7" y="11"/>
                    <a:pt x="7" y="11"/>
                  </a:cubicBezTo>
                  <a:cubicBezTo>
                    <a:pt x="7" y="11"/>
                    <a:pt x="7" y="11"/>
                    <a:pt x="7" y="11"/>
                  </a:cubicBezTo>
                  <a:cubicBezTo>
                    <a:pt x="7" y="11"/>
                    <a:pt x="7" y="11"/>
                    <a:pt x="7" y="11"/>
                  </a:cubicBezTo>
                  <a:cubicBezTo>
                    <a:pt x="7" y="11"/>
                    <a:pt x="7" y="11"/>
                    <a:pt x="7" y="11"/>
                  </a:cubicBezTo>
                  <a:cubicBezTo>
                    <a:pt x="7" y="11"/>
                    <a:pt x="7" y="11"/>
                    <a:pt x="7" y="11"/>
                  </a:cubicBezTo>
                  <a:cubicBezTo>
                    <a:pt x="7" y="11"/>
                    <a:pt x="7" y="11"/>
                    <a:pt x="7" y="11"/>
                  </a:cubicBezTo>
                  <a:close/>
                  <a:moveTo>
                    <a:pt x="6" y="11"/>
                  </a:move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7" y="11"/>
                    <a:pt x="7" y="11"/>
                  </a:cubicBezTo>
                  <a:cubicBezTo>
                    <a:pt x="7" y="11"/>
                    <a:pt x="7" y="11"/>
                    <a:pt x="7" y="11"/>
                  </a:cubicBezTo>
                  <a:cubicBezTo>
                    <a:pt x="7" y="11"/>
                    <a:pt x="7" y="11"/>
                    <a:pt x="6" y="11"/>
                  </a:cubicBezTo>
                  <a:close/>
                  <a:moveTo>
                    <a:pt x="6" y="11"/>
                  </a:moveTo>
                  <a:cubicBezTo>
                    <a:pt x="6" y="11"/>
                    <a:pt x="6" y="11"/>
                    <a:pt x="6" y="11"/>
                  </a:cubicBezTo>
                  <a:cubicBezTo>
                    <a:pt x="6" y="11"/>
                    <a:pt x="6" y="11"/>
                    <a:pt x="5" y="11"/>
                  </a:cubicBezTo>
                  <a:cubicBezTo>
                    <a:pt x="5" y="11"/>
                    <a:pt x="5" y="11"/>
                    <a:pt x="5" y="11"/>
                  </a:cubicBezTo>
                  <a:cubicBezTo>
                    <a:pt x="5" y="11"/>
                    <a:pt x="5" y="11"/>
                    <a:pt x="4" y="11"/>
                  </a:cubicBezTo>
                  <a:cubicBezTo>
                    <a:pt x="4" y="11"/>
                    <a:pt x="4" y="11"/>
                    <a:pt x="5" y="11"/>
                  </a:cubicBezTo>
                  <a:cubicBezTo>
                    <a:pt x="5" y="11"/>
                    <a:pt x="5" y="11"/>
                    <a:pt x="5" y="11"/>
                  </a:cubicBezTo>
                  <a:cubicBezTo>
                    <a:pt x="5" y="11"/>
                    <a:pt x="5" y="11"/>
                    <a:pt x="6" y="11"/>
                  </a:cubicBezTo>
                  <a:cubicBezTo>
                    <a:pt x="6" y="11"/>
                    <a:pt x="6" y="11"/>
                    <a:pt x="6" y="11"/>
                  </a:cubicBezTo>
                  <a:close/>
                  <a:moveTo>
                    <a:pt x="5" y="4"/>
                  </a:moveTo>
                  <a:cubicBezTo>
                    <a:pt x="5" y="4"/>
                    <a:pt x="6" y="4"/>
                    <a:pt x="6" y="4"/>
                  </a:cubicBezTo>
                  <a:cubicBezTo>
                    <a:pt x="6" y="4"/>
                    <a:pt x="6" y="4"/>
                    <a:pt x="6" y="4"/>
                  </a:cubicBezTo>
                  <a:cubicBezTo>
                    <a:pt x="6" y="5"/>
                    <a:pt x="6" y="5"/>
                    <a:pt x="6" y="5"/>
                  </a:cubicBezTo>
                  <a:cubicBezTo>
                    <a:pt x="6" y="5"/>
                    <a:pt x="5" y="5"/>
                    <a:pt x="5" y="4"/>
                  </a:cubicBezTo>
                  <a:cubicBezTo>
                    <a:pt x="5" y="4"/>
                    <a:pt x="5" y="4"/>
                    <a:pt x="5" y="4"/>
                  </a:cubicBezTo>
                  <a:cubicBezTo>
                    <a:pt x="5" y="4"/>
                    <a:pt x="5" y="4"/>
                    <a:pt x="5" y="4"/>
                  </a:cubicBezTo>
                  <a:close/>
                  <a:moveTo>
                    <a:pt x="17" y="8"/>
                  </a:moveTo>
                  <a:cubicBezTo>
                    <a:pt x="17" y="8"/>
                    <a:pt x="17" y="8"/>
                    <a:pt x="17" y="8"/>
                  </a:cubicBezTo>
                  <a:cubicBezTo>
                    <a:pt x="17" y="8"/>
                    <a:pt x="17" y="8"/>
                    <a:pt x="16" y="8"/>
                  </a:cubicBezTo>
                  <a:cubicBezTo>
                    <a:pt x="16" y="8"/>
                    <a:pt x="15" y="8"/>
                    <a:pt x="15" y="8"/>
                  </a:cubicBezTo>
                  <a:cubicBezTo>
                    <a:pt x="15" y="8"/>
                    <a:pt x="15" y="8"/>
                    <a:pt x="15" y="9"/>
                  </a:cubicBezTo>
                  <a:cubicBezTo>
                    <a:pt x="15" y="9"/>
                    <a:pt x="15" y="8"/>
                    <a:pt x="15" y="8"/>
                  </a:cubicBezTo>
                  <a:cubicBezTo>
                    <a:pt x="15" y="8"/>
                    <a:pt x="14" y="8"/>
                    <a:pt x="14" y="8"/>
                  </a:cubicBezTo>
                  <a:cubicBezTo>
                    <a:pt x="14" y="8"/>
                    <a:pt x="14" y="8"/>
                    <a:pt x="14" y="8"/>
                  </a:cubicBezTo>
                  <a:cubicBezTo>
                    <a:pt x="14" y="8"/>
                    <a:pt x="13" y="8"/>
                    <a:pt x="13" y="8"/>
                  </a:cubicBezTo>
                  <a:cubicBezTo>
                    <a:pt x="13" y="8"/>
                    <a:pt x="13" y="8"/>
                    <a:pt x="13" y="8"/>
                  </a:cubicBezTo>
                  <a:cubicBezTo>
                    <a:pt x="13" y="8"/>
                    <a:pt x="13" y="8"/>
                    <a:pt x="12" y="8"/>
                  </a:cubicBezTo>
                  <a:cubicBezTo>
                    <a:pt x="12" y="8"/>
                    <a:pt x="12" y="8"/>
                    <a:pt x="13" y="8"/>
                  </a:cubicBezTo>
                  <a:cubicBezTo>
                    <a:pt x="13" y="8"/>
                    <a:pt x="13" y="8"/>
                    <a:pt x="13" y="8"/>
                  </a:cubicBezTo>
                  <a:cubicBezTo>
                    <a:pt x="13" y="8"/>
                    <a:pt x="13" y="8"/>
                    <a:pt x="13" y="8"/>
                  </a:cubicBezTo>
                  <a:cubicBezTo>
                    <a:pt x="13" y="8"/>
                    <a:pt x="13" y="8"/>
                    <a:pt x="13" y="8"/>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4" y="7"/>
                  </a:cubicBezTo>
                  <a:cubicBezTo>
                    <a:pt x="14" y="7"/>
                    <a:pt x="14" y="7"/>
                    <a:pt x="14" y="7"/>
                  </a:cubicBezTo>
                  <a:cubicBezTo>
                    <a:pt x="14" y="7"/>
                    <a:pt x="14" y="7"/>
                    <a:pt x="14" y="8"/>
                  </a:cubicBezTo>
                  <a:cubicBezTo>
                    <a:pt x="14" y="8"/>
                    <a:pt x="14" y="8"/>
                    <a:pt x="14" y="8"/>
                  </a:cubicBezTo>
                  <a:cubicBezTo>
                    <a:pt x="14" y="7"/>
                    <a:pt x="14" y="7"/>
                    <a:pt x="14" y="7"/>
                  </a:cubicBezTo>
                  <a:cubicBezTo>
                    <a:pt x="14" y="7"/>
                    <a:pt x="14" y="7"/>
                    <a:pt x="14" y="7"/>
                  </a:cubicBezTo>
                  <a:cubicBezTo>
                    <a:pt x="14" y="7"/>
                    <a:pt x="14" y="7"/>
                    <a:pt x="14" y="7"/>
                  </a:cubicBezTo>
                  <a:cubicBezTo>
                    <a:pt x="14" y="7"/>
                    <a:pt x="14" y="7"/>
                    <a:pt x="14" y="7"/>
                  </a:cubicBezTo>
                  <a:cubicBezTo>
                    <a:pt x="14" y="7"/>
                    <a:pt x="14" y="7"/>
                    <a:pt x="14" y="7"/>
                  </a:cubicBezTo>
                  <a:cubicBezTo>
                    <a:pt x="14" y="8"/>
                    <a:pt x="14" y="8"/>
                    <a:pt x="14" y="8"/>
                  </a:cubicBezTo>
                  <a:cubicBezTo>
                    <a:pt x="14" y="8"/>
                    <a:pt x="15" y="7"/>
                    <a:pt x="14" y="7"/>
                  </a:cubicBezTo>
                  <a:cubicBezTo>
                    <a:pt x="14" y="7"/>
                    <a:pt x="14" y="7"/>
                    <a:pt x="14" y="7"/>
                  </a:cubicBezTo>
                  <a:cubicBezTo>
                    <a:pt x="14" y="7"/>
                    <a:pt x="14" y="7"/>
                    <a:pt x="14" y="7"/>
                  </a:cubicBezTo>
                  <a:cubicBezTo>
                    <a:pt x="15" y="7"/>
                    <a:pt x="14" y="7"/>
                    <a:pt x="15" y="7"/>
                  </a:cubicBezTo>
                  <a:cubicBezTo>
                    <a:pt x="15" y="7"/>
                    <a:pt x="15" y="8"/>
                    <a:pt x="15" y="8"/>
                  </a:cubicBezTo>
                  <a:cubicBezTo>
                    <a:pt x="15" y="8"/>
                    <a:pt x="15" y="8"/>
                    <a:pt x="15" y="7"/>
                  </a:cubicBezTo>
                  <a:cubicBezTo>
                    <a:pt x="15" y="7"/>
                    <a:pt x="15" y="7"/>
                    <a:pt x="15" y="7"/>
                  </a:cubicBezTo>
                  <a:cubicBezTo>
                    <a:pt x="16" y="7"/>
                    <a:pt x="16" y="8"/>
                    <a:pt x="16" y="8"/>
                  </a:cubicBezTo>
                  <a:cubicBezTo>
                    <a:pt x="16" y="8"/>
                    <a:pt x="15" y="8"/>
                    <a:pt x="15" y="8"/>
                  </a:cubicBezTo>
                  <a:cubicBezTo>
                    <a:pt x="15" y="8"/>
                    <a:pt x="15" y="8"/>
                    <a:pt x="15" y="8"/>
                  </a:cubicBezTo>
                  <a:cubicBezTo>
                    <a:pt x="15" y="8"/>
                    <a:pt x="15" y="8"/>
                    <a:pt x="16" y="8"/>
                  </a:cubicBezTo>
                  <a:cubicBezTo>
                    <a:pt x="16" y="8"/>
                    <a:pt x="16" y="8"/>
                    <a:pt x="16" y="8"/>
                  </a:cubicBezTo>
                  <a:cubicBezTo>
                    <a:pt x="16" y="8"/>
                    <a:pt x="16" y="8"/>
                    <a:pt x="16" y="8"/>
                  </a:cubicBezTo>
                  <a:cubicBezTo>
                    <a:pt x="16" y="8"/>
                    <a:pt x="16" y="8"/>
                    <a:pt x="16" y="8"/>
                  </a:cubicBezTo>
                  <a:cubicBezTo>
                    <a:pt x="16" y="8"/>
                    <a:pt x="16" y="8"/>
                    <a:pt x="17" y="8"/>
                  </a:cubicBezTo>
                  <a:close/>
                  <a:moveTo>
                    <a:pt x="19" y="9"/>
                  </a:moveTo>
                  <a:cubicBezTo>
                    <a:pt x="19" y="9"/>
                    <a:pt x="19" y="9"/>
                    <a:pt x="19" y="9"/>
                  </a:cubicBezTo>
                  <a:cubicBezTo>
                    <a:pt x="19" y="9"/>
                    <a:pt x="19" y="9"/>
                    <a:pt x="19" y="9"/>
                  </a:cubicBezTo>
                  <a:cubicBezTo>
                    <a:pt x="19" y="9"/>
                    <a:pt x="19" y="9"/>
                    <a:pt x="19" y="9"/>
                  </a:cubicBezTo>
                  <a:cubicBezTo>
                    <a:pt x="19" y="9"/>
                    <a:pt x="18" y="9"/>
                    <a:pt x="18" y="9"/>
                  </a:cubicBezTo>
                  <a:cubicBezTo>
                    <a:pt x="18" y="8"/>
                    <a:pt x="19" y="9"/>
                    <a:pt x="19" y="9"/>
                  </a:cubicBezTo>
                  <a:cubicBezTo>
                    <a:pt x="19" y="9"/>
                    <a:pt x="19" y="9"/>
                    <a:pt x="19" y="9"/>
                  </a:cubicBezTo>
                  <a:close/>
                  <a:moveTo>
                    <a:pt x="20" y="15"/>
                  </a:moveTo>
                  <a:cubicBezTo>
                    <a:pt x="20" y="15"/>
                    <a:pt x="20" y="15"/>
                    <a:pt x="20" y="15"/>
                  </a:cubicBezTo>
                  <a:cubicBezTo>
                    <a:pt x="20" y="15"/>
                    <a:pt x="20" y="15"/>
                    <a:pt x="20" y="16"/>
                  </a:cubicBezTo>
                  <a:cubicBezTo>
                    <a:pt x="20" y="16"/>
                    <a:pt x="20" y="16"/>
                    <a:pt x="20" y="16"/>
                  </a:cubicBezTo>
                  <a:cubicBezTo>
                    <a:pt x="20" y="16"/>
                    <a:pt x="20" y="16"/>
                    <a:pt x="20" y="16"/>
                  </a:cubicBezTo>
                  <a:cubicBezTo>
                    <a:pt x="20" y="17"/>
                    <a:pt x="20" y="17"/>
                    <a:pt x="21" y="17"/>
                  </a:cubicBezTo>
                  <a:cubicBezTo>
                    <a:pt x="21" y="16"/>
                    <a:pt x="21" y="16"/>
                    <a:pt x="21" y="16"/>
                  </a:cubicBezTo>
                  <a:cubicBezTo>
                    <a:pt x="21" y="15"/>
                    <a:pt x="21" y="15"/>
                    <a:pt x="21" y="15"/>
                  </a:cubicBezTo>
                  <a:cubicBezTo>
                    <a:pt x="20" y="15"/>
                    <a:pt x="21" y="15"/>
                    <a:pt x="20" y="14"/>
                  </a:cubicBezTo>
                  <a:cubicBezTo>
                    <a:pt x="20" y="14"/>
                    <a:pt x="20" y="15"/>
                    <a:pt x="20" y="15"/>
                  </a:cubicBezTo>
                  <a:close/>
                  <a:moveTo>
                    <a:pt x="27" y="11"/>
                  </a:moveTo>
                  <a:cubicBezTo>
                    <a:pt x="27" y="11"/>
                    <a:pt x="27" y="11"/>
                    <a:pt x="27" y="11"/>
                  </a:cubicBezTo>
                  <a:cubicBezTo>
                    <a:pt x="27" y="11"/>
                    <a:pt x="27" y="11"/>
                    <a:pt x="27" y="11"/>
                  </a:cubicBezTo>
                  <a:cubicBezTo>
                    <a:pt x="27" y="11"/>
                    <a:pt x="27" y="11"/>
                    <a:pt x="27" y="11"/>
                  </a:cubicBezTo>
                  <a:cubicBezTo>
                    <a:pt x="27" y="11"/>
                    <a:pt x="27" y="11"/>
                    <a:pt x="27" y="11"/>
                  </a:cubicBezTo>
                  <a:cubicBezTo>
                    <a:pt x="27" y="11"/>
                    <a:pt x="27" y="11"/>
                    <a:pt x="27" y="11"/>
                  </a:cubicBezTo>
                  <a:cubicBezTo>
                    <a:pt x="27" y="11"/>
                    <a:pt x="27" y="11"/>
                    <a:pt x="28" y="11"/>
                  </a:cubicBezTo>
                  <a:cubicBezTo>
                    <a:pt x="28" y="11"/>
                    <a:pt x="28" y="11"/>
                    <a:pt x="28" y="11"/>
                  </a:cubicBezTo>
                  <a:cubicBezTo>
                    <a:pt x="28" y="11"/>
                    <a:pt x="28" y="11"/>
                    <a:pt x="28" y="11"/>
                  </a:cubicBezTo>
                  <a:cubicBezTo>
                    <a:pt x="28" y="11"/>
                    <a:pt x="27" y="11"/>
                    <a:pt x="27" y="11"/>
                  </a:cubicBezTo>
                  <a:close/>
                  <a:moveTo>
                    <a:pt x="27" y="11"/>
                  </a:moveTo>
                  <a:cubicBezTo>
                    <a:pt x="27" y="11"/>
                    <a:pt x="27" y="11"/>
                    <a:pt x="27" y="11"/>
                  </a:cubicBezTo>
                  <a:cubicBezTo>
                    <a:pt x="27" y="11"/>
                    <a:pt x="27" y="11"/>
                    <a:pt x="27" y="11"/>
                  </a:cubicBezTo>
                  <a:cubicBezTo>
                    <a:pt x="27" y="11"/>
                    <a:pt x="27" y="11"/>
                    <a:pt x="27" y="11"/>
                  </a:cubicBezTo>
                  <a:cubicBezTo>
                    <a:pt x="27" y="11"/>
                    <a:pt x="27" y="11"/>
                    <a:pt x="27" y="11"/>
                  </a:cubicBezTo>
                  <a:cubicBezTo>
                    <a:pt x="27" y="11"/>
                    <a:pt x="27" y="11"/>
                    <a:pt x="27" y="10"/>
                  </a:cubicBezTo>
                  <a:cubicBezTo>
                    <a:pt x="27" y="10"/>
                    <a:pt x="27" y="10"/>
                    <a:pt x="27" y="10"/>
                  </a:cubicBezTo>
                  <a:cubicBezTo>
                    <a:pt x="27" y="11"/>
                    <a:pt x="27" y="11"/>
                    <a:pt x="27" y="11"/>
                  </a:cubicBezTo>
                  <a:cubicBezTo>
                    <a:pt x="27" y="11"/>
                    <a:pt x="27" y="11"/>
                    <a:pt x="27" y="11"/>
                  </a:cubicBezTo>
                  <a:cubicBezTo>
                    <a:pt x="27" y="10"/>
                    <a:pt x="27" y="10"/>
                    <a:pt x="27" y="10"/>
                  </a:cubicBezTo>
                  <a:cubicBezTo>
                    <a:pt x="27" y="10"/>
                    <a:pt x="27" y="10"/>
                    <a:pt x="27" y="10"/>
                  </a:cubicBezTo>
                  <a:cubicBezTo>
                    <a:pt x="27" y="10"/>
                    <a:pt x="27" y="10"/>
                    <a:pt x="27" y="10"/>
                  </a:cubicBezTo>
                  <a:cubicBezTo>
                    <a:pt x="27" y="10"/>
                    <a:pt x="27" y="10"/>
                    <a:pt x="27" y="10"/>
                  </a:cubicBezTo>
                  <a:cubicBezTo>
                    <a:pt x="27" y="10"/>
                    <a:pt x="27" y="10"/>
                    <a:pt x="27" y="10"/>
                  </a:cubicBezTo>
                  <a:cubicBezTo>
                    <a:pt x="27" y="10"/>
                    <a:pt x="27" y="10"/>
                    <a:pt x="27" y="10"/>
                  </a:cubicBezTo>
                  <a:cubicBezTo>
                    <a:pt x="26" y="10"/>
                    <a:pt x="26" y="10"/>
                    <a:pt x="27" y="10"/>
                  </a:cubicBezTo>
                  <a:cubicBezTo>
                    <a:pt x="27" y="10"/>
                    <a:pt x="27" y="11"/>
                    <a:pt x="27" y="11"/>
                  </a:cubicBezTo>
                  <a:cubicBezTo>
                    <a:pt x="27" y="11"/>
                    <a:pt x="27" y="11"/>
                    <a:pt x="27" y="11"/>
                  </a:cubicBezTo>
                  <a:close/>
                  <a:moveTo>
                    <a:pt x="26" y="9"/>
                  </a:moveTo>
                  <a:cubicBezTo>
                    <a:pt x="26" y="9"/>
                    <a:pt x="26" y="9"/>
                    <a:pt x="26" y="9"/>
                  </a:cubicBezTo>
                  <a:cubicBezTo>
                    <a:pt x="26" y="9"/>
                    <a:pt x="26" y="9"/>
                    <a:pt x="26" y="9"/>
                  </a:cubicBezTo>
                  <a:cubicBezTo>
                    <a:pt x="26" y="9"/>
                    <a:pt x="26" y="9"/>
                    <a:pt x="26" y="9"/>
                  </a:cubicBezTo>
                  <a:cubicBezTo>
                    <a:pt x="26" y="9"/>
                    <a:pt x="26" y="9"/>
                    <a:pt x="26" y="9"/>
                  </a:cubicBezTo>
                  <a:cubicBezTo>
                    <a:pt x="26" y="9"/>
                    <a:pt x="26" y="9"/>
                    <a:pt x="26" y="9"/>
                  </a:cubicBezTo>
                  <a:cubicBezTo>
                    <a:pt x="26" y="9"/>
                    <a:pt x="26" y="9"/>
                    <a:pt x="26" y="9"/>
                  </a:cubicBezTo>
                  <a:cubicBezTo>
                    <a:pt x="26" y="9"/>
                    <a:pt x="26" y="9"/>
                    <a:pt x="26" y="9"/>
                  </a:cubicBez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grpSp>
      <p:sp>
        <p:nvSpPr>
          <p:cNvPr id="3" name="文本框 2"/>
          <p:cNvSpPr txBox="1"/>
          <p:nvPr/>
        </p:nvSpPr>
        <p:spPr>
          <a:xfrm>
            <a:off x="1381760" y="5687060"/>
            <a:ext cx="3647152" cy="507831"/>
          </a:xfrm>
          <a:prstGeom prst="rect">
            <a:avLst/>
          </a:prstGeom>
          <a:noFill/>
        </p:spPr>
        <p:txBody>
          <a:bodyPr wrap="none" rtlCol="0" anchor="t">
            <a:spAutoFit/>
          </a:bodyPr>
          <a:lstStyle/>
          <a:p>
            <a:pPr algn="l">
              <a:lnSpc>
                <a:spcPct val="150000"/>
              </a:lnSpc>
            </a:pPr>
            <a:r>
              <a:rPr lang="zh-CN" altLang="en-US" dirty="0">
                <a:solidFill>
                  <a:schemeClr val="tx2">
                    <a:lumMod val="50000"/>
                    <a:lumOff val="50000"/>
                  </a:schemeClr>
                </a:solidFill>
                <a:latin typeface="微软雅黑" panose="020B0503020204020204" pitchFamily="34" charset="-122"/>
                <a:ea typeface="微软雅黑" panose="020B0503020204020204" pitchFamily="34" charset="-122"/>
                <a:sym typeface="+mn-ea"/>
              </a:rPr>
              <a:t>关注学院发布的校学工部招聘工作</a:t>
            </a:r>
            <a:endParaRPr lang="zh-CN" altLang="en-US" dirty="0">
              <a:solidFill>
                <a:schemeClr val="tx2">
                  <a:lumMod val="50000"/>
                  <a:lumOff val="50000"/>
                </a:schemeClr>
              </a:solidFill>
              <a:latin typeface="微软雅黑" panose="020B0503020204020204" pitchFamily="34" charset="-122"/>
              <a:ea typeface="微软雅黑" panose="020B0503020204020204" pitchFamily="34" charset="-122"/>
              <a:sym typeface="+mn-ea"/>
            </a:endParaRPr>
          </a:p>
        </p:txBody>
      </p:sp>
      <p:grpSp>
        <p:nvGrpSpPr>
          <p:cNvPr id="39326" name="Group 414"/>
          <p:cNvGrpSpPr/>
          <p:nvPr/>
        </p:nvGrpSpPr>
        <p:grpSpPr bwMode="auto">
          <a:xfrm>
            <a:off x="246526" y="4676154"/>
            <a:ext cx="702138" cy="716377"/>
            <a:chOff x="0" y="0"/>
            <a:chExt cx="1568" cy="1570"/>
          </a:xfrm>
        </p:grpSpPr>
        <p:sp>
          <p:nvSpPr>
            <p:cNvPr id="39327" name="Oval 41"/>
            <p:cNvSpPr>
              <a:spLocks noChangeArrowheads="1"/>
            </p:cNvSpPr>
            <p:nvPr/>
          </p:nvSpPr>
          <p:spPr bwMode="auto">
            <a:xfrm>
              <a:off x="0" y="0"/>
              <a:ext cx="1568" cy="1570"/>
            </a:xfrm>
            <a:prstGeom prst="ellipse">
              <a:avLst/>
            </a:prstGeom>
            <a:solidFill>
              <a:srgbClr val="16C5CA"/>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328" name="Freeform 42"/>
            <p:cNvSpPr>
              <a:spLocks noChangeArrowheads="1"/>
            </p:cNvSpPr>
            <p:nvPr/>
          </p:nvSpPr>
          <p:spPr bwMode="auto">
            <a:xfrm>
              <a:off x="475" y="288"/>
              <a:ext cx="1040" cy="1282"/>
            </a:xfrm>
            <a:custGeom>
              <a:avLst/>
              <a:gdLst>
                <a:gd name="T0" fmla="*/ 57 w 235"/>
                <a:gd name="T1" fmla="*/ 0 h 290"/>
                <a:gd name="T2" fmla="*/ 55 w 235"/>
                <a:gd name="T3" fmla="*/ 0 h 290"/>
                <a:gd name="T4" fmla="*/ 51 w 235"/>
                <a:gd name="T5" fmla="*/ 0 h 290"/>
                <a:gd name="T6" fmla="*/ 47 w 235"/>
                <a:gd name="T7" fmla="*/ 0 h 290"/>
                <a:gd name="T8" fmla="*/ 44 w 235"/>
                <a:gd name="T9" fmla="*/ 0 h 290"/>
                <a:gd name="T10" fmla="*/ 40 w 235"/>
                <a:gd name="T11" fmla="*/ 0 h 290"/>
                <a:gd name="T12" fmla="*/ 36 w 235"/>
                <a:gd name="T13" fmla="*/ 0 h 290"/>
                <a:gd name="T14" fmla="*/ 33 w 235"/>
                <a:gd name="T15" fmla="*/ 0 h 290"/>
                <a:gd name="T16" fmla="*/ 29 w 235"/>
                <a:gd name="T17" fmla="*/ 0 h 290"/>
                <a:gd name="T18" fmla="*/ 25 w 235"/>
                <a:gd name="T19" fmla="*/ 0 h 290"/>
                <a:gd name="T20" fmla="*/ 21 w 235"/>
                <a:gd name="T21" fmla="*/ 0 h 290"/>
                <a:gd name="T22" fmla="*/ 18 w 235"/>
                <a:gd name="T23" fmla="*/ 0 h 290"/>
                <a:gd name="T24" fmla="*/ 15 w 235"/>
                <a:gd name="T25" fmla="*/ 0 h 290"/>
                <a:gd name="T26" fmla="*/ 13 w 235"/>
                <a:gd name="T27" fmla="*/ 0 h 290"/>
                <a:gd name="T28" fmla="*/ 12 w 235"/>
                <a:gd name="T29" fmla="*/ 2 h 290"/>
                <a:gd name="T30" fmla="*/ 12 w 235"/>
                <a:gd name="T31" fmla="*/ 16 h 290"/>
                <a:gd name="T32" fmla="*/ 13 w 235"/>
                <a:gd name="T33" fmla="*/ 18 h 290"/>
                <a:gd name="T34" fmla="*/ 14 w 235"/>
                <a:gd name="T35" fmla="*/ 24 h 290"/>
                <a:gd name="T36" fmla="*/ 13 w 235"/>
                <a:gd name="T37" fmla="*/ 30 h 290"/>
                <a:gd name="T38" fmla="*/ 12 w 235"/>
                <a:gd name="T39" fmla="*/ 35 h 290"/>
                <a:gd name="T40" fmla="*/ 10 w 235"/>
                <a:gd name="T41" fmla="*/ 41 h 290"/>
                <a:gd name="T42" fmla="*/ 9 w 235"/>
                <a:gd name="T43" fmla="*/ 46 h 290"/>
                <a:gd name="T44" fmla="*/ 7 w 235"/>
                <a:gd name="T45" fmla="*/ 52 h 290"/>
                <a:gd name="T46" fmla="*/ 6 w 235"/>
                <a:gd name="T47" fmla="*/ 57 h 290"/>
                <a:gd name="T48" fmla="*/ 4 w 235"/>
                <a:gd name="T49" fmla="*/ 63 h 290"/>
                <a:gd name="T50" fmla="*/ 3 w 235"/>
                <a:gd name="T51" fmla="*/ 68 h 290"/>
                <a:gd name="T52" fmla="*/ 2 w 235"/>
                <a:gd name="T53" fmla="*/ 73 h 290"/>
                <a:gd name="T54" fmla="*/ 2 w 235"/>
                <a:gd name="T55" fmla="*/ 78 h 290"/>
                <a:gd name="T56" fmla="*/ 2 w 235"/>
                <a:gd name="T57" fmla="*/ 83 h 290"/>
                <a:gd name="T58" fmla="*/ 2 w 235"/>
                <a:gd name="T59" fmla="*/ 90 h 290"/>
                <a:gd name="T60" fmla="*/ 2 w 235"/>
                <a:gd name="T61" fmla="*/ 101 h 290"/>
                <a:gd name="T62" fmla="*/ 2 w 235"/>
                <a:gd name="T63" fmla="*/ 114 h 290"/>
                <a:gd name="T64" fmla="*/ 2 w 235"/>
                <a:gd name="T65" fmla="*/ 128 h 290"/>
                <a:gd name="T66" fmla="*/ 2 w 235"/>
                <a:gd name="T67" fmla="*/ 143 h 290"/>
                <a:gd name="T68" fmla="*/ 2 w 235"/>
                <a:gd name="T69" fmla="*/ 157 h 290"/>
                <a:gd name="T70" fmla="*/ 2 w 235"/>
                <a:gd name="T71" fmla="*/ 170 h 290"/>
                <a:gd name="T72" fmla="*/ 2 w 235"/>
                <a:gd name="T73" fmla="*/ 180 h 290"/>
                <a:gd name="T74" fmla="*/ 2 w 235"/>
                <a:gd name="T75" fmla="*/ 187 h 290"/>
                <a:gd name="T76" fmla="*/ 2 w 235"/>
                <a:gd name="T77" fmla="*/ 189 h 290"/>
                <a:gd name="T78" fmla="*/ 1 w 235"/>
                <a:gd name="T79" fmla="*/ 193 h 290"/>
                <a:gd name="T80" fmla="*/ 0 w 235"/>
                <a:gd name="T81" fmla="*/ 195 h 290"/>
                <a:gd name="T82" fmla="*/ 0 w 235"/>
                <a:gd name="T83" fmla="*/ 213 h 290"/>
                <a:gd name="T84" fmla="*/ 0 w 235"/>
                <a:gd name="T85" fmla="*/ 218 h 290"/>
                <a:gd name="T86" fmla="*/ 2 w 235"/>
                <a:gd name="T87" fmla="*/ 222 h 290"/>
                <a:gd name="T88" fmla="*/ 70 w 235"/>
                <a:gd name="T89" fmla="*/ 290 h 29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5"/>
                <a:gd name="T136" fmla="*/ 0 h 290"/>
                <a:gd name="T137" fmla="*/ 235 w 235"/>
                <a:gd name="T138" fmla="*/ 290 h 29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5" h="290">
                  <a:moveTo>
                    <a:pt x="235" y="178"/>
                  </a:moveTo>
                  <a:cubicBezTo>
                    <a:pt x="57" y="0"/>
                    <a:pt x="57" y="0"/>
                    <a:pt x="57" y="0"/>
                  </a:cubicBezTo>
                  <a:cubicBezTo>
                    <a:pt x="57" y="0"/>
                    <a:pt x="57" y="0"/>
                    <a:pt x="57" y="0"/>
                  </a:cubicBezTo>
                  <a:cubicBezTo>
                    <a:pt x="56" y="0"/>
                    <a:pt x="56" y="0"/>
                    <a:pt x="56" y="0"/>
                  </a:cubicBezTo>
                  <a:cubicBezTo>
                    <a:pt x="56" y="0"/>
                    <a:pt x="56" y="0"/>
                    <a:pt x="56" y="0"/>
                  </a:cubicBezTo>
                  <a:cubicBezTo>
                    <a:pt x="55" y="0"/>
                    <a:pt x="55" y="0"/>
                    <a:pt x="55" y="0"/>
                  </a:cubicBezTo>
                  <a:cubicBezTo>
                    <a:pt x="54" y="0"/>
                    <a:pt x="54" y="0"/>
                    <a:pt x="54" y="0"/>
                  </a:cubicBezTo>
                  <a:cubicBezTo>
                    <a:pt x="52" y="0"/>
                    <a:pt x="52" y="0"/>
                    <a:pt x="52" y="0"/>
                  </a:cubicBezTo>
                  <a:cubicBezTo>
                    <a:pt x="51" y="0"/>
                    <a:pt x="51" y="0"/>
                    <a:pt x="51" y="0"/>
                  </a:cubicBezTo>
                  <a:cubicBezTo>
                    <a:pt x="50" y="0"/>
                    <a:pt x="50" y="0"/>
                    <a:pt x="50" y="0"/>
                  </a:cubicBezTo>
                  <a:cubicBezTo>
                    <a:pt x="49" y="0"/>
                    <a:pt x="49" y="0"/>
                    <a:pt x="49" y="0"/>
                  </a:cubicBezTo>
                  <a:cubicBezTo>
                    <a:pt x="47" y="0"/>
                    <a:pt x="47" y="0"/>
                    <a:pt x="47" y="0"/>
                  </a:cubicBezTo>
                  <a:cubicBezTo>
                    <a:pt x="46" y="0"/>
                    <a:pt x="46" y="0"/>
                    <a:pt x="46" y="0"/>
                  </a:cubicBezTo>
                  <a:cubicBezTo>
                    <a:pt x="45" y="0"/>
                    <a:pt x="45" y="0"/>
                    <a:pt x="45" y="0"/>
                  </a:cubicBezTo>
                  <a:cubicBezTo>
                    <a:pt x="44" y="0"/>
                    <a:pt x="44" y="0"/>
                    <a:pt x="44" y="0"/>
                  </a:cubicBezTo>
                  <a:cubicBezTo>
                    <a:pt x="43" y="0"/>
                    <a:pt x="43" y="0"/>
                    <a:pt x="43" y="0"/>
                  </a:cubicBezTo>
                  <a:cubicBezTo>
                    <a:pt x="41" y="0"/>
                    <a:pt x="41" y="0"/>
                    <a:pt x="41" y="0"/>
                  </a:cubicBezTo>
                  <a:cubicBezTo>
                    <a:pt x="40" y="0"/>
                    <a:pt x="40" y="0"/>
                    <a:pt x="40" y="0"/>
                  </a:cubicBezTo>
                  <a:cubicBezTo>
                    <a:pt x="39" y="0"/>
                    <a:pt x="39" y="0"/>
                    <a:pt x="39" y="0"/>
                  </a:cubicBezTo>
                  <a:cubicBezTo>
                    <a:pt x="38" y="0"/>
                    <a:pt x="38" y="0"/>
                    <a:pt x="38" y="0"/>
                  </a:cubicBezTo>
                  <a:cubicBezTo>
                    <a:pt x="36" y="0"/>
                    <a:pt x="36" y="0"/>
                    <a:pt x="36" y="0"/>
                  </a:cubicBezTo>
                  <a:cubicBezTo>
                    <a:pt x="35" y="0"/>
                    <a:pt x="35" y="0"/>
                    <a:pt x="35" y="0"/>
                  </a:cubicBezTo>
                  <a:cubicBezTo>
                    <a:pt x="34" y="0"/>
                    <a:pt x="34" y="0"/>
                    <a:pt x="34" y="0"/>
                  </a:cubicBezTo>
                  <a:cubicBezTo>
                    <a:pt x="33" y="0"/>
                    <a:pt x="33" y="0"/>
                    <a:pt x="33" y="0"/>
                  </a:cubicBezTo>
                  <a:cubicBezTo>
                    <a:pt x="31" y="0"/>
                    <a:pt x="31" y="0"/>
                    <a:pt x="31" y="0"/>
                  </a:cubicBezTo>
                  <a:cubicBezTo>
                    <a:pt x="30" y="0"/>
                    <a:pt x="30" y="0"/>
                    <a:pt x="30" y="0"/>
                  </a:cubicBezTo>
                  <a:cubicBezTo>
                    <a:pt x="29" y="0"/>
                    <a:pt x="29" y="0"/>
                    <a:pt x="29" y="0"/>
                  </a:cubicBezTo>
                  <a:cubicBezTo>
                    <a:pt x="28" y="0"/>
                    <a:pt x="28" y="0"/>
                    <a:pt x="28" y="0"/>
                  </a:cubicBezTo>
                  <a:cubicBezTo>
                    <a:pt x="26" y="0"/>
                    <a:pt x="26" y="0"/>
                    <a:pt x="26" y="0"/>
                  </a:cubicBezTo>
                  <a:cubicBezTo>
                    <a:pt x="25" y="0"/>
                    <a:pt x="25" y="0"/>
                    <a:pt x="25" y="0"/>
                  </a:cubicBezTo>
                  <a:cubicBezTo>
                    <a:pt x="24" y="0"/>
                    <a:pt x="24" y="0"/>
                    <a:pt x="24" y="0"/>
                  </a:cubicBezTo>
                  <a:cubicBezTo>
                    <a:pt x="23" y="0"/>
                    <a:pt x="23" y="0"/>
                    <a:pt x="23" y="0"/>
                  </a:cubicBezTo>
                  <a:cubicBezTo>
                    <a:pt x="21" y="0"/>
                    <a:pt x="21" y="0"/>
                    <a:pt x="21" y="0"/>
                  </a:cubicBezTo>
                  <a:cubicBezTo>
                    <a:pt x="20" y="0"/>
                    <a:pt x="20" y="0"/>
                    <a:pt x="20" y="0"/>
                  </a:cubicBezTo>
                  <a:cubicBezTo>
                    <a:pt x="19" y="0"/>
                    <a:pt x="19" y="0"/>
                    <a:pt x="19" y="0"/>
                  </a:cubicBezTo>
                  <a:cubicBezTo>
                    <a:pt x="18" y="0"/>
                    <a:pt x="18" y="0"/>
                    <a:pt x="18" y="0"/>
                  </a:cubicBezTo>
                  <a:cubicBezTo>
                    <a:pt x="16" y="0"/>
                    <a:pt x="16" y="0"/>
                    <a:pt x="16" y="0"/>
                  </a:cubicBezTo>
                  <a:cubicBezTo>
                    <a:pt x="15" y="0"/>
                    <a:pt x="15" y="0"/>
                    <a:pt x="15" y="0"/>
                  </a:cubicBezTo>
                  <a:cubicBezTo>
                    <a:pt x="15" y="0"/>
                    <a:pt x="15" y="0"/>
                    <a:pt x="15" y="0"/>
                  </a:cubicBezTo>
                  <a:cubicBezTo>
                    <a:pt x="14" y="0"/>
                    <a:pt x="14" y="0"/>
                    <a:pt x="14" y="0"/>
                  </a:cubicBezTo>
                  <a:cubicBezTo>
                    <a:pt x="14" y="0"/>
                    <a:pt x="14" y="0"/>
                    <a:pt x="14" y="0"/>
                  </a:cubicBezTo>
                  <a:cubicBezTo>
                    <a:pt x="13" y="0"/>
                    <a:pt x="13" y="0"/>
                    <a:pt x="13" y="0"/>
                  </a:cubicBezTo>
                  <a:cubicBezTo>
                    <a:pt x="13" y="1"/>
                    <a:pt x="13" y="1"/>
                    <a:pt x="13" y="1"/>
                  </a:cubicBezTo>
                  <a:cubicBezTo>
                    <a:pt x="12" y="1"/>
                    <a:pt x="12" y="1"/>
                    <a:pt x="12" y="1"/>
                  </a:cubicBezTo>
                  <a:cubicBezTo>
                    <a:pt x="12" y="2"/>
                    <a:pt x="12" y="2"/>
                    <a:pt x="12" y="2"/>
                  </a:cubicBezTo>
                  <a:cubicBezTo>
                    <a:pt x="12" y="2"/>
                    <a:pt x="12" y="2"/>
                    <a:pt x="12" y="2"/>
                  </a:cubicBezTo>
                  <a:cubicBezTo>
                    <a:pt x="12" y="16"/>
                    <a:pt x="12" y="16"/>
                    <a:pt x="12" y="16"/>
                  </a:cubicBezTo>
                  <a:cubicBezTo>
                    <a:pt x="12" y="16"/>
                    <a:pt x="12" y="16"/>
                    <a:pt x="12" y="16"/>
                  </a:cubicBezTo>
                  <a:cubicBezTo>
                    <a:pt x="12" y="17"/>
                    <a:pt x="12" y="17"/>
                    <a:pt x="12" y="17"/>
                  </a:cubicBezTo>
                  <a:cubicBezTo>
                    <a:pt x="13" y="17"/>
                    <a:pt x="13" y="17"/>
                    <a:pt x="13" y="17"/>
                  </a:cubicBezTo>
                  <a:cubicBezTo>
                    <a:pt x="13" y="18"/>
                    <a:pt x="13" y="18"/>
                    <a:pt x="13" y="18"/>
                  </a:cubicBezTo>
                  <a:cubicBezTo>
                    <a:pt x="17" y="22"/>
                    <a:pt x="17" y="22"/>
                    <a:pt x="17" y="22"/>
                  </a:cubicBezTo>
                  <a:cubicBezTo>
                    <a:pt x="14" y="22"/>
                    <a:pt x="14" y="22"/>
                    <a:pt x="14" y="22"/>
                  </a:cubicBezTo>
                  <a:cubicBezTo>
                    <a:pt x="14" y="24"/>
                    <a:pt x="14" y="24"/>
                    <a:pt x="14" y="24"/>
                  </a:cubicBezTo>
                  <a:cubicBezTo>
                    <a:pt x="14" y="26"/>
                    <a:pt x="14" y="26"/>
                    <a:pt x="14" y="26"/>
                  </a:cubicBezTo>
                  <a:cubicBezTo>
                    <a:pt x="13" y="28"/>
                    <a:pt x="13" y="28"/>
                    <a:pt x="13" y="28"/>
                  </a:cubicBezTo>
                  <a:cubicBezTo>
                    <a:pt x="13" y="30"/>
                    <a:pt x="13" y="30"/>
                    <a:pt x="13" y="30"/>
                  </a:cubicBezTo>
                  <a:cubicBezTo>
                    <a:pt x="13" y="31"/>
                    <a:pt x="13" y="31"/>
                    <a:pt x="13" y="31"/>
                  </a:cubicBezTo>
                  <a:cubicBezTo>
                    <a:pt x="12" y="33"/>
                    <a:pt x="12" y="33"/>
                    <a:pt x="12" y="33"/>
                  </a:cubicBezTo>
                  <a:cubicBezTo>
                    <a:pt x="12" y="35"/>
                    <a:pt x="12" y="35"/>
                    <a:pt x="12" y="35"/>
                  </a:cubicBezTo>
                  <a:cubicBezTo>
                    <a:pt x="11" y="37"/>
                    <a:pt x="11" y="37"/>
                    <a:pt x="11" y="37"/>
                  </a:cubicBezTo>
                  <a:cubicBezTo>
                    <a:pt x="11" y="39"/>
                    <a:pt x="11" y="39"/>
                    <a:pt x="11" y="39"/>
                  </a:cubicBezTo>
                  <a:cubicBezTo>
                    <a:pt x="10" y="41"/>
                    <a:pt x="10" y="41"/>
                    <a:pt x="10" y="41"/>
                  </a:cubicBezTo>
                  <a:cubicBezTo>
                    <a:pt x="10" y="43"/>
                    <a:pt x="10" y="43"/>
                    <a:pt x="10" y="43"/>
                  </a:cubicBezTo>
                  <a:cubicBezTo>
                    <a:pt x="9" y="45"/>
                    <a:pt x="9" y="45"/>
                    <a:pt x="9" y="45"/>
                  </a:cubicBezTo>
                  <a:cubicBezTo>
                    <a:pt x="9" y="46"/>
                    <a:pt x="9" y="46"/>
                    <a:pt x="9" y="46"/>
                  </a:cubicBezTo>
                  <a:cubicBezTo>
                    <a:pt x="8" y="48"/>
                    <a:pt x="8" y="48"/>
                    <a:pt x="8" y="48"/>
                  </a:cubicBezTo>
                  <a:cubicBezTo>
                    <a:pt x="8" y="50"/>
                    <a:pt x="8" y="50"/>
                    <a:pt x="8" y="50"/>
                  </a:cubicBezTo>
                  <a:cubicBezTo>
                    <a:pt x="7" y="52"/>
                    <a:pt x="7" y="52"/>
                    <a:pt x="7" y="52"/>
                  </a:cubicBezTo>
                  <a:cubicBezTo>
                    <a:pt x="7" y="54"/>
                    <a:pt x="7" y="54"/>
                    <a:pt x="7" y="54"/>
                  </a:cubicBezTo>
                  <a:cubicBezTo>
                    <a:pt x="6" y="55"/>
                    <a:pt x="6" y="55"/>
                    <a:pt x="6" y="55"/>
                  </a:cubicBezTo>
                  <a:cubicBezTo>
                    <a:pt x="6" y="57"/>
                    <a:pt x="6" y="57"/>
                    <a:pt x="6" y="57"/>
                  </a:cubicBezTo>
                  <a:cubicBezTo>
                    <a:pt x="5" y="59"/>
                    <a:pt x="5" y="59"/>
                    <a:pt x="5" y="59"/>
                  </a:cubicBezTo>
                  <a:cubicBezTo>
                    <a:pt x="5" y="61"/>
                    <a:pt x="5" y="61"/>
                    <a:pt x="5" y="61"/>
                  </a:cubicBezTo>
                  <a:cubicBezTo>
                    <a:pt x="4" y="63"/>
                    <a:pt x="4" y="63"/>
                    <a:pt x="4" y="63"/>
                  </a:cubicBezTo>
                  <a:cubicBezTo>
                    <a:pt x="4" y="64"/>
                    <a:pt x="4" y="64"/>
                    <a:pt x="4" y="64"/>
                  </a:cubicBezTo>
                  <a:cubicBezTo>
                    <a:pt x="4" y="66"/>
                    <a:pt x="4" y="66"/>
                    <a:pt x="4" y="66"/>
                  </a:cubicBezTo>
                  <a:cubicBezTo>
                    <a:pt x="3" y="68"/>
                    <a:pt x="3" y="68"/>
                    <a:pt x="3" y="68"/>
                  </a:cubicBezTo>
                  <a:cubicBezTo>
                    <a:pt x="3" y="70"/>
                    <a:pt x="3" y="70"/>
                    <a:pt x="3" y="70"/>
                  </a:cubicBezTo>
                  <a:cubicBezTo>
                    <a:pt x="3" y="71"/>
                    <a:pt x="3" y="71"/>
                    <a:pt x="3" y="71"/>
                  </a:cubicBezTo>
                  <a:cubicBezTo>
                    <a:pt x="2" y="73"/>
                    <a:pt x="2" y="73"/>
                    <a:pt x="2" y="73"/>
                  </a:cubicBezTo>
                  <a:cubicBezTo>
                    <a:pt x="2" y="75"/>
                    <a:pt x="2" y="75"/>
                    <a:pt x="2" y="75"/>
                  </a:cubicBezTo>
                  <a:cubicBezTo>
                    <a:pt x="2" y="77"/>
                    <a:pt x="2" y="77"/>
                    <a:pt x="2" y="77"/>
                  </a:cubicBezTo>
                  <a:cubicBezTo>
                    <a:pt x="2" y="78"/>
                    <a:pt x="2" y="78"/>
                    <a:pt x="2" y="78"/>
                  </a:cubicBezTo>
                  <a:cubicBezTo>
                    <a:pt x="2" y="80"/>
                    <a:pt x="2" y="80"/>
                    <a:pt x="2" y="80"/>
                  </a:cubicBezTo>
                  <a:cubicBezTo>
                    <a:pt x="2" y="81"/>
                    <a:pt x="2" y="81"/>
                    <a:pt x="2" y="81"/>
                  </a:cubicBezTo>
                  <a:cubicBezTo>
                    <a:pt x="2" y="83"/>
                    <a:pt x="2" y="83"/>
                    <a:pt x="2" y="83"/>
                  </a:cubicBezTo>
                  <a:cubicBezTo>
                    <a:pt x="2" y="85"/>
                    <a:pt x="2" y="85"/>
                    <a:pt x="2" y="85"/>
                  </a:cubicBezTo>
                  <a:cubicBezTo>
                    <a:pt x="2" y="87"/>
                    <a:pt x="2" y="87"/>
                    <a:pt x="2" y="87"/>
                  </a:cubicBezTo>
                  <a:cubicBezTo>
                    <a:pt x="2" y="90"/>
                    <a:pt x="2" y="90"/>
                    <a:pt x="2" y="90"/>
                  </a:cubicBezTo>
                  <a:cubicBezTo>
                    <a:pt x="2" y="93"/>
                    <a:pt x="2" y="93"/>
                    <a:pt x="2" y="93"/>
                  </a:cubicBezTo>
                  <a:cubicBezTo>
                    <a:pt x="2" y="97"/>
                    <a:pt x="2" y="97"/>
                    <a:pt x="2" y="97"/>
                  </a:cubicBezTo>
                  <a:cubicBezTo>
                    <a:pt x="2" y="101"/>
                    <a:pt x="2" y="101"/>
                    <a:pt x="2" y="101"/>
                  </a:cubicBezTo>
                  <a:cubicBezTo>
                    <a:pt x="2" y="105"/>
                    <a:pt x="2" y="105"/>
                    <a:pt x="2" y="105"/>
                  </a:cubicBezTo>
                  <a:cubicBezTo>
                    <a:pt x="2" y="109"/>
                    <a:pt x="2" y="109"/>
                    <a:pt x="2" y="109"/>
                  </a:cubicBezTo>
                  <a:cubicBezTo>
                    <a:pt x="2" y="114"/>
                    <a:pt x="2" y="114"/>
                    <a:pt x="2" y="114"/>
                  </a:cubicBezTo>
                  <a:cubicBezTo>
                    <a:pt x="2" y="119"/>
                    <a:pt x="2" y="119"/>
                    <a:pt x="2" y="119"/>
                  </a:cubicBezTo>
                  <a:cubicBezTo>
                    <a:pt x="2" y="123"/>
                    <a:pt x="2" y="123"/>
                    <a:pt x="2" y="123"/>
                  </a:cubicBezTo>
                  <a:cubicBezTo>
                    <a:pt x="2" y="128"/>
                    <a:pt x="2" y="128"/>
                    <a:pt x="2" y="128"/>
                  </a:cubicBezTo>
                  <a:cubicBezTo>
                    <a:pt x="2" y="133"/>
                    <a:pt x="2" y="133"/>
                    <a:pt x="2" y="133"/>
                  </a:cubicBezTo>
                  <a:cubicBezTo>
                    <a:pt x="2" y="138"/>
                    <a:pt x="2" y="138"/>
                    <a:pt x="2" y="138"/>
                  </a:cubicBezTo>
                  <a:cubicBezTo>
                    <a:pt x="2" y="143"/>
                    <a:pt x="2" y="143"/>
                    <a:pt x="2" y="143"/>
                  </a:cubicBezTo>
                  <a:cubicBezTo>
                    <a:pt x="2" y="148"/>
                    <a:pt x="2" y="148"/>
                    <a:pt x="2" y="148"/>
                  </a:cubicBezTo>
                  <a:cubicBezTo>
                    <a:pt x="2" y="152"/>
                    <a:pt x="2" y="152"/>
                    <a:pt x="2" y="152"/>
                  </a:cubicBezTo>
                  <a:cubicBezTo>
                    <a:pt x="2" y="157"/>
                    <a:pt x="2" y="157"/>
                    <a:pt x="2" y="157"/>
                  </a:cubicBezTo>
                  <a:cubicBezTo>
                    <a:pt x="2" y="162"/>
                    <a:pt x="2" y="162"/>
                    <a:pt x="2" y="162"/>
                  </a:cubicBezTo>
                  <a:cubicBezTo>
                    <a:pt x="2" y="166"/>
                    <a:pt x="2" y="166"/>
                    <a:pt x="2" y="166"/>
                  </a:cubicBezTo>
                  <a:cubicBezTo>
                    <a:pt x="2" y="170"/>
                    <a:pt x="2" y="170"/>
                    <a:pt x="2" y="170"/>
                  </a:cubicBezTo>
                  <a:cubicBezTo>
                    <a:pt x="2" y="173"/>
                    <a:pt x="2" y="173"/>
                    <a:pt x="2" y="173"/>
                  </a:cubicBezTo>
                  <a:cubicBezTo>
                    <a:pt x="2" y="177"/>
                    <a:pt x="2" y="177"/>
                    <a:pt x="2" y="177"/>
                  </a:cubicBezTo>
                  <a:cubicBezTo>
                    <a:pt x="2" y="180"/>
                    <a:pt x="2" y="180"/>
                    <a:pt x="2" y="180"/>
                  </a:cubicBezTo>
                  <a:cubicBezTo>
                    <a:pt x="2" y="183"/>
                    <a:pt x="2" y="183"/>
                    <a:pt x="2" y="183"/>
                  </a:cubicBezTo>
                  <a:cubicBezTo>
                    <a:pt x="2" y="185"/>
                    <a:pt x="2" y="185"/>
                    <a:pt x="2" y="185"/>
                  </a:cubicBezTo>
                  <a:cubicBezTo>
                    <a:pt x="2" y="187"/>
                    <a:pt x="2" y="187"/>
                    <a:pt x="2" y="187"/>
                  </a:cubicBezTo>
                  <a:cubicBezTo>
                    <a:pt x="2" y="188"/>
                    <a:pt x="2" y="188"/>
                    <a:pt x="2" y="188"/>
                  </a:cubicBezTo>
                  <a:cubicBezTo>
                    <a:pt x="2" y="189"/>
                    <a:pt x="2" y="189"/>
                    <a:pt x="2" y="189"/>
                  </a:cubicBezTo>
                  <a:cubicBezTo>
                    <a:pt x="2" y="189"/>
                    <a:pt x="2" y="189"/>
                    <a:pt x="2" y="189"/>
                  </a:cubicBezTo>
                  <a:cubicBezTo>
                    <a:pt x="2" y="190"/>
                    <a:pt x="2" y="190"/>
                    <a:pt x="2" y="190"/>
                  </a:cubicBezTo>
                  <a:cubicBezTo>
                    <a:pt x="1" y="191"/>
                    <a:pt x="1" y="191"/>
                    <a:pt x="1" y="191"/>
                  </a:cubicBezTo>
                  <a:cubicBezTo>
                    <a:pt x="1" y="193"/>
                    <a:pt x="1" y="193"/>
                    <a:pt x="1" y="193"/>
                  </a:cubicBezTo>
                  <a:cubicBezTo>
                    <a:pt x="1" y="193"/>
                    <a:pt x="1" y="193"/>
                    <a:pt x="1" y="193"/>
                  </a:cubicBezTo>
                  <a:cubicBezTo>
                    <a:pt x="0" y="194"/>
                    <a:pt x="0" y="194"/>
                    <a:pt x="0" y="194"/>
                  </a:cubicBezTo>
                  <a:cubicBezTo>
                    <a:pt x="0" y="195"/>
                    <a:pt x="0" y="195"/>
                    <a:pt x="0" y="195"/>
                  </a:cubicBezTo>
                  <a:cubicBezTo>
                    <a:pt x="0" y="196"/>
                    <a:pt x="0" y="196"/>
                    <a:pt x="0" y="196"/>
                  </a:cubicBezTo>
                  <a:cubicBezTo>
                    <a:pt x="0" y="197"/>
                    <a:pt x="0" y="197"/>
                    <a:pt x="0" y="197"/>
                  </a:cubicBezTo>
                  <a:cubicBezTo>
                    <a:pt x="0" y="213"/>
                    <a:pt x="0" y="213"/>
                    <a:pt x="0" y="213"/>
                  </a:cubicBezTo>
                  <a:cubicBezTo>
                    <a:pt x="0" y="215"/>
                    <a:pt x="0" y="215"/>
                    <a:pt x="0" y="215"/>
                  </a:cubicBezTo>
                  <a:cubicBezTo>
                    <a:pt x="0" y="217"/>
                    <a:pt x="0" y="217"/>
                    <a:pt x="0" y="217"/>
                  </a:cubicBezTo>
                  <a:cubicBezTo>
                    <a:pt x="0" y="218"/>
                    <a:pt x="0" y="218"/>
                    <a:pt x="0" y="218"/>
                  </a:cubicBezTo>
                  <a:cubicBezTo>
                    <a:pt x="1" y="220"/>
                    <a:pt x="1" y="220"/>
                    <a:pt x="1" y="220"/>
                  </a:cubicBezTo>
                  <a:cubicBezTo>
                    <a:pt x="1" y="221"/>
                    <a:pt x="1" y="221"/>
                    <a:pt x="1" y="221"/>
                  </a:cubicBezTo>
                  <a:cubicBezTo>
                    <a:pt x="2" y="222"/>
                    <a:pt x="2" y="222"/>
                    <a:pt x="2" y="222"/>
                  </a:cubicBezTo>
                  <a:cubicBezTo>
                    <a:pt x="3" y="223"/>
                    <a:pt x="3" y="223"/>
                    <a:pt x="3" y="223"/>
                  </a:cubicBezTo>
                  <a:cubicBezTo>
                    <a:pt x="70" y="290"/>
                    <a:pt x="70" y="290"/>
                    <a:pt x="70" y="290"/>
                  </a:cubicBezTo>
                  <a:cubicBezTo>
                    <a:pt x="70" y="290"/>
                    <a:pt x="70" y="290"/>
                    <a:pt x="70" y="290"/>
                  </a:cubicBezTo>
                  <a:cubicBezTo>
                    <a:pt x="145" y="290"/>
                    <a:pt x="209" y="244"/>
                    <a:pt x="235" y="178"/>
                  </a:cubicBezTo>
                  <a:close/>
                </a:path>
              </a:pathLst>
            </a:custGeom>
            <a:solidFill>
              <a:srgbClr val="049DA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329" name="Freeform 148"/>
            <p:cNvSpPr>
              <a:spLocks noEditPoints="1" noChangeArrowheads="1"/>
            </p:cNvSpPr>
            <p:nvPr/>
          </p:nvSpPr>
          <p:spPr bwMode="auto">
            <a:xfrm>
              <a:off x="475" y="288"/>
              <a:ext cx="650" cy="1000"/>
            </a:xfrm>
            <a:custGeom>
              <a:avLst/>
              <a:gdLst>
                <a:gd name="T0" fmla="*/ 58 w 147"/>
                <a:gd name="T1" fmla="*/ 2 h 226"/>
                <a:gd name="T2" fmla="*/ 55 w 147"/>
                <a:gd name="T3" fmla="*/ 0 h 226"/>
                <a:gd name="T4" fmla="*/ 15 w 147"/>
                <a:gd name="T5" fmla="*/ 0 h 226"/>
                <a:gd name="T6" fmla="*/ 15 w 147"/>
                <a:gd name="T7" fmla="*/ 0 h 226"/>
                <a:gd name="T8" fmla="*/ 12 w 147"/>
                <a:gd name="T9" fmla="*/ 2 h 226"/>
                <a:gd name="T10" fmla="*/ 12 w 147"/>
                <a:gd name="T11" fmla="*/ 16 h 226"/>
                <a:gd name="T12" fmla="*/ 15 w 147"/>
                <a:gd name="T13" fmla="*/ 19 h 226"/>
                <a:gd name="T14" fmla="*/ 55 w 147"/>
                <a:gd name="T15" fmla="*/ 19 h 226"/>
                <a:gd name="T16" fmla="*/ 58 w 147"/>
                <a:gd name="T17" fmla="*/ 16 h 226"/>
                <a:gd name="T18" fmla="*/ 58 w 147"/>
                <a:gd name="T19" fmla="*/ 2 h 226"/>
                <a:gd name="T20" fmla="*/ 84 w 147"/>
                <a:gd name="T21" fmla="*/ 100 h 226"/>
                <a:gd name="T22" fmla="*/ 147 w 147"/>
                <a:gd name="T23" fmla="*/ 100 h 226"/>
                <a:gd name="T24" fmla="*/ 135 w 147"/>
                <a:gd name="T25" fmla="*/ 226 h 226"/>
                <a:gd name="T26" fmla="*/ 97 w 147"/>
                <a:gd name="T27" fmla="*/ 226 h 226"/>
                <a:gd name="T28" fmla="*/ 84 w 147"/>
                <a:gd name="T29" fmla="*/ 100 h 226"/>
                <a:gd name="T30" fmla="*/ 90 w 147"/>
                <a:gd name="T31" fmla="*/ 105 h 226"/>
                <a:gd name="T32" fmla="*/ 93 w 147"/>
                <a:gd name="T33" fmla="*/ 140 h 226"/>
                <a:gd name="T34" fmla="*/ 138 w 147"/>
                <a:gd name="T35" fmla="*/ 140 h 226"/>
                <a:gd name="T36" fmla="*/ 141 w 147"/>
                <a:gd name="T37" fmla="*/ 105 h 226"/>
                <a:gd name="T38" fmla="*/ 90 w 147"/>
                <a:gd name="T39" fmla="*/ 105 h 226"/>
                <a:gd name="T40" fmla="*/ 68 w 147"/>
                <a:gd name="T41" fmla="*/ 189 h 226"/>
                <a:gd name="T42" fmla="*/ 70 w 147"/>
                <a:gd name="T43" fmla="*/ 197 h 226"/>
                <a:gd name="T44" fmla="*/ 70 w 147"/>
                <a:gd name="T45" fmla="*/ 213 h 226"/>
                <a:gd name="T46" fmla="*/ 59 w 147"/>
                <a:gd name="T47" fmla="*/ 226 h 226"/>
                <a:gd name="T48" fmla="*/ 11 w 147"/>
                <a:gd name="T49" fmla="*/ 226 h 226"/>
                <a:gd name="T50" fmla="*/ 0 w 147"/>
                <a:gd name="T51" fmla="*/ 213 h 226"/>
                <a:gd name="T52" fmla="*/ 0 w 147"/>
                <a:gd name="T53" fmla="*/ 197 h 226"/>
                <a:gd name="T54" fmla="*/ 2 w 147"/>
                <a:gd name="T55" fmla="*/ 189 h 226"/>
                <a:gd name="T56" fmla="*/ 2 w 147"/>
                <a:gd name="T57" fmla="*/ 80 h 226"/>
                <a:gd name="T58" fmla="*/ 14 w 147"/>
                <a:gd name="T59" fmla="*/ 22 h 226"/>
                <a:gd name="T60" fmla="*/ 56 w 147"/>
                <a:gd name="T61" fmla="*/ 22 h 226"/>
                <a:gd name="T62" fmla="*/ 68 w 147"/>
                <a:gd name="T63" fmla="*/ 80 h 226"/>
                <a:gd name="T64" fmla="*/ 68 w 147"/>
                <a:gd name="T65" fmla="*/ 189 h 226"/>
                <a:gd name="T66" fmla="*/ 63 w 147"/>
                <a:gd name="T67" fmla="*/ 74 h 226"/>
                <a:gd name="T68" fmla="*/ 56 w 147"/>
                <a:gd name="T69" fmla="*/ 46 h 226"/>
                <a:gd name="T70" fmla="*/ 52 w 147"/>
                <a:gd name="T71" fmla="*/ 27 h 226"/>
                <a:gd name="T72" fmla="*/ 19 w 147"/>
                <a:gd name="T73" fmla="*/ 27 h 226"/>
                <a:gd name="T74" fmla="*/ 12 w 147"/>
                <a:gd name="T75" fmla="*/ 53 h 226"/>
                <a:gd name="T76" fmla="*/ 7 w 147"/>
                <a:gd name="T77" fmla="*/ 74 h 226"/>
                <a:gd name="T78" fmla="*/ 63 w 147"/>
                <a:gd name="T79" fmla="*/ 74 h 2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7"/>
                <a:gd name="T121" fmla="*/ 0 h 226"/>
                <a:gd name="T122" fmla="*/ 147 w 147"/>
                <a:gd name="T123" fmla="*/ 226 h 22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7" h="226">
                  <a:moveTo>
                    <a:pt x="58" y="2"/>
                  </a:moveTo>
                  <a:cubicBezTo>
                    <a:pt x="58" y="1"/>
                    <a:pt x="57" y="0"/>
                    <a:pt x="55" y="0"/>
                  </a:cubicBezTo>
                  <a:cubicBezTo>
                    <a:pt x="42" y="0"/>
                    <a:pt x="28" y="0"/>
                    <a:pt x="15" y="0"/>
                  </a:cubicBezTo>
                  <a:cubicBezTo>
                    <a:pt x="15" y="0"/>
                    <a:pt x="15" y="0"/>
                    <a:pt x="15" y="0"/>
                  </a:cubicBezTo>
                  <a:cubicBezTo>
                    <a:pt x="14" y="0"/>
                    <a:pt x="12" y="1"/>
                    <a:pt x="12" y="2"/>
                  </a:cubicBezTo>
                  <a:cubicBezTo>
                    <a:pt x="12" y="16"/>
                    <a:pt x="12" y="16"/>
                    <a:pt x="12" y="16"/>
                  </a:cubicBezTo>
                  <a:cubicBezTo>
                    <a:pt x="12" y="17"/>
                    <a:pt x="13" y="19"/>
                    <a:pt x="15" y="19"/>
                  </a:cubicBezTo>
                  <a:cubicBezTo>
                    <a:pt x="28" y="19"/>
                    <a:pt x="42" y="19"/>
                    <a:pt x="55" y="19"/>
                  </a:cubicBezTo>
                  <a:cubicBezTo>
                    <a:pt x="57" y="19"/>
                    <a:pt x="58" y="18"/>
                    <a:pt x="58" y="16"/>
                  </a:cubicBezTo>
                  <a:cubicBezTo>
                    <a:pt x="58" y="2"/>
                    <a:pt x="58" y="2"/>
                    <a:pt x="58" y="2"/>
                  </a:cubicBezTo>
                  <a:close/>
                  <a:moveTo>
                    <a:pt x="84" y="100"/>
                  </a:moveTo>
                  <a:cubicBezTo>
                    <a:pt x="105" y="100"/>
                    <a:pt x="126" y="100"/>
                    <a:pt x="147" y="100"/>
                  </a:cubicBezTo>
                  <a:cubicBezTo>
                    <a:pt x="135" y="226"/>
                    <a:pt x="135" y="226"/>
                    <a:pt x="135" y="226"/>
                  </a:cubicBezTo>
                  <a:cubicBezTo>
                    <a:pt x="97" y="226"/>
                    <a:pt x="97" y="226"/>
                    <a:pt x="97" y="226"/>
                  </a:cubicBezTo>
                  <a:cubicBezTo>
                    <a:pt x="84" y="100"/>
                    <a:pt x="84" y="100"/>
                    <a:pt x="84" y="100"/>
                  </a:cubicBezTo>
                  <a:close/>
                  <a:moveTo>
                    <a:pt x="90" y="105"/>
                  </a:moveTo>
                  <a:cubicBezTo>
                    <a:pt x="93" y="140"/>
                    <a:pt x="93" y="140"/>
                    <a:pt x="93" y="140"/>
                  </a:cubicBezTo>
                  <a:cubicBezTo>
                    <a:pt x="138" y="140"/>
                    <a:pt x="138" y="140"/>
                    <a:pt x="138" y="140"/>
                  </a:cubicBezTo>
                  <a:cubicBezTo>
                    <a:pt x="141" y="105"/>
                    <a:pt x="141" y="105"/>
                    <a:pt x="141" y="105"/>
                  </a:cubicBezTo>
                  <a:cubicBezTo>
                    <a:pt x="124" y="105"/>
                    <a:pt x="107" y="105"/>
                    <a:pt x="90" y="105"/>
                  </a:cubicBezTo>
                  <a:close/>
                  <a:moveTo>
                    <a:pt x="68" y="189"/>
                  </a:moveTo>
                  <a:cubicBezTo>
                    <a:pt x="68" y="192"/>
                    <a:pt x="70" y="195"/>
                    <a:pt x="70" y="197"/>
                  </a:cubicBezTo>
                  <a:cubicBezTo>
                    <a:pt x="70" y="213"/>
                    <a:pt x="70" y="213"/>
                    <a:pt x="70" y="213"/>
                  </a:cubicBezTo>
                  <a:cubicBezTo>
                    <a:pt x="70" y="225"/>
                    <a:pt x="64" y="226"/>
                    <a:pt x="59" y="226"/>
                  </a:cubicBezTo>
                  <a:cubicBezTo>
                    <a:pt x="44" y="226"/>
                    <a:pt x="26" y="226"/>
                    <a:pt x="11" y="226"/>
                  </a:cubicBezTo>
                  <a:cubicBezTo>
                    <a:pt x="6" y="226"/>
                    <a:pt x="0" y="225"/>
                    <a:pt x="0" y="213"/>
                  </a:cubicBezTo>
                  <a:cubicBezTo>
                    <a:pt x="0" y="197"/>
                    <a:pt x="0" y="197"/>
                    <a:pt x="0" y="197"/>
                  </a:cubicBezTo>
                  <a:cubicBezTo>
                    <a:pt x="0" y="195"/>
                    <a:pt x="2" y="192"/>
                    <a:pt x="2" y="189"/>
                  </a:cubicBezTo>
                  <a:cubicBezTo>
                    <a:pt x="2" y="189"/>
                    <a:pt x="2" y="89"/>
                    <a:pt x="2" y="80"/>
                  </a:cubicBezTo>
                  <a:cubicBezTo>
                    <a:pt x="2" y="62"/>
                    <a:pt x="12" y="43"/>
                    <a:pt x="14" y="22"/>
                  </a:cubicBezTo>
                  <a:cubicBezTo>
                    <a:pt x="56" y="22"/>
                    <a:pt x="56" y="22"/>
                    <a:pt x="56" y="22"/>
                  </a:cubicBezTo>
                  <a:cubicBezTo>
                    <a:pt x="58" y="42"/>
                    <a:pt x="68" y="61"/>
                    <a:pt x="68" y="80"/>
                  </a:cubicBezTo>
                  <a:cubicBezTo>
                    <a:pt x="68" y="89"/>
                    <a:pt x="68" y="189"/>
                    <a:pt x="68" y="189"/>
                  </a:cubicBezTo>
                  <a:close/>
                  <a:moveTo>
                    <a:pt x="63" y="74"/>
                  </a:moveTo>
                  <a:cubicBezTo>
                    <a:pt x="62" y="64"/>
                    <a:pt x="58" y="55"/>
                    <a:pt x="56" y="46"/>
                  </a:cubicBezTo>
                  <a:cubicBezTo>
                    <a:pt x="54" y="40"/>
                    <a:pt x="52" y="34"/>
                    <a:pt x="52" y="27"/>
                  </a:cubicBezTo>
                  <a:cubicBezTo>
                    <a:pt x="19" y="27"/>
                    <a:pt x="19" y="27"/>
                    <a:pt x="19" y="27"/>
                  </a:cubicBezTo>
                  <a:cubicBezTo>
                    <a:pt x="17" y="36"/>
                    <a:pt x="15" y="45"/>
                    <a:pt x="12" y="53"/>
                  </a:cubicBezTo>
                  <a:cubicBezTo>
                    <a:pt x="10" y="60"/>
                    <a:pt x="8" y="67"/>
                    <a:pt x="7" y="74"/>
                  </a:cubicBezTo>
                  <a:cubicBezTo>
                    <a:pt x="63" y="74"/>
                    <a:pt x="63" y="74"/>
                    <a:pt x="63" y="74"/>
                  </a:cubicBez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330" name="Freeform 149"/>
            <p:cNvSpPr>
              <a:spLocks noChangeArrowheads="1"/>
            </p:cNvSpPr>
            <p:nvPr/>
          </p:nvSpPr>
          <p:spPr bwMode="auto">
            <a:xfrm>
              <a:off x="495" y="633"/>
              <a:ext cx="268" cy="632"/>
            </a:xfrm>
            <a:custGeom>
              <a:avLst/>
              <a:gdLst>
                <a:gd name="T0" fmla="*/ 0 w 60"/>
                <a:gd name="T1" fmla="*/ 119 h 143"/>
                <a:gd name="T2" fmla="*/ 0 w 60"/>
                <a:gd name="T3" fmla="*/ 135 h 143"/>
                <a:gd name="T4" fmla="*/ 6 w 60"/>
                <a:gd name="T5" fmla="*/ 143 h 143"/>
                <a:gd name="T6" fmla="*/ 54 w 60"/>
                <a:gd name="T7" fmla="*/ 143 h 143"/>
                <a:gd name="T8" fmla="*/ 60 w 60"/>
                <a:gd name="T9" fmla="*/ 135 h 143"/>
                <a:gd name="T10" fmla="*/ 60 w 60"/>
                <a:gd name="T11" fmla="*/ 119 h 143"/>
                <a:gd name="T12" fmla="*/ 59 w 60"/>
                <a:gd name="T13" fmla="*/ 117 h 143"/>
                <a:gd name="T14" fmla="*/ 58 w 60"/>
                <a:gd name="T15" fmla="*/ 112 h 143"/>
                <a:gd name="T16" fmla="*/ 58 w 60"/>
                <a:gd name="T17" fmla="*/ 107 h 143"/>
                <a:gd name="T18" fmla="*/ 58 w 60"/>
                <a:gd name="T19" fmla="*/ 94 h 143"/>
                <a:gd name="T20" fmla="*/ 58 w 60"/>
                <a:gd name="T21" fmla="*/ 56 h 143"/>
                <a:gd name="T22" fmla="*/ 58 w 60"/>
                <a:gd name="T23" fmla="*/ 2 h 143"/>
                <a:gd name="T24" fmla="*/ 58 w 60"/>
                <a:gd name="T25" fmla="*/ 0 h 143"/>
                <a:gd name="T26" fmla="*/ 2 w 60"/>
                <a:gd name="T27" fmla="*/ 0 h 143"/>
                <a:gd name="T28" fmla="*/ 2 w 60"/>
                <a:gd name="T29" fmla="*/ 2 h 143"/>
                <a:gd name="T30" fmla="*/ 2 w 60"/>
                <a:gd name="T31" fmla="*/ 56 h 143"/>
                <a:gd name="T32" fmla="*/ 2 w 60"/>
                <a:gd name="T33" fmla="*/ 94 h 143"/>
                <a:gd name="T34" fmla="*/ 2 w 60"/>
                <a:gd name="T35" fmla="*/ 107 h 143"/>
                <a:gd name="T36" fmla="*/ 2 w 60"/>
                <a:gd name="T37" fmla="*/ 112 h 143"/>
                <a:gd name="T38" fmla="*/ 1 w 60"/>
                <a:gd name="T39" fmla="*/ 117 h 143"/>
                <a:gd name="T40" fmla="*/ 0 w 60"/>
                <a:gd name="T41" fmla="*/ 119 h 14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143"/>
                <a:gd name="T65" fmla="*/ 60 w 60"/>
                <a:gd name="T66" fmla="*/ 143 h 14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143">
                  <a:moveTo>
                    <a:pt x="0" y="119"/>
                  </a:moveTo>
                  <a:cubicBezTo>
                    <a:pt x="0" y="135"/>
                    <a:pt x="0" y="135"/>
                    <a:pt x="0" y="135"/>
                  </a:cubicBezTo>
                  <a:cubicBezTo>
                    <a:pt x="0" y="141"/>
                    <a:pt x="1" y="143"/>
                    <a:pt x="6" y="143"/>
                  </a:cubicBezTo>
                  <a:cubicBezTo>
                    <a:pt x="22" y="143"/>
                    <a:pt x="38" y="143"/>
                    <a:pt x="54" y="143"/>
                  </a:cubicBezTo>
                  <a:cubicBezTo>
                    <a:pt x="60" y="143"/>
                    <a:pt x="60" y="141"/>
                    <a:pt x="60" y="135"/>
                  </a:cubicBezTo>
                  <a:cubicBezTo>
                    <a:pt x="60" y="119"/>
                    <a:pt x="60" y="119"/>
                    <a:pt x="60" y="119"/>
                  </a:cubicBezTo>
                  <a:cubicBezTo>
                    <a:pt x="60" y="118"/>
                    <a:pt x="60" y="117"/>
                    <a:pt x="59" y="117"/>
                  </a:cubicBezTo>
                  <a:cubicBezTo>
                    <a:pt x="59" y="115"/>
                    <a:pt x="58" y="113"/>
                    <a:pt x="58" y="112"/>
                  </a:cubicBezTo>
                  <a:cubicBezTo>
                    <a:pt x="58" y="110"/>
                    <a:pt x="58" y="108"/>
                    <a:pt x="58" y="107"/>
                  </a:cubicBezTo>
                  <a:cubicBezTo>
                    <a:pt x="58" y="102"/>
                    <a:pt x="58" y="98"/>
                    <a:pt x="58" y="94"/>
                  </a:cubicBezTo>
                  <a:cubicBezTo>
                    <a:pt x="58" y="81"/>
                    <a:pt x="58" y="69"/>
                    <a:pt x="58" y="56"/>
                  </a:cubicBezTo>
                  <a:cubicBezTo>
                    <a:pt x="58" y="38"/>
                    <a:pt x="58" y="20"/>
                    <a:pt x="58" y="2"/>
                  </a:cubicBezTo>
                  <a:cubicBezTo>
                    <a:pt x="58" y="1"/>
                    <a:pt x="58" y="1"/>
                    <a:pt x="58" y="0"/>
                  </a:cubicBezTo>
                  <a:cubicBezTo>
                    <a:pt x="2" y="0"/>
                    <a:pt x="2" y="0"/>
                    <a:pt x="2" y="0"/>
                  </a:cubicBezTo>
                  <a:cubicBezTo>
                    <a:pt x="2" y="1"/>
                    <a:pt x="2" y="1"/>
                    <a:pt x="2" y="2"/>
                  </a:cubicBezTo>
                  <a:cubicBezTo>
                    <a:pt x="2" y="20"/>
                    <a:pt x="2" y="38"/>
                    <a:pt x="2" y="56"/>
                  </a:cubicBezTo>
                  <a:cubicBezTo>
                    <a:pt x="2" y="69"/>
                    <a:pt x="2" y="81"/>
                    <a:pt x="2" y="94"/>
                  </a:cubicBezTo>
                  <a:cubicBezTo>
                    <a:pt x="2" y="98"/>
                    <a:pt x="2" y="102"/>
                    <a:pt x="2" y="107"/>
                  </a:cubicBezTo>
                  <a:cubicBezTo>
                    <a:pt x="2" y="108"/>
                    <a:pt x="2" y="110"/>
                    <a:pt x="2" y="112"/>
                  </a:cubicBezTo>
                  <a:cubicBezTo>
                    <a:pt x="2" y="113"/>
                    <a:pt x="1" y="115"/>
                    <a:pt x="1" y="117"/>
                  </a:cubicBezTo>
                  <a:cubicBezTo>
                    <a:pt x="0" y="117"/>
                    <a:pt x="0" y="118"/>
                    <a:pt x="0" y="119"/>
                  </a:cubicBezTo>
                  <a:close/>
                </a:path>
              </a:pathLst>
            </a:custGeom>
            <a:solidFill>
              <a:srgbClr val="FFC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331" name="Freeform 150"/>
            <p:cNvSpPr>
              <a:spLocks noChangeArrowheads="1"/>
            </p:cNvSpPr>
            <p:nvPr/>
          </p:nvSpPr>
          <p:spPr bwMode="auto">
            <a:xfrm>
              <a:off x="890" y="930"/>
              <a:ext cx="190" cy="335"/>
            </a:xfrm>
            <a:custGeom>
              <a:avLst/>
              <a:gdLst>
                <a:gd name="T0" fmla="*/ 0 w 76"/>
                <a:gd name="T1" fmla="*/ 0 h 134"/>
                <a:gd name="T2" fmla="*/ 14 w 76"/>
                <a:gd name="T3" fmla="*/ 134 h 134"/>
                <a:gd name="T4" fmla="*/ 64 w 76"/>
                <a:gd name="T5" fmla="*/ 134 h 134"/>
                <a:gd name="T6" fmla="*/ 76 w 76"/>
                <a:gd name="T7" fmla="*/ 0 h 134"/>
                <a:gd name="T8" fmla="*/ 0 w 76"/>
                <a:gd name="T9" fmla="*/ 0 h 134"/>
                <a:gd name="T10" fmla="*/ 0 w 76"/>
                <a:gd name="T11" fmla="*/ 0 h 134"/>
                <a:gd name="T12" fmla="*/ 0 60000 65536"/>
                <a:gd name="T13" fmla="*/ 0 60000 65536"/>
                <a:gd name="T14" fmla="*/ 0 60000 65536"/>
                <a:gd name="T15" fmla="*/ 0 60000 65536"/>
                <a:gd name="T16" fmla="*/ 0 60000 65536"/>
                <a:gd name="T17" fmla="*/ 0 60000 65536"/>
                <a:gd name="T18" fmla="*/ 0 w 76"/>
                <a:gd name="T19" fmla="*/ 0 h 134"/>
                <a:gd name="T20" fmla="*/ 76 w 76"/>
                <a:gd name="T21" fmla="*/ 134 h 134"/>
              </a:gdLst>
              <a:ahLst/>
              <a:cxnLst>
                <a:cxn ang="T12">
                  <a:pos x="T0" y="T1"/>
                </a:cxn>
                <a:cxn ang="T13">
                  <a:pos x="T2" y="T3"/>
                </a:cxn>
                <a:cxn ang="T14">
                  <a:pos x="T4" y="T5"/>
                </a:cxn>
                <a:cxn ang="T15">
                  <a:pos x="T6" y="T7"/>
                </a:cxn>
                <a:cxn ang="T16">
                  <a:pos x="T8" y="T9"/>
                </a:cxn>
                <a:cxn ang="T17">
                  <a:pos x="T10" y="T11"/>
                </a:cxn>
              </a:cxnLst>
              <a:rect l="T18" t="T19" r="T20" b="T21"/>
              <a:pathLst>
                <a:path w="76" h="134">
                  <a:moveTo>
                    <a:pt x="0" y="0"/>
                  </a:moveTo>
                  <a:lnTo>
                    <a:pt x="14" y="134"/>
                  </a:lnTo>
                  <a:lnTo>
                    <a:pt x="64" y="134"/>
                  </a:lnTo>
                  <a:lnTo>
                    <a:pt x="76" y="0"/>
                  </a:lnTo>
                  <a:lnTo>
                    <a:pt x="0" y="0"/>
                  </a:lnTo>
                  <a:lnTo>
                    <a:pt x="0" y="0"/>
                  </a:lnTo>
                  <a:close/>
                </a:path>
              </a:pathLst>
            </a:custGeom>
            <a:solidFill>
              <a:srgbClr val="FFC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grpSp>
      <p:grpSp>
        <p:nvGrpSpPr>
          <p:cNvPr id="39379" name="Group 467"/>
          <p:cNvGrpSpPr/>
          <p:nvPr/>
        </p:nvGrpSpPr>
        <p:grpSpPr bwMode="auto">
          <a:xfrm>
            <a:off x="241504" y="5687074"/>
            <a:ext cx="707190" cy="716377"/>
            <a:chOff x="0" y="0"/>
            <a:chExt cx="1570" cy="1570"/>
          </a:xfrm>
        </p:grpSpPr>
        <p:sp>
          <p:nvSpPr>
            <p:cNvPr id="39380" name="Oval 43"/>
            <p:cNvSpPr>
              <a:spLocks noChangeArrowheads="1"/>
            </p:cNvSpPr>
            <p:nvPr/>
          </p:nvSpPr>
          <p:spPr bwMode="auto">
            <a:xfrm>
              <a:off x="0" y="0"/>
              <a:ext cx="1570" cy="1570"/>
            </a:xfrm>
            <a:prstGeom prst="ellipse">
              <a:avLst/>
            </a:prstGeom>
            <a:solidFill>
              <a:srgbClr val="F25A58"/>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381" name="Freeform 44"/>
            <p:cNvSpPr>
              <a:spLocks noEditPoints="1" noChangeArrowheads="1"/>
            </p:cNvSpPr>
            <p:nvPr/>
          </p:nvSpPr>
          <p:spPr bwMode="auto">
            <a:xfrm>
              <a:off x="420" y="363"/>
              <a:ext cx="1108" cy="1195"/>
            </a:xfrm>
            <a:custGeom>
              <a:avLst/>
              <a:gdLst>
                <a:gd name="T0" fmla="*/ 96 w 250"/>
                <a:gd name="T1" fmla="*/ 3 h 270"/>
                <a:gd name="T2" fmla="*/ 97 w 250"/>
                <a:gd name="T3" fmla="*/ 5 h 270"/>
                <a:gd name="T4" fmla="*/ 98 w 250"/>
                <a:gd name="T5" fmla="*/ 8 h 270"/>
                <a:gd name="T6" fmla="*/ 100 w 250"/>
                <a:gd name="T7" fmla="*/ 12 h 270"/>
                <a:gd name="T8" fmla="*/ 100 w 250"/>
                <a:gd name="T9" fmla="*/ 16 h 270"/>
                <a:gd name="T10" fmla="*/ 99 w 250"/>
                <a:gd name="T11" fmla="*/ 20 h 270"/>
                <a:gd name="T12" fmla="*/ 98 w 250"/>
                <a:gd name="T13" fmla="*/ 22 h 270"/>
                <a:gd name="T14" fmla="*/ 78 w 250"/>
                <a:gd name="T15" fmla="*/ 2 h 270"/>
                <a:gd name="T16" fmla="*/ 75 w 250"/>
                <a:gd name="T17" fmla="*/ 0 h 270"/>
                <a:gd name="T18" fmla="*/ 75 w 250"/>
                <a:gd name="T19" fmla="*/ 0 h 270"/>
                <a:gd name="T20" fmla="*/ 74 w 250"/>
                <a:gd name="T21" fmla="*/ 0 h 270"/>
                <a:gd name="T22" fmla="*/ 75 w 250"/>
                <a:gd name="T23" fmla="*/ 2 h 270"/>
                <a:gd name="T24" fmla="*/ 76 w 250"/>
                <a:gd name="T25" fmla="*/ 5 h 270"/>
                <a:gd name="T26" fmla="*/ 78 w 250"/>
                <a:gd name="T27" fmla="*/ 9 h 270"/>
                <a:gd name="T28" fmla="*/ 78 w 250"/>
                <a:gd name="T29" fmla="*/ 14 h 270"/>
                <a:gd name="T30" fmla="*/ 78 w 250"/>
                <a:gd name="T31" fmla="*/ 17 h 270"/>
                <a:gd name="T32" fmla="*/ 77 w 250"/>
                <a:gd name="T33" fmla="*/ 20 h 270"/>
                <a:gd name="T34" fmla="*/ 75 w 250"/>
                <a:gd name="T35" fmla="*/ 22 h 270"/>
                <a:gd name="T36" fmla="*/ 58 w 250"/>
                <a:gd name="T37" fmla="*/ 5 h 270"/>
                <a:gd name="T38" fmla="*/ 54 w 250"/>
                <a:gd name="T39" fmla="*/ 2 h 270"/>
                <a:gd name="T40" fmla="*/ 53 w 250"/>
                <a:gd name="T41" fmla="*/ 2 h 270"/>
                <a:gd name="T42" fmla="*/ 53 w 250"/>
                <a:gd name="T43" fmla="*/ 2 h 270"/>
                <a:gd name="T44" fmla="*/ 53 w 250"/>
                <a:gd name="T45" fmla="*/ 3 h 270"/>
                <a:gd name="T46" fmla="*/ 54 w 250"/>
                <a:gd name="T47" fmla="*/ 5 h 270"/>
                <a:gd name="T48" fmla="*/ 55 w 250"/>
                <a:gd name="T49" fmla="*/ 9 h 270"/>
                <a:gd name="T50" fmla="*/ 57 w 250"/>
                <a:gd name="T51" fmla="*/ 14 h 270"/>
                <a:gd name="T52" fmla="*/ 56 w 250"/>
                <a:gd name="T53" fmla="*/ 17 h 270"/>
                <a:gd name="T54" fmla="*/ 55 w 250"/>
                <a:gd name="T55" fmla="*/ 21 h 270"/>
                <a:gd name="T56" fmla="*/ 54 w 250"/>
                <a:gd name="T57" fmla="*/ 22 h 270"/>
                <a:gd name="T58" fmla="*/ 53 w 250"/>
                <a:gd name="T59" fmla="*/ 24 h 270"/>
                <a:gd name="T60" fmla="*/ 50 w 250"/>
                <a:gd name="T61" fmla="*/ 27 h 270"/>
                <a:gd name="T62" fmla="*/ 46 w 250"/>
                <a:gd name="T63" fmla="*/ 31 h 270"/>
                <a:gd name="T64" fmla="*/ 44 w 250"/>
                <a:gd name="T65" fmla="*/ 33 h 270"/>
                <a:gd name="T66" fmla="*/ 43 w 250"/>
                <a:gd name="T67" fmla="*/ 35 h 270"/>
                <a:gd name="T68" fmla="*/ 42 w 250"/>
                <a:gd name="T69" fmla="*/ 38 h 270"/>
                <a:gd name="T70" fmla="*/ 41 w 250"/>
                <a:gd name="T71" fmla="*/ 41 h 270"/>
                <a:gd name="T72" fmla="*/ 41 w 250"/>
                <a:gd name="T73" fmla="*/ 43 h 270"/>
                <a:gd name="T74" fmla="*/ 41 w 250"/>
                <a:gd name="T75" fmla="*/ 46 h 270"/>
                <a:gd name="T76" fmla="*/ 43 w 250"/>
                <a:gd name="T77" fmla="*/ 50 h 270"/>
                <a:gd name="T78" fmla="*/ 44 w 250"/>
                <a:gd name="T79" fmla="*/ 54 h 270"/>
                <a:gd name="T80" fmla="*/ 47 w 250"/>
                <a:gd name="T81" fmla="*/ 57 h 270"/>
                <a:gd name="T82" fmla="*/ 51 w 250"/>
                <a:gd name="T83" fmla="*/ 66 h 270"/>
                <a:gd name="T84" fmla="*/ 32 w 250"/>
                <a:gd name="T85" fmla="*/ 66 h 270"/>
                <a:gd name="T86" fmla="*/ 14 w 250"/>
                <a:gd name="T87" fmla="*/ 66 h 270"/>
                <a:gd name="T88" fmla="*/ 39 w 250"/>
                <a:gd name="T89" fmla="*/ 192 h 270"/>
                <a:gd name="T90" fmla="*/ 101 w 250"/>
                <a:gd name="T91" fmla="*/ 5 h 270"/>
                <a:gd name="T92" fmla="*/ 97 w 250"/>
                <a:gd name="T93" fmla="*/ 2 h 270"/>
                <a:gd name="T94" fmla="*/ 96 w 250"/>
                <a:gd name="T95" fmla="*/ 2 h 270"/>
                <a:gd name="T96" fmla="*/ 96 w 250"/>
                <a:gd name="T97" fmla="*/ 2 h 270"/>
                <a:gd name="T98" fmla="*/ 46 w 250"/>
                <a:gd name="T99" fmla="*/ 31 h 2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0"/>
                <a:gd name="T151" fmla="*/ 0 h 270"/>
                <a:gd name="T152" fmla="*/ 250 w 250"/>
                <a:gd name="T153" fmla="*/ 270 h 2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0" h="270">
                  <a:moveTo>
                    <a:pt x="96" y="2"/>
                  </a:moveTo>
                  <a:cubicBezTo>
                    <a:pt x="96" y="2"/>
                    <a:pt x="96" y="2"/>
                    <a:pt x="96" y="2"/>
                  </a:cubicBezTo>
                  <a:cubicBezTo>
                    <a:pt x="95" y="2"/>
                    <a:pt x="95" y="2"/>
                    <a:pt x="95" y="2"/>
                  </a:cubicBezTo>
                  <a:cubicBezTo>
                    <a:pt x="96" y="3"/>
                    <a:pt x="96" y="3"/>
                    <a:pt x="96" y="3"/>
                  </a:cubicBezTo>
                  <a:cubicBezTo>
                    <a:pt x="96" y="3"/>
                    <a:pt x="96" y="3"/>
                    <a:pt x="96" y="3"/>
                  </a:cubicBezTo>
                  <a:cubicBezTo>
                    <a:pt x="96" y="4"/>
                    <a:pt x="96" y="4"/>
                    <a:pt x="96" y="4"/>
                  </a:cubicBezTo>
                  <a:cubicBezTo>
                    <a:pt x="96" y="4"/>
                    <a:pt x="96" y="4"/>
                    <a:pt x="96" y="4"/>
                  </a:cubicBezTo>
                  <a:cubicBezTo>
                    <a:pt x="97" y="5"/>
                    <a:pt x="97" y="5"/>
                    <a:pt x="97" y="5"/>
                  </a:cubicBezTo>
                  <a:cubicBezTo>
                    <a:pt x="97" y="5"/>
                    <a:pt x="97" y="5"/>
                    <a:pt x="97" y="5"/>
                  </a:cubicBezTo>
                  <a:cubicBezTo>
                    <a:pt x="97" y="6"/>
                    <a:pt x="97" y="6"/>
                    <a:pt x="97" y="6"/>
                  </a:cubicBezTo>
                  <a:cubicBezTo>
                    <a:pt x="98" y="7"/>
                    <a:pt x="98" y="7"/>
                    <a:pt x="98" y="7"/>
                  </a:cubicBezTo>
                  <a:cubicBezTo>
                    <a:pt x="98" y="8"/>
                    <a:pt x="98" y="8"/>
                    <a:pt x="98" y="8"/>
                  </a:cubicBezTo>
                  <a:cubicBezTo>
                    <a:pt x="99" y="9"/>
                    <a:pt x="99" y="9"/>
                    <a:pt x="99" y="9"/>
                  </a:cubicBezTo>
                  <a:cubicBezTo>
                    <a:pt x="99" y="10"/>
                    <a:pt x="99" y="10"/>
                    <a:pt x="99" y="10"/>
                  </a:cubicBezTo>
                  <a:cubicBezTo>
                    <a:pt x="99" y="11"/>
                    <a:pt x="99" y="11"/>
                    <a:pt x="99" y="11"/>
                  </a:cubicBezTo>
                  <a:cubicBezTo>
                    <a:pt x="100" y="12"/>
                    <a:pt x="100" y="12"/>
                    <a:pt x="100" y="12"/>
                  </a:cubicBezTo>
                  <a:cubicBezTo>
                    <a:pt x="100" y="14"/>
                    <a:pt x="100" y="14"/>
                    <a:pt x="100" y="14"/>
                  </a:cubicBezTo>
                  <a:cubicBezTo>
                    <a:pt x="100" y="15"/>
                    <a:pt x="100" y="15"/>
                    <a:pt x="100" y="15"/>
                  </a:cubicBezTo>
                  <a:cubicBezTo>
                    <a:pt x="100" y="15"/>
                    <a:pt x="100" y="15"/>
                    <a:pt x="100" y="15"/>
                  </a:cubicBezTo>
                  <a:cubicBezTo>
                    <a:pt x="100" y="16"/>
                    <a:pt x="100" y="16"/>
                    <a:pt x="100" y="16"/>
                  </a:cubicBezTo>
                  <a:cubicBezTo>
                    <a:pt x="100" y="17"/>
                    <a:pt x="100" y="17"/>
                    <a:pt x="100" y="17"/>
                  </a:cubicBezTo>
                  <a:cubicBezTo>
                    <a:pt x="99" y="18"/>
                    <a:pt x="99" y="18"/>
                    <a:pt x="99" y="18"/>
                  </a:cubicBezTo>
                  <a:cubicBezTo>
                    <a:pt x="99" y="19"/>
                    <a:pt x="99" y="19"/>
                    <a:pt x="99" y="19"/>
                  </a:cubicBezTo>
                  <a:cubicBezTo>
                    <a:pt x="99" y="20"/>
                    <a:pt x="99" y="20"/>
                    <a:pt x="99" y="20"/>
                  </a:cubicBezTo>
                  <a:cubicBezTo>
                    <a:pt x="99" y="21"/>
                    <a:pt x="99" y="21"/>
                    <a:pt x="99" y="21"/>
                  </a:cubicBezTo>
                  <a:cubicBezTo>
                    <a:pt x="98" y="21"/>
                    <a:pt x="98" y="21"/>
                    <a:pt x="98" y="21"/>
                  </a:cubicBezTo>
                  <a:cubicBezTo>
                    <a:pt x="98" y="22"/>
                    <a:pt x="98" y="22"/>
                    <a:pt x="98" y="22"/>
                  </a:cubicBezTo>
                  <a:cubicBezTo>
                    <a:pt x="98" y="22"/>
                    <a:pt x="98" y="22"/>
                    <a:pt x="98" y="22"/>
                  </a:cubicBezTo>
                  <a:cubicBezTo>
                    <a:pt x="80" y="4"/>
                    <a:pt x="80" y="4"/>
                    <a:pt x="80" y="4"/>
                  </a:cubicBezTo>
                  <a:cubicBezTo>
                    <a:pt x="79" y="3"/>
                    <a:pt x="79" y="3"/>
                    <a:pt x="79" y="3"/>
                  </a:cubicBezTo>
                  <a:cubicBezTo>
                    <a:pt x="79" y="2"/>
                    <a:pt x="79" y="2"/>
                    <a:pt x="79" y="2"/>
                  </a:cubicBezTo>
                  <a:cubicBezTo>
                    <a:pt x="78" y="2"/>
                    <a:pt x="78" y="2"/>
                    <a:pt x="78" y="2"/>
                  </a:cubicBezTo>
                  <a:cubicBezTo>
                    <a:pt x="77" y="1"/>
                    <a:pt x="77" y="1"/>
                    <a:pt x="77" y="1"/>
                  </a:cubicBezTo>
                  <a:cubicBezTo>
                    <a:pt x="76" y="0"/>
                    <a:pt x="76" y="0"/>
                    <a:pt x="76" y="0"/>
                  </a:cubicBezTo>
                  <a:cubicBezTo>
                    <a:pt x="75" y="0"/>
                    <a:pt x="75" y="0"/>
                    <a:pt x="75" y="0"/>
                  </a:cubicBezTo>
                  <a:cubicBezTo>
                    <a:pt x="75" y="0"/>
                    <a:pt x="75" y="0"/>
                    <a:pt x="75" y="0"/>
                  </a:cubicBezTo>
                  <a:cubicBezTo>
                    <a:pt x="75" y="0"/>
                    <a:pt x="75" y="0"/>
                    <a:pt x="75" y="0"/>
                  </a:cubicBezTo>
                  <a:cubicBezTo>
                    <a:pt x="75" y="0"/>
                    <a:pt x="75" y="0"/>
                    <a:pt x="75" y="0"/>
                  </a:cubicBezTo>
                  <a:cubicBezTo>
                    <a:pt x="75" y="0"/>
                    <a:pt x="75" y="0"/>
                    <a:pt x="75" y="0"/>
                  </a:cubicBezTo>
                  <a:cubicBezTo>
                    <a:pt x="75" y="0"/>
                    <a:pt x="75" y="0"/>
                    <a:pt x="75" y="0"/>
                  </a:cubicBezTo>
                  <a:cubicBezTo>
                    <a:pt x="74" y="0"/>
                    <a:pt x="74" y="0"/>
                    <a:pt x="74" y="0"/>
                  </a:cubicBezTo>
                  <a:cubicBezTo>
                    <a:pt x="74" y="0"/>
                    <a:pt x="74" y="0"/>
                    <a:pt x="74" y="0"/>
                  </a:cubicBezTo>
                  <a:cubicBezTo>
                    <a:pt x="74" y="0"/>
                    <a:pt x="74" y="0"/>
                    <a:pt x="74" y="0"/>
                  </a:cubicBezTo>
                  <a:cubicBezTo>
                    <a:pt x="74" y="0"/>
                    <a:pt x="74" y="0"/>
                    <a:pt x="74" y="0"/>
                  </a:cubicBezTo>
                  <a:cubicBezTo>
                    <a:pt x="74" y="1"/>
                    <a:pt x="74" y="1"/>
                    <a:pt x="74" y="1"/>
                  </a:cubicBezTo>
                  <a:cubicBezTo>
                    <a:pt x="74" y="1"/>
                    <a:pt x="74" y="1"/>
                    <a:pt x="74" y="1"/>
                  </a:cubicBezTo>
                  <a:cubicBezTo>
                    <a:pt x="74" y="2"/>
                    <a:pt x="74" y="2"/>
                    <a:pt x="74" y="2"/>
                  </a:cubicBezTo>
                  <a:cubicBezTo>
                    <a:pt x="75" y="2"/>
                    <a:pt x="75" y="2"/>
                    <a:pt x="75" y="2"/>
                  </a:cubicBezTo>
                  <a:cubicBezTo>
                    <a:pt x="75" y="3"/>
                    <a:pt x="75" y="3"/>
                    <a:pt x="75" y="3"/>
                  </a:cubicBezTo>
                  <a:cubicBezTo>
                    <a:pt x="75" y="3"/>
                    <a:pt x="75" y="3"/>
                    <a:pt x="75" y="3"/>
                  </a:cubicBezTo>
                  <a:cubicBezTo>
                    <a:pt x="76" y="4"/>
                    <a:pt x="76" y="4"/>
                    <a:pt x="76" y="4"/>
                  </a:cubicBezTo>
                  <a:cubicBezTo>
                    <a:pt x="76" y="5"/>
                    <a:pt x="76" y="5"/>
                    <a:pt x="76" y="5"/>
                  </a:cubicBezTo>
                  <a:cubicBezTo>
                    <a:pt x="77" y="6"/>
                    <a:pt x="77" y="6"/>
                    <a:pt x="77" y="6"/>
                  </a:cubicBezTo>
                  <a:cubicBezTo>
                    <a:pt x="77" y="7"/>
                    <a:pt x="77" y="7"/>
                    <a:pt x="77" y="7"/>
                  </a:cubicBezTo>
                  <a:cubicBezTo>
                    <a:pt x="77" y="8"/>
                    <a:pt x="77" y="8"/>
                    <a:pt x="77" y="8"/>
                  </a:cubicBezTo>
                  <a:cubicBezTo>
                    <a:pt x="78" y="9"/>
                    <a:pt x="78" y="9"/>
                    <a:pt x="78" y="9"/>
                  </a:cubicBezTo>
                  <a:cubicBezTo>
                    <a:pt x="78" y="11"/>
                    <a:pt x="78" y="11"/>
                    <a:pt x="78" y="11"/>
                  </a:cubicBezTo>
                  <a:cubicBezTo>
                    <a:pt x="78" y="12"/>
                    <a:pt x="78" y="12"/>
                    <a:pt x="78" y="12"/>
                  </a:cubicBezTo>
                  <a:cubicBezTo>
                    <a:pt x="78" y="13"/>
                    <a:pt x="78" y="13"/>
                    <a:pt x="78" y="13"/>
                  </a:cubicBezTo>
                  <a:cubicBezTo>
                    <a:pt x="78" y="14"/>
                    <a:pt x="78" y="14"/>
                    <a:pt x="78" y="14"/>
                  </a:cubicBezTo>
                  <a:cubicBezTo>
                    <a:pt x="78" y="15"/>
                    <a:pt x="78" y="15"/>
                    <a:pt x="78" y="15"/>
                  </a:cubicBezTo>
                  <a:cubicBezTo>
                    <a:pt x="78" y="15"/>
                    <a:pt x="78" y="15"/>
                    <a:pt x="78" y="15"/>
                  </a:cubicBezTo>
                  <a:cubicBezTo>
                    <a:pt x="78" y="16"/>
                    <a:pt x="78" y="16"/>
                    <a:pt x="78" y="16"/>
                  </a:cubicBezTo>
                  <a:cubicBezTo>
                    <a:pt x="78" y="17"/>
                    <a:pt x="78" y="17"/>
                    <a:pt x="78" y="17"/>
                  </a:cubicBezTo>
                  <a:cubicBezTo>
                    <a:pt x="77" y="18"/>
                    <a:pt x="77" y="18"/>
                    <a:pt x="77" y="18"/>
                  </a:cubicBezTo>
                  <a:cubicBezTo>
                    <a:pt x="77" y="19"/>
                    <a:pt x="77" y="19"/>
                    <a:pt x="77" y="19"/>
                  </a:cubicBezTo>
                  <a:cubicBezTo>
                    <a:pt x="77" y="19"/>
                    <a:pt x="77" y="19"/>
                    <a:pt x="77" y="19"/>
                  </a:cubicBezTo>
                  <a:cubicBezTo>
                    <a:pt x="77" y="20"/>
                    <a:pt x="77" y="20"/>
                    <a:pt x="77" y="20"/>
                  </a:cubicBezTo>
                  <a:cubicBezTo>
                    <a:pt x="76" y="20"/>
                    <a:pt x="76" y="20"/>
                    <a:pt x="76" y="20"/>
                  </a:cubicBezTo>
                  <a:cubicBezTo>
                    <a:pt x="76" y="21"/>
                    <a:pt x="76" y="21"/>
                    <a:pt x="76" y="21"/>
                  </a:cubicBezTo>
                  <a:cubicBezTo>
                    <a:pt x="76" y="21"/>
                    <a:pt x="76" y="21"/>
                    <a:pt x="76" y="21"/>
                  </a:cubicBezTo>
                  <a:cubicBezTo>
                    <a:pt x="75" y="22"/>
                    <a:pt x="75" y="22"/>
                    <a:pt x="75" y="22"/>
                  </a:cubicBezTo>
                  <a:cubicBezTo>
                    <a:pt x="75" y="22"/>
                    <a:pt x="75" y="22"/>
                    <a:pt x="75" y="22"/>
                  </a:cubicBezTo>
                  <a:cubicBezTo>
                    <a:pt x="75" y="22"/>
                    <a:pt x="75" y="22"/>
                    <a:pt x="75" y="22"/>
                  </a:cubicBezTo>
                  <a:cubicBezTo>
                    <a:pt x="59" y="6"/>
                    <a:pt x="59" y="6"/>
                    <a:pt x="59" y="6"/>
                  </a:cubicBezTo>
                  <a:cubicBezTo>
                    <a:pt x="58" y="5"/>
                    <a:pt x="58" y="5"/>
                    <a:pt x="58" y="5"/>
                  </a:cubicBezTo>
                  <a:cubicBezTo>
                    <a:pt x="57" y="4"/>
                    <a:pt x="57" y="4"/>
                    <a:pt x="57" y="4"/>
                  </a:cubicBezTo>
                  <a:cubicBezTo>
                    <a:pt x="56" y="3"/>
                    <a:pt x="56" y="3"/>
                    <a:pt x="56" y="3"/>
                  </a:cubicBezTo>
                  <a:cubicBezTo>
                    <a:pt x="55" y="3"/>
                    <a:pt x="55" y="3"/>
                    <a:pt x="55" y="3"/>
                  </a:cubicBezTo>
                  <a:cubicBezTo>
                    <a:pt x="54" y="2"/>
                    <a:pt x="54" y="2"/>
                    <a:pt x="54" y="2"/>
                  </a:cubicBezTo>
                  <a:cubicBezTo>
                    <a:pt x="54" y="2"/>
                    <a:pt x="54" y="2"/>
                    <a:pt x="54" y="2"/>
                  </a:cubicBezTo>
                  <a:cubicBezTo>
                    <a:pt x="54" y="2"/>
                    <a:pt x="54" y="2"/>
                    <a:pt x="54" y="2"/>
                  </a:cubicBezTo>
                  <a:cubicBezTo>
                    <a:pt x="53" y="2"/>
                    <a:pt x="53" y="2"/>
                    <a:pt x="53" y="2"/>
                  </a:cubicBezTo>
                  <a:cubicBezTo>
                    <a:pt x="53" y="2"/>
                    <a:pt x="53" y="2"/>
                    <a:pt x="53" y="2"/>
                  </a:cubicBezTo>
                  <a:cubicBezTo>
                    <a:pt x="53" y="2"/>
                    <a:pt x="53" y="2"/>
                    <a:pt x="53" y="2"/>
                  </a:cubicBezTo>
                  <a:cubicBezTo>
                    <a:pt x="53" y="2"/>
                    <a:pt x="53" y="2"/>
                    <a:pt x="53" y="2"/>
                  </a:cubicBezTo>
                  <a:cubicBezTo>
                    <a:pt x="53" y="2"/>
                    <a:pt x="53" y="2"/>
                    <a:pt x="53" y="2"/>
                  </a:cubicBezTo>
                  <a:cubicBezTo>
                    <a:pt x="53" y="2"/>
                    <a:pt x="53" y="2"/>
                    <a:pt x="53" y="2"/>
                  </a:cubicBezTo>
                  <a:cubicBezTo>
                    <a:pt x="52" y="2"/>
                    <a:pt x="52" y="2"/>
                    <a:pt x="52" y="2"/>
                  </a:cubicBezTo>
                  <a:cubicBezTo>
                    <a:pt x="52" y="2"/>
                    <a:pt x="52" y="2"/>
                    <a:pt x="52" y="2"/>
                  </a:cubicBezTo>
                  <a:cubicBezTo>
                    <a:pt x="52" y="3"/>
                    <a:pt x="52" y="3"/>
                    <a:pt x="52" y="3"/>
                  </a:cubicBezTo>
                  <a:cubicBezTo>
                    <a:pt x="53" y="3"/>
                    <a:pt x="53" y="3"/>
                    <a:pt x="53" y="3"/>
                  </a:cubicBezTo>
                  <a:cubicBezTo>
                    <a:pt x="53" y="4"/>
                    <a:pt x="53" y="4"/>
                    <a:pt x="53" y="4"/>
                  </a:cubicBezTo>
                  <a:cubicBezTo>
                    <a:pt x="53" y="4"/>
                    <a:pt x="53" y="4"/>
                    <a:pt x="53" y="4"/>
                  </a:cubicBezTo>
                  <a:cubicBezTo>
                    <a:pt x="53" y="5"/>
                    <a:pt x="53" y="5"/>
                    <a:pt x="53" y="5"/>
                  </a:cubicBezTo>
                  <a:cubicBezTo>
                    <a:pt x="54" y="5"/>
                    <a:pt x="54" y="5"/>
                    <a:pt x="54" y="5"/>
                  </a:cubicBezTo>
                  <a:cubicBezTo>
                    <a:pt x="54" y="6"/>
                    <a:pt x="54" y="6"/>
                    <a:pt x="54" y="6"/>
                  </a:cubicBezTo>
                  <a:cubicBezTo>
                    <a:pt x="55" y="7"/>
                    <a:pt x="55" y="7"/>
                    <a:pt x="55" y="7"/>
                  </a:cubicBezTo>
                  <a:cubicBezTo>
                    <a:pt x="55" y="8"/>
                    <a:pt x="55" y="8"/>
                    <a:pt x="55" y="8"/>
                  </a:cubicBezTo>
                  <a:cubicBezTo>
                    <a:pt x="55" y="9"/>
                    <a:pt x="55" y="9"/>
                    <a:pt x="55" y="9"/>
                  </a:cubicBezTo>
                  <a:cubicBezTo>
                    <a:pt x="56" y="10"/>
                    <a:pt x="56" y="10"/>
                    <a:pt x="56" y="10"/>
                  </a:cubicBezTo>
                  <a:cubicBezTo>
                    <a:pt x="56" y="11"/>
                    <a:pt x="56" y="11"/>
                    <a:pt x="56" y="11"/>
                  </a:cubicBezTo>
                  <a:cubicBezTo>
                    <a:pt x="56" y="12"/>
                    <a:pt x="56" y="12"/>
                    <a:pt x="56" y="12"/>
                  </a:cubicBezTo>
                  <a:cubicBezTo>
                    <a:pt x="57" y="14"/>
                    <a:pt x="57" y="14"/>
                    <a:pt x="57" y="14"/>
                  </a:cubicBezTo>
                  <a:cubicBezTo>
                    <a:pt x="57" y="15"/>
                    <a:pt x="57" y="15"/>
                    <a:pt x="57" y="15"/>
                  </a:cubicBezTo>
                  <a:cubicBezTo>
                    <a:pt x="57" y="15"/>
                    <a:pt x="57" y="15"/>
                    <a:pt x="57" y="15"/>
                  </a:cubicBezTo>
                  <a:cubicBezTo>
                    <a:pt x="57" y="16"/>
                    <a:pt x="57" y="16"/>
                    <a:pt x="57" y="16"/>
                  </a:cubicBezTo>
                  <a:cubicBezTo>
                    <a:pt x="56" y="17"/>
                    <a:pt x="56" y="17"/>
                    <a:pt x="56" y="17"/>
                  </a:cubicBezTo>
                  <a:cubicBezTo>
                    <a:pt x="56" y="18"/>
                    <a:pt x="56" y="18"/>
                    <a:pt x="56" y="18"/>
                  </a:cubicBezTo>
                  <a:cubicBezTo>
                    <a:pt x="56" y="19"/>
                    <a:pt x="56" y="19"/>
                    <a:pt x="56" y="19"/>
                  </a:cubicBezTo>
                  <a:cubicBezTo>
                    <a:pt x="56" y="20"/>
                    <a:pt x="56" y="20"/>
                    <a:pt x="56" y="20"/>
                  </a:cubicBezTo>
                  <a:cubicBezTo>
                    <a:pt x="55" y="21"/>
                    <a:pt x="55" y="21"/>
                    <a:pt x="55" y="21"/>
                  </a:cubicBezTo>
                  <a:cubicBezTo>
                    <a:pt x="55" y="21"/>
                    <a:pt x="55" y="21"/>
                    <a:pt x="55" y="21"/>
                  </a:cubicBezTo>
                  <a:cubicBezTo>
                    <a:pt x="55" y="22"/>
                    <a:pt x="55" y="22"/>
                    <a:pt x="55" y="22"/>
                  </a:cubicBezTo>
                  <a:cubicBezTo>
                    <a:pt x="55" y="22"/>
                    <a:pt x="55" y="22"/>
                    <a:pt x="55" y="22"/>
                  </a:cubicBezTo>
                  <a:cubicBezTo>
                    <a:pt x="54" y="22"/>
                    <a:pt x="54" y="22"/>
                    <a:pt x="54" y="22"/>
                  </a:cubicBezTo>
                  <a:cubicBezTo>
                    <a:pt x="54" y="23"/>
                    <a:pt x="54" y="23"/>
                    <a:pt x="54" y="23"/>
                  </a:cubicBezTo>
                  <a:cubicBezTo>
                    <a:pt x="54" y="23"/>
                    <a:pt x="54" y="23"/>
                    <a:pt x="54" y="23"/>
                  </a:cubicBezTo>
                  <a:cubicBezTo>
                    <a:pt x="54" y="24"/>
                    <a:pt x="54" y="24"/>
                    <a:pt x="54" y="24"/>
                  </a:cubicBezTo>
                  <a:cubicBezTo>
                    <a:pt x="53" y="24"/>
                    <a:pt x="53" y="24"/>
                    <a:pt x="53" y="24"/>
                  </a:cubicBezTo>
                  <a:cubicBezTo>
                    <a:pt x="52" y="25"/>
                    <a:pt x="52" y="25"/>
                    <a:pt x="52" y="25"/>
                  </a:cubicBezTo>
                  <a:cubicBezTo>
                    <a:pt x="51" y="26"/>
                    <a:pt x="51" y="26"/>
                    <a:pt x="51" y="26"/>
                  </a:cubicBezTo>
                  <a:cubicBezTo>
                    <a:pt x="51" y="27"/>
                    <a:pt x="51" y="27"/>
                    <a:pt x="51" y="27"/>
                  </a:cubicBezTo>
                  <a:cubicBezTo>
                    <a:pt x="50" y="27"/>
                    <a:pt x="50" y="27"/>
                    <a:pt x="50" y="27"/>
                  </a:cubicBezTo>
                  <a:cubicBezTo>
                    <a:pt x="49" y="28"/>
                    <a:pt x="49" y="28"/>
                    <a:pt x="49" y="28"/>
                  </a:cubicBezTo>
                  <a:cubicBezTo>
                    <a:pt x="48" y="29"/>
                    <a:pt x="48" y="29"/>
                    <a:pt x="48" y="29"/>
                  </a:cubicBezTo>
                  <a:cubicBezTo>
                    <a:pt x="47" y="30"/>
                    <a:pt x="47" y="30"/>
                    <a:pt x="47" y="30"/>
                  </a:cubicBezTo>
                  <a:cubicBezTo>
                    <a:pt x="46" y="31"/>
                    <a:pt x="46" y="31"/>
                    <a:pt x="46" y="31"/>
                  </a:cubicBezTo>
                  <a:cubicBezTo>
                    <a:pt x="46" y="31"/>
                    <a:pt x="46" y="31"/>
                    <a:pt x="46" y="31"/>
                  </a:cubicBezTo>
                  <a:cubicBezTo>
                    <a:pt x="45" y="32"/>
                    <a:pt x="45" y="32"/>
                    <a:pt x="45" y="32"/>
                  </a:cubicBezTo>
                  <a:cubicBezTo>
                    <a:pt x="45" y="32"/>
                    <a:pt x="45" y="32"/>
                    <a:pt x="45" y="32"/>
                  </a:cubicBezTo>
                  <a:cubicBezTo>
                    <a:pt x="44" y="33"/>
                    <a:pt x="44" y="33"/>
                    <a:pt x="44" y="33"/>
                  </a:cubicBezTo>
                  <a:cubicBezTo>
                    <a:pt x="44" y="33"/>
                    <a:pt x="44" y="33"/>
                    <a:pt x="44" y="33"/>
                  </a:cubicBezTo>
                  <a:cubicBezTo>
                    <a:pt x="44" y="34"/>
                    <a:pt x="44" y="34"/>
                    <a:pt x="44" y="34"/>
                  </a:cubicBezTo>
                  <a:cubicBezTo>
                    <a:pt x="43" y="35"/>
                    <a:pt x="43" y="35"/>
                    <a:pt x="43" y="35"/>
                  </a:cubicBezTo>
                  <a:cubicBezTo>
                    <a:pt x="43" y="35"/>
                    <a:pt x="43" y="35"/>
                    <a:pt x="43" y="35"/>
                  </a:cubicBezTo>
                  <a:cubicBezTo>
                    <a:pt x="43" y="36"/>
                    <a:pt x="43" y="36"/>
                    <a:pt x="43" y="36"/>
                  </a:cubicBezTo>
                  <a:cubicBezTo>
                    <a:pt x="43" y="37"/>
                    <a:pt x="43" y="37"/>
                    <a:pt x="43" y="37"/>
                  </a:cubicBezTo>
                  <a:cubicBezTo>
                    <a:pt x="42" y="37"/>
                    <a:pt x="42" y="37"/>
                    <a:pt x="42" y="37"/>
                  </a:cubicBezTo>
                  <a:cubicBezTo>
                    <a:pt x="42" y="38"/>
                    <a:pt x="42" y="38"/>
                    <a:pt x="42" y="38"/>
                  </a:cubicBezTo>
                  <a:cubicBezTo>
                    <a:pt x="42" y="39"/>
                    <a:pt x="42" y="39"/>
                    <a:pt x="42" y="39"/>
                  </a:cubicBezTo>
                  <a:cubicBezTo>
                    <a:pt x="42" y="39"/>
                    <a:pt x="42" y="39"/>
                    <a:pt x="42" y="39"/>
                  </a:cubicBezTo>
                  <a:cubicBezTo>
                    <a:pt x="42" y="40"/>
                    <a:pt x="42" y="40"/>
                    <a:pt x="42" y="40"/>
                  </a:cubicBezTo>
                  <a:cubicBezTo>
                    <a:pt x="41" y="41"/>
                    <a:pt x="41" y="41"/>
                    <a:pt x="41" y="41"/>
                  </a:cubicBezTo>
                  <a:cubicBezTo>
                    <a:pt x="41" y="41"/>
                    <a:pt x="41" y="41"/>
                    <a:pt x="41" y="41"/>
                  </a:cubicBezTo>
                  <a:cubicBezTo>
                    <a:pt x="41" y="42"/>
                    <a:pt x="41" y="42"/>
                    <a:pt x="41" y="42"/>
                  </a:cubicBezTo>
                  <a:cubicBezTo>
                    <a:pt x="41" y="43"/>
                    <a:pt x="41" y="43"/>
                    <a:pt x="41" y="43"/>
                  </a:cubicBezTo>
                  <a:cubicBezTo>
                    <a:pt x="41" y="43"/>
                    <a:pt x="41" y="43"/>
                    <a:pt x="41" y="43"/>
                  </a:cubicBezTo>
                  <a:cubicBezTo>
                    <a:pt x="41" y="44"/>
                    <a:pt x="41" y="44"/>
                    <a:pt x="41" y="44"/>
                  </a:cubicBezTo>
                  <a:cubicBezTo>
                    <a:pt x="41" y="45"/>
                    <a:pt x="41" y="45"/>
                    <a:pt x="41" y="45"/>
                  </a:cubicBezTo>
                  <a:cubicBezTo>
                    <a:pt x="41" y="45"/>
                    <a:pt x="41" y="45"/>
                    <a:pt x="41" y="45"/>
                  </a:cubicBezTo>
                  <a:cubicBezTo>
                    <a:pt x="41" y="46"/>
                    <a:pt x="41" y="46"/>
                    <a:pt x="41" y="46"/>
                  </a:cubicBezTo>
                  <a:cubicBezTo>
                    <a:pt x="42" y="47"/>
                    <a:pt x="42" y="47"/>
                    <a:pt x="42" y="47"/>
                  </a:cubicBezTo>
                  <a:cubicBezTo>
                    <a:pt x="42" y="48"/>
                    <a:pt x="42" y="48"/>
                    <a:pt x="42" y="48"/>
                  </a:cubicBezTo>
                  <a:cubicBezTo>
                    <a:pt x="42" y="49"/>
                    <a:pt x="42" y="49"/>
                    <a:pt x="42" y="49"/>
                  </a:cubicBezTo>
                  <a:cubicBezTo>
                    <a:pt x="43" y="50"/>
                    <a:pt x="43" y="50"/>
                    <a:pt x="43" y="50"/>
                  </a:cubicBezTo>
                  <a:cubicBezTo>
                    <a:pt x="43" y="51"/>
                    <a:pt x="43" y="51"/>
                    <a:pt x="43" y="51"/>
                  </a:cubicBezTo>
                  <a:cubicBezTo>
                    <a:pt x="43" y="52"/>
                    <a:pt x="43" y="52"/>
                    <a:pt x="43" y="52"/>
                  </a:cubicBezTo>
                  <a:cubicBezTo>
                    <a:pt x="44" y="53"/>
                    <a:pt x="44" y="53"/>
                    <a:pt x="44" y="53"/>
                  </a:cubicBezTo>
                  <a:cubicBezTo>
                    <a:pt x="44" y="54"/>
                    <a:pt x="44" y="54"/>
                    <a:pt x="44" y="54"/>
                  </a:cubicBezTo>
                  <a:cubicBezTo>
                    <a:pt x="45" y="55"/>
                    <a:pt x="45" y="55"/>
                    <a:pt x="45" y="55"/>
                  </a:cubicBezTo>
                  <a:cubicBezTo>
                    <a:pt x="45" y="56"/>
                    <a:pt x="45" y="56"/>
                    <a:pt x="45" y="56"/>
                  </a:cubicBezTo>
                  <a:cubicBezTo>
                    <a:pt x="46" y="57"/>
                    <a:pt x="46" y="57"/>
                    <a:pt x="46" y="57"/>
                  </a:cubicBezTo>
                  <a:cubicBezTo>
                    <a:pt x="47" y="57"/>
                    <a:pt x="47" y="57"/>
                    <a:pt x="47" y="57"/>
                  </a:cubicBezTo>
                  <a:cubicBezTo>
                    <a:pt x="47" y="58"/>
                    <a:pt x="47" y="58"/>
                    <a:pt x="47" y="58"/>
                  </a:cubicBezTo>
                  <a:cubicBezTo>
                    <a:pt x="48" y="59"/>
                    <a:pt x="48" y="59"/>
                    <a:pt x="48" y="59"/>
                  </a:cubicBezTo>
                  <a:cubicBezTo>
                    <a:pt x="56" y="66"/>
                    <a:pt x="56" y="66"/>
                    <a:pt x="56" y="66"/>
                  </a:cubicBezTo>
                  <a:cubicBezTo>
                    <a:pt x="51" y="66"/>
                    <a:pt x="51" y="66"/>
                    <a:pt x="51" y="66"/>
                  </a:cubicBezTo>
                  <a:cubicBezTo>
                    <a:pt x="46" y="66"/>
                    <a:pt x="46" y="66"/>
                    <a:pt x="46" y="66"/>
                  </a:cubicBezTo>
                  <a:cubicBezTo>
                    <a:pt x="42" y="66"/>
                    <a:pt x="42" y="66"/>
                    <a:pt x="42" y="66"/>
                  </a:cubicBezTo>
                  <a:cubicBezTo>
                    <a:pt x="37" y="66"/>
                    <a:pt x="37" y="66"/>
                    <a:pt x="37" y="66"/>
                  </a:cubicBezTo>
                  <a:cubicBezTo>
                    <a:pt x="32" y="66"/>
                    <a:pt x="32" y="66"/>
                    <a:pt x="32" y="66"/>
                  </a:cubicBezTo>
                  <a:cubicBezTo>
                    <a:pt x="28" y="66"/>
                    <a:pt x="28" y="66"/>
                    <a:pt x="28" y="66"/>
                  </a:cubicBezTo>
                  <a:cubicBezTo>
                    <a:pt x="23" y="66"/>
                    <a:pt x="23" y="66"/>
                    <a:pt x="23" y="66"/>
                  </a:cubicBezTo>
                  <a:cubicBezTo>
                    <a:pt x="18" y="66"/>
                    <a:pt x="18" y="66"/>
                    <a:pt x="18" y="66"/>
                  </a:cubicBezTo>
                  <a:cubicBezTo>
                    <a:pt x="14" y="66"/>
                    <a:pt x="14" y="66"/>
                    <a:pt x="14" y="66"/>
                  </a:cubicBezTo>
                  <a:cubicBezTo>
                    <a:pt x="9" y="66"/>
                    <a:pt x="9" y="66"/>
                    <a:pt x="9" y="66"/>
                  </a:cubicBezTo>
                  <a:cubicBezTo>
                    <a:pt x="4" y="66"/>
                    <a:pt x="4" y="66"/>
                    <a:pt x="4" y="66"/>
                  </a:cubicBezTo>
                  <a:cubicBezTo>
                    <a:pt x="0" y="66"/>
                    <a:pt x="0" y="66"/>
                    <a:pt x="0" y="66"/>
                  </a:cubicBezTo>
                  <a:cubicBezTo>
                    <a:pt x="39" y="192"/>
                    <a:pt x="39" y="192"/>
                    <a:pt x="39" y="192"/>
                  </a:cubicBezTo>
                  <a:cubicBezTo>
                    <a:pt x="118" y="270"/>
                    <a:pt x="118" y="270"/>
                    <a:pt x="118" y="270"/>
                  </a:cubicBezTo>
                  <a:cubicBezTo>
                    <a:pt x="179" y="257"/>
                    <a:pt x="230" y="213"/>
                    <a:pt x="250" y="154"/>
                  </a:cubicBezTo>
                  <a:cubicBezTo>
                    <a:pt x="102" y="6"/>
                    <a:pt x="102" y="6"/>
                    <a:pt x="102" y="6"/>
                  </a:cubicBezTo>
                  <a:cubicBezTo>
                    <a:pt x="101" y="5"/>
                    <a:pt x="101" y="5"/>
                    <a:pt x="101" y="5"/>
                  </a:cubicBezTo>
                  <a:cubicBezTo>
                    <a:pt x="100" y="4"/>
                    <a:pt x="100" y="4"/>
                    <a:pt x="100" y="4"/>
                  </a:cubicBezTo>
                  <a:cubicBezTo>
                    <a:pt x="99" y="3"/>
                    <a:pt x="99" y="3"/>
                    <a:pt x="99" y="3"/>
                  </a:cubicBezTo>
                  <a:cubicBezTo>
                    <a:pt x="98" y="3"/>
                    <a:pt x="98" y="3"/>
                    <a:pt x="98" y="3"/>
                  </a:cubicBezTo>
                  <a:cubicBezTo>
                    <a:pt x="97" y="2"/>
                    <a:pt x="97" y="2"/>
                    <a:pt x="97" y="2"/>
                  </a:cubicBezTo>
                  <a:cubicBezTo>
                    <a:pt x="97" y="2"/>
                    <a:pt x="97" y="2"/>
                    <a:pt x="97" y="2"/>
                  </a:cubicBezTo>
                  <a:cubicBezTo>
                    <a:pt x="97" y="2"/>
                    <a:pt x="97" y="2"/>
                    <a:pt x="97" y="2"/>
                  </a:cubicBezTo>
                  <a:cubicBezTo>
                    <a:pt x="97" y="2"/>
                    <a:pt x="97" y="2"/>
                    <a:pt x="97" y="2"/>
                  </a:cubicBezTo>
                  <a:cubicBezTo>
                    <a:pt x="96" y="2"/>
                    <a:pt x="96" y="2"/>
                    <a:pt x="96" y="2"/>
                  </a:cubicBezTo>
                  <a:cubicBezTo>
                    <a:pt x="96" y="2"/>
                    <a:pt x="96" y="2"/>
                    <a:pt x="96" y="2"/>
                  </a:cubicBezTo>
                  <a:cubicBezTo>
                    <a:pt x="96" y="2"/>
                    <a:pt x="96" y="2"/>
                    <a:pt x="96" y="2"/>
                  </a:cubicBezTo>
                  <a:cubicBezTo>
                    <a:pt x="96" y="2"/>
                    <a:pt x="96" y="2"/>
                    <a:pt x="96" y="2"/>
                  </a:cubicBezTo>
                  <a:cubicBezTo>
                    <a:pt x="96" y="2"/>
                    <a:pt x="96" y="2"/>
                    <a:pt x="96" y="2"/>
                  </a:cubicBezTo>
                  <a:close/>
                  <a:moveTo>
                    <a:pt x="46" y="31"/>
                  </a:moveTo>
                  <a:cubicBezTo>
                    <a:pt x="64" y="49"/>
                    <a:pt x="64" y="49"/>
                    <a:pt x="64" y="49"/>
                  </a:cubicBezTo>
                  <a:cubicBezTo>
                    <a:pt x="64" y="49"/>
                    <a:pt x="64" y="49"/>
                    <a:pt x="64" y="49"/>
                  </a:cubicBezTo>
                  <a:cubicBezTo>
                    <a:pt x="46" y="31"/>
                    <a:pt x="46" y="31"/>
                    <a:pt x="46" y="31"/>
                  </a:cubicBezTo>
                  <a:close/>
                </a:path>
              </a:pathLst>
            </a:custGeom>
            <a:solidFill>
              <a:srgbClr val="BF323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382" name="Freeform 63"/>
            <p:cNvSpPr>
              <a:spLocks noEditPoints="1" noChangeArrowheads="1"/>
            </p:cNvSpPr>
            <p:nvPr/>
          </p:nvSpPr>
          <p:spPr bwMode="auto">
            <a:xfrm>
              <a:off x="420" y="655"/>
              <a:ext cx="748" cy="557"/>
            </a:xfrm>
            <a:custGeom>
              <a:avLst/>
              <a:gdLst>
                <a:gd name="T0" fmla="*/ 0 w 169"/>
                <a:gd name="T1" fmla="*/ 0 h 126"/>
                <a:gd name="T2" fmla="*/ 39 w 169"/>
                <a:gd name="T3" fmla="*/ 126 h 126"/>
                <a:gd name="T4" fmla="*/ 109 w 169"/>
                <a:gd name="T5" fmla="*/ 126 h 126"/>
                <a:gd name="T6" fmla="*/ 111 w 169"/>
                <a:gd name="T7" fmla="*/ 119 h 126"/>
                <a:gd name="T8" fmla="*/ 125 w 169"/>
                <a:gd name="T9" fmla="*/ 105 h 126"/>
                <a:gd name="T10" fmla="*/ 162 w 169"/>
                <a:gd name="T11" fmla="*/ 72 h 126"/>
                <a:gd name="T12" fmla="*/ 144 w 169"/>
                <a:gd name="T13" fmla="*/ 16 h 126"/>
                <a:gd name="T14" fmla="*/ 149 w 169"/>
                <a:gd name="T15" fmla="*/ 0 h 126"/>
                <a:gd name="T16" fmla="*/ 0 w 169"/>
                <a:gd name="T17" fmla="*/ 0 h 126"/>
                <a:gd name="T18" fmla="*/ 144 w 169"/>
                <a:gd name="T19" fmla="*/ 44 h 126"/>
                <a:gd name="T20" fmla="*/ 147 w 169"/>
                <a:gd name="T21" fmla="*/ 68 h 126"/>
                <a:gd name="T22" fmla="*/ 129 w 169"/>
                <a:gd name="T23" fmla="*/ 85 h 126"/>
                <a:gd name="T24" fmla="*/ 144 w 169"/>
                <a:gd name="T25" fmla="*/ 44 h 1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9"/>
                <a:gd name="T40" fmla="*/ 0 h 126"/>
                <a:gd name="T41" fmla="*/ 169 w 169"/>
                <a:gd name="T42" fmla="*/ 126 h 1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9" h="126">
                  <a:moveTo>
                    <a:pt x="0" y="0"/>
                  </a:moveTo>
                  <a:cubicBezTo>
                    <a:pt x="39" y="126"/>
                    <a:pt x="39" y="126"/>
                    <a:pt x="39" y="126"/>
                  </a:cubicBezTo>
                  <a:cubicBezTo>
                    <a:pt x="63" y="126"/>
                    <a:pt x="86" y="126"/>
                    <a:pt x="109" y="126"/>
                  </a:cubicBezTo>
                  <a:cubicBezTo>
                    <a:pt x="110" y="123"/>
                    <a:pt x="110" y="121"/>
                    <a:pt x="111" y="119"/>
                  </a:cubicBezTo>
                  <a:cubicBezTo>
                    <a:pt x="113" y="111"/>
                    <a:pt x="119" y="108"/>
                    <a:pt x="125" y="105"/>
                  </a:cubicBezTo>
                  <a:cubicBezTo>
                    <a:pt x="136" y="100"/>
                    <a:pt x="153" y="96"/>
                    <a:pt x="162" y="72"/>
                  </a:cubicBezTo>
                  <a:cubicBezTo>
                    <a:pt x="168" y="55"/>
                    <a:pt x="169" y="19"/>
                    <a:pt x="144" y="16"/>
                  </a:cubicBezTo>
                  <a:cubicBezTo>
                    <a:pt x="149" y="0"/>
                    <a:pt x="149" y="0"/>
                    <a:pt x="149" y="0"/>
                  </a:cubicBezTo>
                  <a:cubicBezTo>
                    <a:pt x="99" y="0"/>
                    <a:pt x="49" y="0"/>
                    <a:pt x="0" y="0"/>
                  </a:cubicBezTo>
                  <a:close/>
                  <a:moveTo>
                    <a:pt x="144" y="44"/>
                  </a:moveTo>
                  <a:cubicBezTo>
                    <a:pt x="150" y="47"/>
                    <a:pt x="151" y="58"/>
                    <a:pt x="147" y="68"/>
                  </a:cubicBezTo>
                  <a:cubicBezTo>
                    <a:pt x="143" y="78"/>
                    <a:pt x="134" y="88"/>
                    <a:pt x="129" y="85"/>
                  </a:cubicBezTo>
                  <a:cubicBezTo>
                    <a:pt x="116" y="80"/>
                    <a:pt x="132" y="39"/>
                    <a:pt x="144" y="44"/>
                  </a:cubicBezTo>
                  <a:close/>
                </a:path>
              </a:pathLst>
            </a:custGeom>
            <a:solidFill>
              <a:srgbClr val="FFC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383" name="Freeform 188"/>
            <p:cNvSpPr>
              <a:spLocks noEditPoints="1" noChangeArrowheads="1"/>
            </p:cNvSpPr>
            <p:nvPr/>
          </p:nvSpPr>
          <p:spPr bwMode="auto">
            <a:xfrm>
              <a:off x="603" y="363"/>
              <a:ext cx="295" cy="285"/>
            </a:xfrm>
            <a:custGeom>
              <a:avLst/>
              <a:gdLst>
                <a:gd name="T0" fmla="*/ 12 w 67"/>
                <a:gd name="T1" fmla="*/ 2 h 64"/>
                <a:gd name="T2" fmla="*/ 16 w 67"/>
                <a:gd name="T3" fmla="*/ 14 h 64"/>
                <a:gd name="T4" fmla="*/ 12 w 67"/>
                <a:gd name="T5" fmla="*/ 24 h 64"/>
                <a:gd name="T6" fmla="*/ 2 w 67"/>
                <a:gd name="T7" fmla="*/ 35 h 64"/>
                <a:gd name="T8" fmla="*/ 0 w 67"/>
                <a:gd name="T9" fmla="*/ 46 h 64"/>
                <a:gd name="T10" fmla="*/ 12 w 67"/>
                <a:gd name="T11" fmla="*/ 61 h 64"/>
                <a:gd name="T12" fmla="*/ 8 w 67"/>
                <a:gd name="T13" fmla="*/ 49 h 64"/>
                <a:gd name="T14" fmla="*/ 9 w 67"/>
                <a:gd name="T15" fmla="*/ 42 h 64"/>
                <a:gd name="T16" fmla="*/ 19 w 67"/>
                <a:gd name="T17" fmla="*/ 32 h 64"/>
                <a:gd name="T18" fmla="*/ 24 w 67"/>
                <a:gd name="T19" fmla="*/ 22 h 64"/>
                <a:gd name="T20" fmla="*/ 13 w 67"/>
                <a:gd name="T21" fmla="*/ 2 h 64"/>
                <a:gd name="T22" fmla="*/ 55 w 67"/>
                <a:gd name="T23" fmla="*/ 2 h 64"/>
                <a:gd name="T24" fmla="*/ 56 w 67"/>
                <a:gd name="T25" fmla="*/ 5 h 64"/>
                <a:gd name="T26" fmla="*/ 58 w 67"/>
                <a:gd name="T27" fmla="*/ 21 h 64"/>
                <a:gd name="T28" fmla="*/ 48 w 67"/>
                <a:gd name="T29" fmla="*/ 31 h 64"/>
                <a:gd name="T30" fmla="*/ 44 w 67"/>
                <a:gd name="T31" fmla="*/ 41 h 64"/>
                <a:gd name="T32" fmla="*/ 52 w 67"/>
                <a:gd name="T33" fmla="*/ 60 h 64"/>
                <a:gd name="T34" fmla="*/ 54 w 67"/>
                <a:gd name="T35" fmla="*/ 59 h 64"/>
                <a:gd name="T36" fmla="*/ 51 w 67"/>
                <a:gd name="T37" fmla="*/ 45 h 64"/>
                <a:gd name="T38" fmla="*/ 55 w 67"/>
                <a:gd name="T39" fmla="*/ 38 h 64"/>
                <a:gd name="T40" fmla="*/ 65 w 67"/>
                <a:gd name="T41" fmla="*/ 28 h 64"/>
                <a:gd name="T42" fmla="*/ 67 w 67"/>
                <a:gd name="T43" fmla="*/ 17 h 64"/>
                <a:gd name="T44" fmla="*/ 55 w 67"/>
                <a:gd name="T45" fmla="*/ 2 h 64"/>
                <a:gd name="T46" fmla="*/ 33 w 67"/>
                <a:gd name="T47" fmla="*/ 0 h 64"/>
                <a:gd name="T48" fmla="*/ 37 w 67"/>
                <a:gd name="T49" fmla="*/ 12 h 64"/>
                <a:gd name="T50" fmla="*/ 34 w 67"/>
                <a:gd name="T51" fmla="*/ 22 h 64"/>
                <a:gd name="T52" fmla="*/ 24 w 67"/>
                <a:gd name="T53" fmla="*/ 33 h 64"/>
                <a:gd name="T54" fmla="*/ 22 w 67"/>
                <a:gd name="T55" fmla="*/ 44 h 64"/>
                <a:gd name="T56" fmla="*/ 33 w 67"/>
                <a:gd name="T57" fmla="*/ 59 h 64"/>
                <a:gd name="T58" fmla="*/ 29 w 67"/>
                <a:gd name="T59" fmla="*/ 48 h 64"/>
                <a:gd name="T60" fmla="*/ 31 w 67"/>
                <a:gd name="T61" fmla="*/ 40 h 64"/>
                <a:gd name="T62" fmla="*/ 41 w 67"/>
                <a:gd name="T63" fmla="*/ 30 h 64"/>
                <a:gd name="T64" fmla="*/ 45 w 67"/>
                <a:gd name="T65" fmla="*/ 21 h 64"/>
                <a:gd name="T66" fmla="*/ 35 w 67"/>
                <a:gd name="T67" fmla="*/ 0 h 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
                <a:gd name="T103" fmla="*/ 0 h 64"/>
                <a:gd name="T104" fmla="*/ 67 w 67"/>
                <a:gd name="T105" fmla="*/ 64 h 6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 h="64">
                  <a:moveTo>
                    <a:pt x="12" y="2"/>
                  </a:moveTo>
                  <a:cubicBezTo>
                    <a:pt x="12" y="2"/>
                    <a:pt x="12" y="2"/>
                    <a:pt x="12" y="2"/>
                  </a:cubicBezTo>
                  <a:cubicBezTo>
                    <a:pt x="11" y="2"/>
                    <a:pt x="12" y="5"/>
                    <a:pt x="13" y="5"/>
                  </a:cubicBezTo>
                  <a:cubicBezTo>
                    <a:pt x="14" y="8"/>
                    <a:pt x="15" y="10"/>
                    <a:pt x="16" y="14"/>
                  </a:cubicBezTo>
                  <a:cubicBezTo>
                    <a:pt x="16" y="16"/>
                    <a:pt x="15" y="18"/>
                    <a:pt x="14" y="21"/>
                  </a:cubicBezTo>
                  <a:cubicBezTo>
                    <a:pt x="14" y="22"/>
                    <a:pt x="13" y="23"/>
                    <a:pt x="12" y="24"/>
                  </a:cubicBezTo>
                  <a:cubicBezTo>
                    <a:pt x="10" y="26"/>
                    <a:pt x="7" y="28"/>
                    <a:pt x="5" y="31"/>
                  </a:cubicBezTo>
                  <a:cubicBezTo>
                    <a:pt x="4" y="32"/>
                    <a:pt x="3" y="34"/>
                    <a:pt x="2" y="35"/>
                  </a:cubicBezTo>
                  <a:cubicBezTo>
                    <a:pt x="1" y="37"/>
                    <a:pt x="1" y="39"/>
                    <a:pt x="0" y="41"/>
                  </a:cubicBezTo>
                  <a:cubicBezTo>
                    <a:pt x="0" y="42"/>
                    <a:pt x="0" y="44"/>
                    <a:pt x="0" y="46"/>
                  </a:cubicBezTo>
                  <a:cubicBezTo>
                    <a:pt x="1" y="52"/>
                    <a:pt x="4" y="57"/>
                    <a:pt x="9" y="60"/>
                  </a:cubicBezTo>
                  <a:cubicBezTo>
                    <a:pt x="9" y="61"/>
                    <a:pt x="13" y="64"/>
                    <a:pt x="12" y="61"/>
                  </a:cubicBezTo>
                  <a:cubicBezTo>
                    <a:pt x="11" y="60"/>
                    <a:pt x="11" y="59"/>
                    <a:pt x="11" y="59"/>
                  </a:cubicBezTo>
                  <a:cubicBezTo>
                    <a:pt x="9" y="56"/>
                    <a:pt x="8" y="53"/>
                    <a:pt x="8" y="49"/>
                  </a:cubicBezTo>
                  <a:cubicBezTo>
                    <a:pt x="8" y="48"/>
                    <a:pt x="8" y="47"/>
                    <a:pt x="8" y="45"/>
                  </a:cubicBezTo>
                  <a:cubicBezTo>
                    <a:pt x="8" y="44"/>
                    <a:pt x="9" y="43"/>
                    <a:pt x="9" y="42"/>
                  </a:cubicBezTo>
                  <a:cubicBezTo>
                    <a:pt x="10" y="40"/>
                    <a:pt x="11" y="39"/>
                    <a:pt x="12" y="38"/>
                  </a:cubicBezTo>
                  <a:cubicBezTo>
                    <a:pt x="14" y="36"/>
                    <a:pt x="17" y="34"/>
                    <a:pt x="19" y="32"/>
                  </a:cubicBezTo>
                  <a:cubicBezTo>
                    <a:pt x="20" y="31"/>
                    <a:pt x="21" y="29"/>
                    <a:pt x="22" y="28"/>
                  </a:cubicBezTo>
                  <a:cubicBezTo>
                    <a:pt x="23" y="26"/>
                    <a:pt x="23" y="24"/>
                    <a:pt x="24" y="22"/>
                  </a:cubicBezTo>
                  <a:cubicBezTo>
                    <a:pt x="24" y="21"/>
                    <a:pt x="24" y="19"/>
                    <a:pt x="23" y="17"/>
                  </a:cubicBezTo>
                  <a:cubicBezTo>
                    <a:pt x="22" y="11"/>
                    <a:pt x="19" y="5"/>
                    <a:pt x="13" y="2"/>
                  </a:cubicBezTo>
                  <a:cubicBezTo>
                    <a:pt x="12" y="2"/>
                    <a:pt x="12" y="2"/>
                    <a:pt x="12" y="2"/>
                  </a:cubicBezTo>
                  <a:close/>
                  <a:moveTo>
                    <a:pt x="55" y="2"/>
                  </a:moveTo>
                  <a:cubicBezTo>
                    <a:pt x="55" y="2"/>
                    <a:pt x="55" y="2"/>
                    <a:pt x="55" y="2"/>
                  </a:cubicBezTo>
                  <a:cubicBezTo>
                    <a:pt x="54" y="2"/>
                    <a:pt x="56" y="5"/>
                    <a:pt x="56" y="5"/>
                  </a:cubicBezTo>
                  <a:cubicBezTo>
                    <a:pt x="57" y="8"/>
                    <a:pt x="58" y="10"/>
                    <a:pt x="59" y="14"/>
                  </a:cubicBezTo>
                  <a:cubicBezTo>
                    <a:pt x="59" y="16"/>
                    <a:pt x="59" y="18"/>
                    <a:pt x="58" y="21"/>
                  </a:cubicBezTo>
                  <a:cubicBezTo>
                    <a:pt x="57" y="22"/>
                    <a:pt x="56" y="23"/>
                    <a:pt x="55" y="24"/>
                  </a:cubicBezTo>
                  <a:cubicBezTo>
                    <a:pt x="53" y="26"/>
                    <a:pt x="50" y="28"/>
                    <a:pt x="48" y="31"/>
                  </a:cubicBezTo>
                  <a:cubicBezTo>
                    <a:pt x="47" y="32"/>
                    <a:pt x="46" y="34"/>
                    <a:pt x="45" y="35"/>
                  </a:cubicBezTo>
                  <a:cubicBezTo>
                    <a:pt x="44" y="37"/>
                    <a:pt x="44" y="39"/>
                    <a:pt x="44" y="41"/>
                  </a:cubicBezTo>
                  <a:cubicBezTo>
                    <a:pt x="43" y="42"/>
                    <a:pt x="43" y="44"/>
                    <a:pt x="44" y="46"/>
                  </a:cubicBezTo>
                  <a:cubicBezTo>
                    <a:pt x="45" y="52"/>
                    <a:pt x="47" y="57"/>
                    <a:pt x="52" y="60"/>
                  </a:cubicBezTo>
                  <a:cubicBezTo>
                    <a:pt x="53" y="61"/>
                    <a:pt x="56" y="64"/>
                    <a:pt x="55" y="61"/>
                  </a:cubicBezTo>
                  <a:cubicBezTo>
                    <a:pt x="55" y="60"/>
                    <a:pt x="54" y="59"/>
                    <a:pt x="54" y="59"/>
                  </a:cubicBezTo>
                  <a:cubicBezTo>
                    <a:pt x="52" y="56"/>
                    <a:pt x="51" y="53"/>
                    <a:pt x="51" y="49"/>
                  </a:cubicBezTo>
                  <a:cubicBezTo>
                    <a:pt x="51" y="48"/>
                    <a:pt x="51" y="47"/>
                    <a:pt x="51" y="45"/>
                  </a:cubicBezTo>
                  <a:cubicBezTo>
                    <a:pt x="51" y="44"/>
                    <a:pt x="52" y="43"/>
                    <a:pt x="52" y="42"/>
                  </a:cubicBezTo>
                  <a:cubicBezTo>
                    <a:pt x="53" y="40"/>
                    <a:pt x="54" y="39"/>
                    <a:pt x="55" y="38"/>
                  </a:cubicBezTo>
                  <a:cubicBezTo>
                    <a:pt x="57" y="36"/>
                    <a:pt x="60" y="34"/>
                    <a:pt x="62" y="32"/>
                  </a:cubicBezTo>
                  <a:cubicBezTo>
                    <a:pt x="63" y="31"/>
                    <a:pt x="64" y="29"/>
                    <a:pt x="65" y="28"/>
                  </a:cubicBezTo>
                  <a:cubicBezTo>
                    <a:pt x="66" y="26"/>
                    <a:pt x="66" y="24"/>
                    <a:pt x="67" y="22"/>
                  </a:cubicBezTo>
                  <a:cubicBezTo>
                    <a:pt x="67" y="21"/>
                    <a:pt x="67" y="19"/>
                    <a:pt x="67" y="17"/>
                  </a:cubicBezTo>
                  <a:cubicBezTo>
                    <a:pt x="65" y="11"/>
                    <a:pt x="62" y="5"/>
                    <a:pt x="56" y="2"/>
                  </a:cubicBezTo>
                  <a:cubicBezTo>
                    <a:pt x="56" y="2"/>
                    <a:pt x="55" y="2"/>
                    <a:pt x="55" y="2"/>
                  </a:cubicBezTo>
                  <a:close/>
                  <a:moveTo>
                    <a:pt x="33" y="0"/>
                  </a:moveTo>
                  <a:cubicBezTo>
                    <a:pt x="33" y="0"/>
                    <a:pt x="33" y="0"/>
                    <a:pt x="33" y="0"/>
                  </a:cubicBezTo>
                  <a:cubicBezTo>
                    <a:pt x="32" y="0"/>
                    <a:pt x="34" y="3"/>
                    <a:pt x="34" y="3"/>
                  </a:cubicBezTo>
                  <a:cubicBezTo>
                    <a:pt x="36" y="6"/>
                    <a:pt x="37" y="9"/>
                    <a:pt x="37" y="12"/>
                  </a:cubicBezTo>
                  <a:cubicBezTo>
                    <a:pt x="37" y="14"/>
                    <a:pt x="37" y="17"/>
                    <a:pt x="36" y="19"/>
                  </a:cubicBezTo>
                  <a:cubicBezTo>
                    <a:pt x="35" y="20"/>
                    <a:pt x="35" y="21"/>
                    <a:pt x="34" y="22"/>
                  </a:cubicBezTo>
                  <a:cubicBezTo>
                    <a:pt x="32" y="25"/>
                    <a:pt x="29" y="26"/>
                    <a:pt x="27" y="29"/>
                  </a:cubicBezTo>
                  <a:cubicBezTo>
                    <a:pt x="25" y="30"/>
                    <a:pt x="24" y="32"/>
                    <a:pt x="24" y="33"/>
                  </a:cubicBezTo>
                  <a:cubicBezTo>
                    <a:pt x="23" y="35"/>
                    <a:pt x="22" y="37"/>
                    <a:pt x="22" y="39"/>
                  </a:cubicBezTo>
                  <a:cubicBezTo>
                    <a:pt x="22" y="41"/>
                    <a:pt x="22" y="42"/>
                    <a:pt x="22" y="44"/>
                  </a:cubicBezTo>
                  <a:cubicBezTo>
                    <a:pt x="23" y="50"/>
                    <a:pt x="26" y="55"/>
                    <a:pt x="30" y="59"/>
                  </a:cubicBezTo>
                  <a:cubicBezTo>
                    <a:pt x="31" y="59"/>
                    <a:pt x="35" y="62"/>
                    <a:pt x="33" y="59"/>
                  </a:cubicBezTo>
                  <a:cubicBezTo>
                    <a:pt x="33" y="58"/>
                    <a:pt x="33" y="58"/>
                    <a:pt x="32" y="57"/>
                  </a:cubicBezTo>
                  <a:cubicBezTo>
                    <a:pt x="31" y="54"/>
                    <a:pt x="30" y="51"/>
                    <a:pt x="29" y="48"/>
                  </a:cubicBezTo>
                  <a:cubicBezTo>
                    <a:pt x="29" y="46"/>
                    <a:pt x="29" y="45"/>
                    <a:pt x="30" y="44"/>
                  </a:cubicBezTo>
                  <a:cubicBezTo>
                    <a:pt x="30" y="42"/>
                    <a:pt x="30" y="41"/>
                    <a:pt x="31" y="40"/>
                  </a:cubicBezTo>
                  <a:cubicBezTo>
                    <a:pt x="31" y="39"/>
                    <a:pt x="32" y="38"/>
                    <a:pt x="33" y="36"/>
                  </a:cubicBezTo>
                  <a:cubicBezTo>
                    <a:pt x="35" y="34"/>
                    <a:pt x="38" y="33"/>
                    <a:pt x="41" y="30"/>
                  </a:cubicBezTo>
                  <a:cubicBezTo>
                    <a:pt x="42" y="29"/>
                    <a:pt x="43" y="27"/>
                    <a:pt x="44" y="26"/>
                  </a:cubicBezTo>
                  <a:cubicBezTo>
                    <a:pt x="44" y="24"/>
                    <a:pt x="45" y="22"/>
                    <a:pt x="45" y="21"/>
                  </a:cubicBezTo>
                  <a:cubicBezTo>
                    <a:pt x="45" y="19"/>
                    <a:pt x="45" y="17"/>
                    <a:pt x="45" y="16"/>
                  </a:cubicBezTo>
                  <a:cubicBezTo>
                    <a:pt x="44" y="10"/>
                    <a:pt x="40" y="3"/>
                    <a:pt x="35" y="0"/>
                  </a:cubicBezTo>
                  <a:cubicBezTo>
                    <a:pt x="34" y="0"/>
                    <a:pt x="34" y="0"/>
                    <a:pt x="33" y="0"/>
                  </a:cubicBez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grpSp>
      <p:grpSp>
        <p:nvGrpSpPr>
          <p:cNvPr id="39145" name="组合 294"/>
          <p:cNvGrpSpPr/>
          <p:nvPr/>
        </p:nvGrpSpPr>
        <p:grpSpPr bwMode="auto">
          <a:xfrm>
            <a:off x="4561084" y="3241882"/>
            <a:ext cx="704664" cy="713819"/>
            <a:chOff x="0" y="0"/>
            <a:chExt cx="1149350" cy="1149351"/>
          </a:xfrm>
        </p:grpSpPr>
        <p:sp>
          <p:nvSpPr>
            <p:cNvPr id="39146" name="Oval 17"/>
            <p:cNvSpPr>
              <a:spLocks noChangeArrowheads="1"/>
            </p:cNvSpPr>
            <p:nvPr/>
          </p:nvSpPr>
          <p:spPr bwMode="auto">
            <a:xfrm>
              <a:off x="0" y="0"/>
              <a:ext cx="1149350" cy="1149350"/>
            </a:xfrm>
            <a:prstGeom prst="ellipse">
              <a:avLst/>
            </a:prstGeom>
            <a:solidFill>
              <a:srgbClr val="66DBA7"/>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47" name="Freeform 226"/>
            <p:cNvSpPr>
              <a:spLocks noChangeArrowheads="1"/>
            </p:cNvSpPr>
            <p:nvPr/>
          </p:nvSpPr>
          <p:spPr bwMode="auto">
            <a:xfrm>
              <a:off x="269875" y="223838"/>
              <a:ext cx="879475" cy="925513"/>
            </a:xfrm>
            <a:custGeom>
              <a:avLst/>
              <a:gdLst>
                <a:gd name="T0" fmla="*/ 189 w 271"/>
                <a:gd name="T1" fmla="*/ 0 h 285"/>
                <a:gd name="T2" fmla="*/ 269 w 271"/>
                <a:gd name="T3" fmla="*/ 81 h 285"/>
                <a:gd name="T4" fmla="*/ 271 w 271"/>
                <a:gd name="T5" fmla="*/ 108 h 285"/>
                <a:gd name="T6" fmla="*/ 94 w 271"/>
                <a:gd name="T7" fmla="*/ 285 h 285"/>
                <a:gd name="T8" fmla="*/ 65 w 271"/>
                <a:gd name="T9" fmla="*/ 283 h 285"/>
                <a:gd name="T10" fmla="*/ 0 w 271"/>
                <a:gd name="T11" fmla="*/ 217 h 285"/>
                <a:gd name="T12" fmla="*/ 189 w 271"/>
                <a:gd name="T13" fmla="*/ 0 h 285"/>
                <a:gd name="T14" fmla="*/ 0 60000 65536"/>
                <a:gd name="T15" fmla="*/ 0 60000 65536"/>
                <a:gd name="T16" fmla="*/ 0 60000 65536"/>
                <a:gd name="T17" fmla="*/ 0 60000 65536"/>
                <a:gd name="T18" fmla="*/ 0 60000 65536"/>
                <a:gd name="T19" fmla="*/ 0 60000 65536"/>
                <a:gd name="T20" fmla="*/ 0 60000 65536"/>
                <a:gd name="T21" fmla="*/ 0 w 271"/>
                <a:gd name="T22" fmla="*/ 0 h 285"/>
                <a:gd name="T23" fmla="*/ 271 w 271"/>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1" h="285">
                  <a:moveTo>
                    <a:pt x="189" y="0"/>
                  </a:moveTo>
                  <a:cubicBezTo>
                    <a:pt x="269" y="81"/>
                    <a:pt x="269" y="81"/>
                    <a:pt x="269" y="81"/>
                  </a:cubicBezTo>
                  <a:cubicBezTo>
                    <a:pt x="271" y="90"/>
                    <a:pt x="271" y="99"/>
                    <a:pt x="271" y="108"/>
                  </a:cubicBezTo>
                  <a:cubicBezTo>
                    <a:pt x="271" y="206"/>
                    <a:pt x="192" y="285"/>
                    <a:pt x="94" y="285"/>
                  </a:cubicBezTo>
                  <a:cubicBezTo>
                    <a:pt x="84" y="285"/>
                    <a:pt x="75" y="285"/>
                    <a:pt x="65" y="283"/>
                  </a:cubicBezTo>
                  <a:cubicBezTo>
                    <a:pt x="0" y="217"/>
                    <a:pt x="0" y="217"/>
                    <a:pt x="0" y="217"/>
                  </a:cubicBezTo>
                  <a:cubicBezTo>
                    <a:pt x="189" y="0"/>
                    <a:pt x="189" y="0"/>
                    <a:pt x="189" y="0"/>
                  </a:cubicBezTo>
                  <a:close/>
                </a:path>
              </a:pathLst>
            </a:custGeom>
            <a:solidFill>
              <a:srgbClr val="43AD7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48" name="Freeform 227"/>
            <p:cNvSpPr>
              <a:spLocks noChangeArrowheads="1"/>
            </p:cNvSpPr>
            <p:nvPr/>
          </p:nvSpPr>
          <p:spPr bwMode="auto">
            <a:xfrm>
              <a:off x="254000" y="211138"/>
              <a:ext cx="646113" cy="730250"/>
            </a:xfrm>
            <a:custGeom>
              <a:avLst/>
              <a:gdLst>
                <a:gd name="T0" fmla="*/ 15 w 199"/>
                <a:gd name="T1" fmla="*/ 0 h 225"/>
                <a:gd name="T2" fmla="*/ 183 w 199"/>
                <a:gd name="T3" fmla="*/ 0 h 225"/>
                <a:gd name="T4" fmla="*/ 199 w 199"/>
                <a:gd name="T5" fmla="*/ 15 h 225"/>
                <a:gd name="T6" fmla="*/ 199 w 199"/>
                <a:gd name="T7" fmla="*/ 209 h 225"/>
                <a:gd name="T8" fmla="*/ 183 w 199"/>
                <a:gd name="T9" fmla="*/ 225 h 225"/>
                <a:gd name="T10" fmla="*/ 15 w 199"/>
                <a:gd name="T11" fmla="*/ 225 h 225"/>
                <a:gd name="T12" fmla="*/ 0 w 199"/>
                <a:gd name="T13" fmla="*/ 209 h 225"/>
                <a:gd name="T14" fmla="*/ 0 w 199"/>
                <a:gd name="T15" fmla="*/ 15 h 225"/>
                <a:gd name="T16" fmla="*/ 15 w 199"/>
                <a:gd name="T17" fmla="*/ 0 h 2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9"/>
                <a:gd name="T28" fmla="*/ 0 h 225"/>
                <a:gd name="T29" fmla="*/ 199 w 199"/>
                <a:gd name="T30" fmla="*/ 225 h 2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9" h="225">
                  <a:moveTo>
                    <a:pt x="15" y="0"/>
                  </a:moveTo>
                  <a:cubicBezTo>
                    <a:pt x="183" y="0"/>
                    <a:pt x="183" y="0"/>
                    <a:pt x="183" y="0"/>
                  </a:cubicBezTo>
                  <a:cubicBezTo>
                    <a:pt x="192" y="0"/>
                    <a:pt x="199" y="7"/>
                    <a:pt x="199" y="15"/>
                  </a:cubicBezTo>
                  <a:cubicBezTo>
                    <a:pt x="199" y="209"/>
                    <a:pt x="199" y="209"/>
                    <a:pt x="199" y="209"/>
                  </a:cubicBezTo>
                  <a:cubicBezTo>
                    <a:pt x="199" y="218"/>
                    <a:pt x="192" y="225"/>
                    <a:pt x="183" y="225"/>
                  </a:cubicBezTo>
                  <a:cubicBezTo>
                    <a:pt x="15" y="225"/>
                    <a:pt x="15" y="225"/>
                    <a:pt x="15" y="225"/>
                  </a:cubicBezTo>
                  <a:cubicBezTo>
                    <a:pt x="6" y="225"/>
                    <a:pt x="0" y="218"/>
                    <a:pt x="0" y="209"/>
                  </a:cubicBezTo>
                  <a:cubicBezTo>
                    <a:pt x="0" y="15"/>
                    <a:pt x="0" y="15"/>
                    <a:pt x="0" y="15"/>
                  </a:cubicBezTo>
                  <a:cubicBezTo>
                    <a:pt x="0" y="7"/>
                    <a:pt x="6" y="0"/>
                    <a:pt x="15" y="0"/>
                  </a:cubicBezTo>
                  <a:close/>
                </a:path>
              </a:pathLst>
            </a:custGeom>
            <a:solidFill>
              <a:srgbClr val="0A7C8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49" name="Freeform 228"/>
            <p:cNvSpPr>
              <a:spLocks noChangeArrowheads="1"/>
            </p:cNvSpPr>
            <p:nvPr/>
          </p:nvSpPr>
          <p:spPr bwMode="auto">
            <a:xfrm>
              <a:off x="266700" y="223838"/>
              <a:ext cx="619125" cy="701675"/>
            </a:xfrm>
            <a:custGeom>
              <a:avLst/>
              <a:gdLst>
                <a:gd name="T0" fmla="*/ 11 w 191"/>
                <a:gd name="T1" fmla="*/ 0 h 216"/>
                <a:gd name="T2" fmla="*/ 179 w 191"/>
                <a:gd name="T3" fmla="*/ 0 h 216"/>
                <a:gd name="T4" fmla="*/ 191 w 191"/>
                <a:gd name="T5" fmla="*/ 11 h 216"/>
                <a:gd name="T6" fmla="*/ 191 w 191"/>
                <a:gd name="T7" fmla="*/ 205 h 216"/>
                <a:gd name="T8" fmla="*/ 179 w 191"/>
                <a:gd name="T9" fmla="*/ 216 h 216"/>
                <a:gd name="T10" fmla="*/ 11 w 191"/>
                <a:gd name="T11" fmla="*/ 216 h 216"/>
                <a:gd name="T12" fmla="*/ 0 w 191"/>
                <a:gd name="T13" fmla="*/ 205 h 216"/>
                <a:gd name="T14" fmla="*/ 0 w 191"/>
                <a:gd name="T15" fmla="*/ 11 h 216"/>
                <a:gd name="T16" fmla="*/ 11 w 191"/>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1"/>
                <a:gd name="T28" fmla="*/ 0 h 216"/>
                <a:gd name="T29" fmla="*/ 191 w 191"/>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1" h="216">
                  <a:moveTo>
                    <a:pt x="11" y="0"/>
                  </a:moveTo>
                  <a:cubicBezTo>
                    <a:pt x="179" y="0"/>
                    <a:pt x="179" y="0"/>
                    <a:pt x="179" y="0"/>
                  </a:cubicBezTo>
                  <a:cubicBezTo>
                    <a:pt x="186" y="0"/>
                    <a:pt x="191" y="5"/>
                    <a:pt x="191" y="11"/>
                  </a:cubicBezTo>
                  <a:cubicBezTo>
                    <a:pt x="191" y="205"/>
                    <a:pt x="191" y="205"/>
                    <a:pt x="191" y="205"/>
                  </a:cubicBezTo>
                  <a:cubicBezTo>
                    <a:pt x="191" y="211"/>
                    <a:pt x="186" y="216"/>
                    <a:pt x="179" y="216"/>
                  </a:cubicBezTo>
                  <a:cubicBezTo>
                    <a:pt x="11" y="216"/>
                    <a:pt x="11" y="216"/>
                    <a:pt x="11" y="216"/>
                  </a:cubicBezTo>
                  <a:cubicBezTo>
                    <a:pt x="5" y="216"/>
                    <a:pt x="0" y="211"/>
                    <a:pt x="0" y="205"/>
                  </a:cubicBezTo>
                  <a:cubicBezTo>
                    <a:pt x="0" y="11"/>
                    <a:pt x="0" y="11"/>
                    <a:pt x="0" y="11"/>
                  </a:cubicBezTo>
                  <a:cubicBezTo>
                    <a:pt x="0" y="5"/>
                    <a:pt x="5" y="0"/>
                    <a:pt x="11" y="0"/>
                  </a:cubicBezTo>
                  <a:close/>
                </a:path>
              </a:pathLst>
            </a:custGeom>
            <a:solidFill>
              <a:srgbClr val="11979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50" name="Freeform 229"/>
            <p:cNvSpPr>
              <a:spLocks noChangeArrowheads="1"/>
            </p:cNvSpPr>
            <p:nvPr/>
          </p:nvSpPr>
          <p:spPr bwMode="auto">
            <a:xfrm>
              <a:off x="276225" y="233363"/>
              <a:ext cx="596900" cy="682625"/>
            </a:xfrm>
            <a:custGeom>
              <a:avLst/>
              <a:gdLst>
                <a:gd name="T0" fmla="*/ 8 w 184"/>
                <a:gd name="T1" fmla="*/ 0 h 210"/>
                <a:gd name="T2" fmla="*/ 176 w 184"/>
                <a:gd name="T3" fmla="*/ 0 h 210"/>
                <a:gd name="T4" fmla="*/ 184 w 184"/>
                <a:gd name="T5" fmla="*/ 8 h 210"/>
                <a:gd name="T6" fmla="*/ 184 w 184"/>
                <a:gd name="T7" fmla="*/ 202 h 210"/>
                <a:gd name="T8" fmla="*/ 176 w 184"/>
                <a:gd name="T9" fmla="*/ 210 h 210"/>
                <a:gd name="T10" fmla="*/ 8 w 184"/>
                <a:gd name="T11" fmla="*/ 210 h 210"/>
                <a:gd name="T12" fmla="*/ 0 w 184"/>
                <a:gd name="T13" fmla="*/ 202 h 210"/>
                <a:gd name="T14" fmla="*/ 0 w 184"/>
                <a:gd name="T15" fmla="*/ 8 h 210"/>
                <a:gd name="T16" fmla="*/ 8 w 184"/>
                <a:gd name="T17" fmla="*/ 0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4"/>
                <a:gd name="T28" fmla="*/ 0 h 210"/>
                <a:gd name="T29" fmla="*/ 184 w 184"/>
                <a:gd name="T30" fmla="*/ 210 h 2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4" h="210">
                  <a:moveTo>
                    <a:pt x="8" y="0"/>
                  </a:moveTo>
                  <a:cubicBezTo>
                    <a:pt x="176" y="0"/>
                    <a:pt x="176" y="0"/>
                    <a:pt x="176" y="0"/>
                  </a:cubicBezTo>
                  <a:cubicBezTo>
                    <a:pt x="181" y="0"/>
                    <a:pt x="184" y="4"/>
                    <a:pt x="184" y="8"/>
                  </a:cubicBezTo>
                  <a:cubicBezTo>
                    <a:pt x="184" y="202"/>
                    <a:pt x="184" y="202"/>
                    <a:pt x="184" y="202"/>
                  </a:cubicBezTo>
                  <a:cubicBezTo>
                    <a:pt x="184" y="207"/>
                    <a:pt x="181" y="210"/>
                    <a:pt x="176" y="210"/>
                  </a:cubicBezTo>
                  <a:cubicBezTo>
                    <a:pt x="8" y="210"/>
                    <a:pt x="8" y="210"/>
                    <a:pt x="8" y="210"/>
                  </a:cubicBezTo>
                  <a:cubicBezTo>
                    <a:pt x="4" y="210"/>
                    <a:pt x="0" y="207"/>
                    <a:pt x="0" y="202"/>
                  </a:cubicBezTo>
                  <a:cubicBezTo>
                    <a:pt x="0" y="8"/>
                    <a:pt x="0" y="8"/>
                    <a:pt x="0" y="8"/>
                  </a:cubicBezTo>
                  <a:cubicBezTo>
                    <a:pt x="0" y="4"/>
                    <a:pt x="4" y="0"/>
                    <a:pt x="8" y="0"/>
                  </a:cubicBezTo>
                  <a:close/>
                </a:path>
              </a:pathLst>
            </a:custGeom>
            <a:solidFill>
              <a:srgbClr val="16C5C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51" name="Freeform 230"/>
            <p:cNvSpPr>
              <a:spLocks noEditPoints="1" noChangeArrowheads="1"/>
            </p:cNvSpPr>
            <p:nvPr/>
          </p:nvSpPr>
          <p:spPr bwMode="auto">
            <a:xfrm>
              <a:off x="490538" y="260350"/>
              <a:ext cx="52388" cy="47625"/>
            </a:xfrm>
            <a:custGeom>
              <a:avLst/>
              <a:gdLst>
                <a:gd name="T0" fmla="*/ 22 w 33"/>
                <a:gd name="T1" fmla="*/ 24 h 30"/>
                <a:gd name="T2" fmla="*/ 12 w 33"/>
                <a:gd name="T3" fmla="*/ 24 h 30"/>
                <a:gd name="T4" fmla="*/ 10 w 33"/>
                <a:gd name="T5" fmla="*/ 30 h 30"/>
                <a:gd name="T6" fmla="*/ 0 w 33"/>
                <a:gd name="T7" fmla="*/ 30 h 30"/>
                <a:gd name="T8" fmla="*/ 12 w 33"/>
                <a:gd name="T9" fmla="*/ 0 h 30"/>
                <a:gd name="T10" fmla="*/ 22 w 33"/>
                <a:gd name="T11" fmla="*/ 0 h 30"/>
                <a:gd name="T12" fmla="*/ 33 w 33"/>
                <a:gd name="T13" fmla="*/ 30 h 30"/>
                <a:gd name="T14" fmla="*/ 24 w 33"/>
                <a:gd name="T15" fmla="*/ 30 h 30"/>
                <a:gd name="T16" fmla="*/ 22 w 33"/>
                <a:gd name="T17" fmla="*/ 24 h 30"/>
                <a:gd name="T18" fmla="*/ 22 w 33"/>
                <a:gd name="T19" fmla="*/ 24 h 30"/>
                <a:gd name="T20" fmla="*/ 20 w 33"/>
                <a:gd name="T21" fmla="*/ 18 h 30"/>
                <a:gd name="T22" fmla="*/ 16 w 33"/>
                <a:gd name="T23" fmla="*/ 8 h 30"/>
                <a:gd name="T24" fmla="*/ 14 w 33"/>
                <a:gd name="T25" fmla="*/ 18 h 30"/>
                <a:gd name="T26" fmla="*/ 20 w 33"/>
                <a:gd name="T27" fmla="*/ 18 h 30"/>
                <a:gd name="T28" fmla="*/ 20 w 33"/>
                <a:gd name="T29" fmla="*/ 18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3"/>
                <a:gd name="T46" fmla="*/ 0 h 30"/>
                <a:gd name="T47" fmla="*/ 33 w 33"/>
                <a:gd name="T48" fmla="*/ 30 h 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3" h="30">
                  <a:moveTo>
                    <a:pt x="22" y="24"/>
                  </a:moveTo>
                  <a:lnTo>
                    <a:pt x="12" y="24"/>
                  </a:lnTo>
                  <a:lnTo>
                    <a:pt x="10" y="30"/>
                  </a:lnTo>
                  <a:lnTo>
                    <a:pt x="0" y="30"/>
                  </a:lnTo>
                  <a:lnTo>
                    <a:pt x="12" y="0"/>
                  </a:lnTo>
                  <a:lnTo>
                    <a:pt x="22" y="0"/>
                  </a:lnTo>
                  <a:lnTo>
                    <a:pt x="33" y="30"/>
                  </a:lnTo>
                  <a:lnTo>
                    <a:pt x="24" y="30"/>
                  </a:lnTo>
                  <a:lnTo>
                    <a:pt x="22" y="24"/>
                  </a:lnTo>
                  <a:lnTo>
                    <a:pt x="22" y="24"/>
                  </a:lnTo>
                  <a:close/>
                  <a:moveTo>
                    <a:pt x="20" y="18"/>
                  </a:moveTo>
                  <a:lnTo>
                    <a:pt x="16" y="8"/>
                  </a:lnTo>
                  <a:lnTo>
                    <a:pt x="14" y="18"/>
                  </a:lnTo>
                  <a:lnTo>
                    <a:pt x="20" y="18"/>
                  </a:lnTo>
                  <a:lnTo>
                    <a:pt x="20" y="18"/>
                  </a:ln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52" name="Freeform 231"/>
            <p:cNvSpPr>
              <a:spLocks noChangeArrowheads="1"/>
            </p:cNvSpPr>
            <p:nvPr/>
          </p:nvSpPr>
          <p:spPr bwMode="auto">
            <a:xfrm>
              <a:off x="549275" y="260350"/>
              <a:ext cx="44450" cy="47625"/>
            </a:xfrm>
            <a:custGeom>
              <a:avLst/>
              <a:gdLst>
                <a:gd name="T0" fmla="*/ 0 w 28"/>
                <a:gd name="T1" fmla="*/ 0 h 30"/>
                <a:gd name="T2" fmla="*/ 28 w 28"/>
                <a:gd name="T3" fmla="*/ 0 h 30"/>
                <a:gd name="T4" fmla="*/ 28 w 28"/>
                <a:gd name="T5" fmla="*/ 8 h 30"/>
                <a:gd name="T6" fmla="*/ 18 w 28"/>
                <a:gd name="T7" fmla="*/ 8 h 30"/>
                <a:gd name="T8" fmla="*/ 18 w 28"/>
                <a:gd name="T9" fmla="*/ 30 h 30"/>
                <a:gd name="T10" fmla="*/ 8 w 28"/>
                <a:gd name="T11" fmla="*/ 30 h 30"/>
                <a:gd name="T12" fmla="*/ 8 w 28"/>
                <a:gd name="T13" fmla="*/ 8 h 30"/>
                <a:gd name="T14" fmla="*/ 0 w 28"/>
                <a:gd name="T15" fmla="*/ 8 h 30"/>
                <a:gd name="T16" fmla="*/ 0 w 28"/>
                <a:gd name="T17" fmla="*/ 0 h 30"/>
                <a:gd name="T18" fmla="*/ 0 w 28"/>
                <a:gd name="T19" fmla="*/ 0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30"/>
                <a:gd name="T32" fmla="*/ 28 w 28"/>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30">
                  <a:moveTo>
                    <a:pt x="0" y="0"/>
                  </a:moveTo>
                  <a:lnTo>
                    <a:pt x="28" y="0"/>
                  </a:lnTo>
                  <a:lnTo>
                    <a:pt x="28" y="8"/>
                  </a:lnTo>
                  <a:lnTo>
                    <a:pt x="18" y="8"/>
                  </a:lnTo>
                  <a:lnTo>
                    <a:pt x="18" y="30"/>
                  </a:lnTo>
                  <a:lnTo>
                    <a:pt x="8" y="30"/>
                  </a:lnTo>
                  <a:lnTo>
                    <a:pt x="8" y="8"/>
                  </a:lnTo>
                  <a:lnTo>
                    <a:pt x="0" y="8"/>
                  </a:lnTo>
                  <a:lnTo>
                    <a:pt x="0" y="0"/>
                  </a:lnTo>
                  <a:lnTo>
                    <a:pt x="0" y="0"/>
                  </a:ln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53" name="Freeform 232"/>
            <p:cNvSpPr>
              <a:spLocks noChangeArrowheads="1"/>
            </p:cNvSpPr>
            <p:nvPr/>
          </p:nvSpPr>
          <p:spPr bwMode="auto">
            <a:xfrm>
              <a:off x="603250" y="260350"/>
              <a:ext cx="55563" cy="47625"/>
            </a:xfrm>
            <a:custGeom>
              <a:avLst/>
              <a:gdLst>
                <a:gd name="T0" fmla="*/ 0 w 35"/>
                <a:gd name="T1" fmla="*/ 0 h 30"/>
                <a:gd name="T2" fmla="*/ 15 w 35"/>
                <a:gd name="T3" fmla="*/ 0 h 30"/>
                <a:gd name="T4" fmla="*/ 19 w 35"/>
                <a:gd name="T5" fmla="*/ 18 h 30"/>
                <a:gd name="T6" fmla="*/ 23 w 35"/>
                <a:gd name="T7" fmla="*/ 0 h 30"/>
                <a:gd name="T8" fmla="*/ 35 w 35"/>
                <a:gd name="T9" fmla="*/ 0 h 30"/>
                <a:gd name="T10" fmla="*/ 35 w 35"/>
                <a:gd name="T11" fmla="*/ 30 h 30"/>
                <a:gd name="T12" fmla="*/ 27 w 35"/>
                <a:gd name="T13" fmla="*/ 30 h 30"/>
                <a:gd name="T14" fmla="*/ 27 w 35"/>
                <a:gd name="T15" fmla="*/ 6 h 30"/>
                <a:gd name="T16" fmla="*/ 23 w 35"/>
                <a:gd name="T17" fmla="*/ 30 h 30"/>
                <a:gd name="T18" fmla="*/ 15 w 35"/>
                <a:gd name="T19" fmla="*/ 30 h 30"/>
                <a:gd name="T20" fmla="*/ 9 w 35"/>
                <a:gd name="T21" fmla="*/ 6 h 30"/>
                <a:gd name="T22" fmla="*/ 9 w 35"/>
                <a:gd name="T23" fmla="*/ 30 h 30"/>
                <a:gd name="T24" fmla="*/ 0 w 35"/>
                <a:gd name="T25" fmla="*/ 30 h 30"/>
                <a:gd name="T26" fmla="*/ 0 w 35"/>
                <a:gd name="T27" fmla="*/ 0 h 30"/>
                <a:gd name="T28" fmla="*/ 0 w 35"/>
                <a:gd name="T29" fmla="*/ 0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30"/>
                <a:gd name="T47" fmla="*/ 35 w 35"/>
                <a:gd name="T48" fmla="*/ 30 h 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30">
                  <a:moveTo>
                    <a:pt x="0" y="0"/>
                  </a:moveTo>
                  <a:lnTo>
                    <a:pt x="15" y="0"/>
                  </a:lnTo>
                  <a:lnTo>
                    <a:pt x="19" y="18"/>
                  </a:lnTo>
                  <a:lnTo>
                    <a:pt x="23" y="0"/>
                  </a:lnTo>
                  <a:lnTo>
                    <a:pt x="35" y="0"/>
                  </a:lnTo>
                  <a:lnTo>
                    <a:pt x="35" y="30"/>
                  </a:lnTo>
                  <a:lnTo>
                    <a:pt x="27" y="30"/>
                  </a:lnTo>
                  <a:lnTo>
                    <a:pt x="27" y="6"/>
                  </a:lnTo>
                  <a:lnTo>
                    <a:pt x="23" y="30"/>
                  </a:lnTo>
                  <a:lnTo>
                    <a:pt x="15" y="30"/>
                  </a:lnTo>
                  <a:lnTo>
                    <a:pt x="9" y="6"/>
                  </a:lnTo>
                  <a:lnTo>
                    <a:pt x="9" y="30"/>
                  </a:lnTo>
                  <a:lnTo>
                    <a:pt x="0" y="30"/>
                  </a:lnTo>
                  <a:lnTo>
                    <a:pt x="0" y="0"/>
                  </a:lnTo>
                  <a:lnTo>
                    <a:pt x="0" y="0"/>
                  </a:ln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54" name="Freeform 233"/>
            <p:cNvSpPr>
              <a:spLocks noChangeArrowheads="1"/>
            </p:cNvSpPr>
            <p:nvPr/>
          </p:nvSpPr>
          <p:spPr bwMode="auto">
            <a:xfrm>
              <a:off x="334963" y="338138"/>
              <a:ext cx="479425" cy="547688"/>
            </a:xfrm>
            <a:custGeom>
              <a:avLst/>
              <a:gdLst>
                <a:gd name="T0" fmla="*/ 0 w 302"/>
                <a:gd name="T1" fmla="*/ 0 h 345"/>
                <a:gd name="T2" fmla="*/ 302 w 302"/>
                <a:gd name="T3" fmla="*/ 0 h 345"/>
                <a:gd name="T4" fmla="*/ 290 w 302"/>
                <a:gd name="T5" fmla="*/ 345 h 345"/>
                <a:gd name="T6" fmla="*/ 12 w 302"/>
                <a:gd name="T7" fmla="*/ 345 h 345"/>
                <a:gd name="T8" fmla="*/ 0 w 302"/>
                <a:gd name="T9" fmla="*/ 0 h 345"/>
                <a:gd name="T10" fmla="*/ 0 w 302"/>
                <a:gd name="T11" fmla="*/ 0 h 345"/>
                <a:gd name="T12" fmla="*/ 0 60000 65536"/>
                <a:gd name="T13" fmla="*/ 0 60000 65536"/>
                <a:gd name="T14" fmla="*/ 0 60000 65536"/>
                <a:gd name="T15" fmla="*/ 0 60000 65536"/>
                <a:gd name="T16" fmla="*/ 0 60000 65536"/>
                <a:gd name="T17" fmla="*/ 0 60000 65536"/>
                <a:gd name="T18" fmla="*/ 0 w 302"/>
                <a:gd name="T19" fmla="*/ 0 h 345"/>
                <a:gd name="T20" fmla="*/ 302 w 302"/>
                <a:gd name="T21" fmla="*/ 345 h 345"/>
              </a:gdLst>
              <a:ahLst/>
              <a:cxnLst>
                <a:cxn ang="T12">
                  <a:pos x="T0" y="T1"/>
                </a:cxn>
                <a:cxn ang="T13">
                  <a:pos x="T2" y="T3"/>
                </a:cxn>
                <a:cxn ang="T14">
                  <a:pos x="T4" y="T5"/>
                </a:cxn>
                <a:cxn ang="T15">
                  <a:pos x="T6" y="T7"/>
                </a:cxn>
                <a:cxn ang="T16">
                  <a:pos x="T8" y="T9"/>
                </a:cxn>
                <a:cxn ang="T17">
                  <a:pos x="T10" y="T11"/>
                </a:cxn>
              </a:cxnLst>
              <a:rect l="T18" t="T19" r="T20" b="T21"/>
              <a:pathLst>
                <a:path w="302" h="345">
                  <a:moveTo>
                    <a:pt x="0" y="0"/>
                  </a:moveTo>
                  <a:lnTo>
                    <a:pt x="302" y="0"/>
                  </a:lnTo>
                  <a:lnTo>
                    <a:pt x="290" y="345"/>
                  </a:lnTo>
                  <a:lnTo>
                    <a:pt x="12" y="345"/>
                  </a:lnTo>
                  <a:lnTo>
                    <a:pt x="0" y="0"/>
                  </a:lnTo>
                  <a:lnTo>
                    <a:pt x="0" y="0"/>
                  </a:lnTo>
                  <a:close/>
                </a:path>
              </a:pathLst>
            </a:custGeom>
            <a:solidFill>
              <a:srgbClr val="D7D7D7"/>
            </a:solidFill>
            <a:ln w="3175" cap="flat" cmpd="sng">
              <a:solidFill>
                <a:srgbClr val="3E3E3E"/>
              </a:solidFill>
              <a:miter lim="800000"/>
            </a:ln>
            <a:effectLst/>
            <a:extLs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55" name="Freeform 234"/>
            <p:cNvSpPr>
              <a:spLocks noChangeArrowheads="1"/>
            </p:cNvSpPr>
            <p:nvPr/>
          </p:nvSpPr>
          <p:spPr bwMode="auto">
            <a:xfrm>
              <a:off x="325438" y="328613"/>
              <a:ext cx="498475" cy="568325"/>
            </a:xfrm>
            <a:custGeom>
              <a:avLst/>
              <a:gdLst>
                <a:gd name="T0" fmla="*/ 0 w 314"/>
                <a:gd name="T1" fmla="*/ 0 h 358"/>
                <a:gd name="T2" fmla="*/ 314 w 314"/>
                <a:gd name="T3" fmla="*/ 0 h 358"/>
                <a:gd name="T4" fmla="*/ 302 w 314"/>
                <a:gd name="T5" fmla="*/ 358 h 358"/>
                <a:gd name="T6" fmla="*/ 14 w 314"/>
                <a:gd name="T7" fmla="*/ 358 h 358"/>
                <a:gd name="T8" fmla="*/ 0 w 314"/>
                <a:gd name="T9" fmla="*/ 0 h 358"/>
                <a:gd name="T10" fmla="*/ 0 w 314"/>
                <a:gd name="T11" fmla="*/ 0 h 358"/>
                <a:gd name="T12" fmla="*/ 0 60000 65536"/>
                <a:gd name="T13" fmla="*/ 0 60000 65536"/>
                <a:gd name="T14" fmla="*/ 0 60000 65536"/>
                <a:gd name="T15" fmla="*/ 0 60000 65536"/>
                <a:gd name="T16" fmla="*/ 0 60000 65536"/>
                <a:gd name="T17" fmla="*/ 0 60000 65536"/>
                <a:gd name="T18" fmla="*/ 0 w 314"/>
                <a:gd name="T19" fmla="*/ 0 h 358"/>
                <a:gd name="T20" fmla="*/ 314 w 314"/>
                <a:gd name="T21" fmla="*/ 358 h 358"/>
              </a:gdLst>
              <a:ahLst/>
              <a:cxnLst>
                <a:cxn ang="T12">
                  <a:pos x="T0" y="T1"/>
                </a:cxn>
                <a:cxn ang="T13">
                  <a:pos x="T2" y="T3"/>
                </a:cxn>
                <a:cxn ang="T14">
                  <a:pos x="T4" y="T5"/>
                </a:cxn>
                <a:cxn ang="T15">
                  <a:pos x="T6" y="T7"/>
                </a:cxn>
                <a:cxn ang="T16">
                  <a:pos x="T8" y="T9"/>
                </a:cxn>
                <a:cxn ang="T17">
                  <a:pos x="T10" y="T11"/>
                </a:cxn>
              </a:cxnLst>
              <a:rect l="T18" t="T19" r="T20" b="T21"/>
              <a:pathLst>
                <a:path w="314" h="358">
                  <a:moveTo>
                    <a:pt x="0" y="0"/>
                  </a:moveTo>
                  <a:lnTo>
                    <a:pt x="314" y="0"/>
                  </a:lnTo>
                  <a:lnTo>
                    <a:pt x="302" y="358"/>
                  </a:lnTo>
                  <a:lnTo>
                    <a:pt x="14" y="358"/>
                  </a:lnTo>
                  <a:lnTo>
                    <a:pt x="0" y="0"/>
                  </a:lnTo>
                  <a:lnTo>
                    <a:pt x="0" y="0"/>
                  </a:ln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56" name="Freeform 235"/>
            <p:cNvSpPr>
              <a:spLocks noChangeArrowheads="1"/>
            </p:cNvSpPr>
            <p:nvPr/>
          </p:nvSpPr>
          <p:spPr bwMode="auto">
            <a:xfrm>
              <a:off x="360363" y="357188"/>
              <a:ext cx="431800" cy="528638"/>
            </a:xfrm>
            <a:custGeom>
              <a:avLst/>
              <a:gdLst>
                <a:gd name="T0" fmla="*/ 0 w 272"/>
                <a:gd name="T1" fmla="*/ 0 h 333"/>
                <a:gd name="T2" fmla="*/ 272 w 272"/>
                <a:gd name="T3" fmla="*/ 0 h 333"/>
                <a:gd name="T4" fmla="*/ 272 w 272"/>
                <a:gd name="T5" fmla="*/ 333 h 333"/>
                <a:gd name="T6" fmla="*/ 0 w 272"/>
                <a:gd name="T7" fmla="*/ 333 h 333"/>
                <a:gd name="T8" fmla="*/ 0 w 272"/>
                <a:gd name="T9" fmla="*/ 0 h 333"/>
                <a:gd name="T10" fmla="*/ 0 w 272"/>
                <a:gd name="T11" fmla="*/ 0 h 333"/>
                <a:gd name="T12" fmla="*/ 0 60000 65536"/>
                <a:gd name="T13" fmla="*/ 0 60000 65536"/>
                <a:gd name="T14" fmla="*/ 0 60000 65536"/>
                <a:gd name="T15" fmla="*/ 0 60000 65536"/>
                <a:gd name="T16" fmla="*/ 0 60000 65536"/>
                <a:gd name="T17" fmla="*/ 0 60000 65536"/>
                <a:gd name="T18" fmla="*/ 0 w 272"/>
                <a:gd name="T19" fmla="*/ 0 h 333"/>
                <a:gd name="T20" fmla="*/ 272 w 272"/>
                <a:gd name="T21" fmla="*/ 333 h 333"/>
              </a:gdLst>
              <a:ahLst/>
              <a:cxnLst>
                <a:cxn ang="T12">
                  <a:pos x="T0" y="T1"/>
                </a:cxn>
                <a:cxn ang="T13">
                  <a:pos x="T2" y="T3"/>
                </a:cxn>
                <a:cxn ang="T14">
                  <a:pos x="T4" y="T5"/>
                </a:cxn>
                <a:cxn ang="T15">
                  <a:pos x="T6" y="T7"/>
                </a:cxn>
                <a:cxn ang="T16">
                  <a:pos x="T8" y="T9"/>
                </a:cxn>
                <a:cxn ang="T17">
                  <a:pos x="T10" y="T11"/>
                </a:cxn>
              </a:cxnLst>
              <a:rect l="T18" t="T19" r="T20" b="T21"/>
              <a:pathLst>
                <a:path w="272" h="333">
                  <a:moveTo>
                    <a:pt x="0" y="0"/>
                  </a:moveTo>
                  <a:lnTo>
                    <a:pt x="272" y="0"/>
                  </a:lnTo>
                  <a:lnTo>
                    <a:pt x="272" y="333"/>
                  </a:lnTo>
                  <a:lnTo>
                    <a:pt x="0" y="333"/>
                  </a:lnTo>
                  <a:lnTo>
                    <a:pt x="0" y="0"/>
                  </a:lnTo>
                  <a:lnTo>
                    <a:pt x="0" y="0"/>
                  </a:lnTo>
                  <a:close/>
                </a:path>
              </a:pathLst>
            </a:custGeom>
            <a:solidFill>
              <a:srgbClr val="F4B6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57" name="Freeform 236"/>
            <p:cNvSpPr>
              <a:spLocks noChangeArrowheads="1"/>
            </p:cNvSpPr>
            <p:nvPr/>
          </p:nvSpPr>
          <p:spPr bwMode="auto">
            <a:xfrm>
              <a:off x="366713" y="363538"/>
              <a:ext cx="419100" cy="512763"/>
            </a:xfrm>
            <a:custGeom>
              <a:avLst/>
              <a:gdLst>
                <a:gd name="T0" fmla="*/ 0 w 264"/>
                <a:gd name="T1" fmla="*/ 0 h 323"/>
                <a:gd name="T2" fmla="*/ 264 w 264"/>
                <a:gd name="T3" fmla="*/ 0 h 323"/>
                <a:gd name="T4" fmla="*/ 264 w 264"/>
                <a:gd name="T5" fmla="*/ 323 h 323"/>
                <a:gd name="T6" fmla="*/ 0 w 264"/>
                <a:gd name="T7" fmla="*/ 323 h 323"/>
                <a:gd name="T8" fmla="*/ 0 w 264"/>
                <a:gd name="T9" fmla="*/ 0 h 323"/>
                <a:gd name="T10" fmla="*/ 0 w 264"/>
                <a:gd name="T11" fmla="*/ 0 h 323"/>
                <a:gd name="T12" fmla="*/ 0 60000 65536"/>
                <a:gd name="T13" fmla="*/ 0 60000 65536"/>
                <a:gd name="T14" fmla="*/ 0 60000 65536"/>
                <a:gd name="T15" fmla="*/ 0 60000 65536"/>
                <a:gd name="T16" fmla="*/ 0 60000 65536"/>
                <a:gd name="T17" fmla="*/ 0 60000 65536"/>
                <a:gd name="T18" fmla="*/ 0 w 264"/>
                <a:gd name="T19" fmla="*/ 0 h 323"/>
                <a:gd name="T20" fmla="*/ 264 w 264"/>
                <a:gd name="T21" fmla="*/ 323 h 323"/>
              </a:gdLst>
              <a:ahLst/>
              <a:cxnLst>
                <a:cxn ang="T12">
                  <a:pos x="T0" y="T1"/>
                </a:cxn>
                <a:cxn ang="T13">
                  <a:pos x="T2" y="T3"/>
                </a:cxn>
                <a:cxn ang="T14">
                  <a:pos x="T4" y="T5"/>
                </a:cxn>
                <a:cxn ang="T15">
                  <a:pos x="T6" y="T7"/>
                </a:cxn>
                <a:cxn ang="T16">
                  <a:pos x="T8" y="T9"/>
                </a:cxn>
                <a:cxn ang="T17">
                  <a:pos x="T10" y="T11"/>
                </a:cxn>
              </a:cxnLst>
              <a:rect l="T18" t="T19" r="T20" b="T21"/>
              <a:pathLst>
                <a:path w="264" h="323">
                  <a:moveTo>
                    <a:pt x="0" y="0"/>
                  </a:moveTo>
                  <a:lnTo>
                    <a:pt x="264" y="0"/>
                  </a:lnTo>
                  <a:lnTo>
                    <a:pt x="264" y="323"/>
                  </a:lnTo>
                  <a:lnTo>
                    <a:pt x="0" y="323"/>
                  </a:lnTo>
                  <a:lnTo>
                    <a:pt x="0" y="0"/>
                  </a:lnTo>
                  <a:lnTo>
                    <a:pt x="0" y="0"/>
                  </a:lnTo>
                  <a:close/>
                </a:path>
              </a:pathLst>
            </a:custGeom>
            <a:solidFill>
              <a:srgbClr val="F8CF7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58" name="Freeform 237"/>
            <p:cNvSpPr>
              <a:spLocks noChangeArrowheads="1"/>
            </p:cNvSpPr>
            <p:nvPr/>
          </p:nvSpPr>
          <p:spPr bwMode="auto">
            <a:xfrm>
              <a:off x="376238" y="373063"/>
              <a:ext cx="400050" cy="496888"/>
            </a:xfrm>
            <a:custGeom>
              <a:avLst/>
              <a:gdLst>
                <a:gd name="T0" fmla="*/ 0 w 252"/>
                <a:gd name="T1" fmla="*/ 0 h 313"/>
                <a:gd name="T2" fmla="*/ 252 w 252"/>
                <a:gd name="T3" fmla="*/ 0 h 313"/>
                <a:gd name="T4" fmla="*/ 252 w 252"/>
                <a:gd name="T5" fmla="*/ 313 h 313"/>
                <a:gd name="T6" fmla="*/ 0 w 252"/>
                <a:gd name="T7" fmla="*/ 313 h 313"/>
                <a:gd name="T8" fmla="*/ 0 w 252"/>
                <a:gd name="T9" fmla="*/ 0 h 313"/>
                <a:gd name="T10" fmla="*/ 0 w 252"/>
                <a:gd name="T11" fmla="*/ 0 h 313"/>
                <a:gd name="T12" fmla="*/ 0 60000 65536"/>
                <a:gd name="T13" fmla="*/ 0 60000 65536"/>
                <a:gd name="T14" fmla="*/ 0 60000 65536"/>
                <a:gd name="T15" fmla="*/ 0 60000 65536"/>
                <a:gd name="T16" fmla="*/ 0 60000 65536"/>
                <a:gd name="T17" fmla="*/ 0 60000 65536"/>
                <a:gd name="T18" fmla="*/ 0 w 252"/>
                <a:gd name="T19" fmla="*/ 0 h 313"/>
                <a:gd name="T20" fmla="*/ 252 w 252"/>
                <a:gd name="T21" fmla="*/ 313 h 313"/>
              </a:gdLst>
              <a:ahLst/>
              <a:cxnLst>
                <a:cxn ang="T12">
                  <a:pos x="T0" y="T1"/>
                </a:cxn>
                <a:cxn ang="T13">
                  <a:pos x="T2" y="T3"/>
                </a:cxn>
                <a:cxn ang="T14">
                  <a:pos x="T4" y="T5"/>
                </a:cxn>
                <a:cxn ang="T15">
                  <a:pos x="T6" y="T7"/>
                </a:cxn>
                <a:cxn ang="T16">
                  <a:pos x="T8" y="T9"/>
                </a:cxn>
                <a:cxn ang="T17">
                  <a:pos x="T10" y="T11"/>
                </a:cxn>
              </a:cxnLst>
              <a:rect l="T18" t="T19" r="T20" b="T21"/>
              <a:pathLst>
                <a:path w="252" h="313">
                  <a:moveTo>
                    <a:pt x="0" y="0"/>
                  </a:moveTo>
                  <a:lnTo>
                    <a:pt x="252" y="0"/>
                  </a:lnTo>
                  <a:lnTo>
                    <a:pt x="252" y="313"/>
                  </a:lnTo>
                  <a:lnTo>
                    <a:pt x="0" y="313"/>
                  </a:lnTo>
                  <a:lnTo>
                    <a:pt x="0" y="0"/>
                  </a:lnTo>
                  <a:lnTo>
                    <a:pt x="0" y="0"/>
                  </a:lnTo>
                  <a:close/>
                </a:path>
              </a:pathLst>
            </a:custGeom>
            <a:solidFill>
              <a:srgbClr val="FBE6A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59" name="Freeform 238"/>
            <p:cNvSpPr>
              <a:spLocks noChangeArrowheads="1"/>
            </p:cNvSpPr>
            <p:nvPr/>
          </p:nvSpPr>
          <p:spPr bwMode="auto">
            <a:xfrm>
              <a:off x="396875" y="396875"/>
              <a:ext cx="355600" cy="298450"/>
            </a:xfrm>
            <a:custGeom>
              <a:avLst/>
              <a:gdLst>
                <a:gd name="T0" fmla="*/ 0 w 224"/>
                <a:gd name="T1" fmla="*/ 0 h 188"/>
                <a:gd name="T2" fmla="*/ 224 w 224"/>
                <a:gd name="T3" fmla="*/ 0 h 188"/>
                <a:gd name="T4" fmla="*/ 224 w 224"/>
                <a:gd name="T5" fmla="*/ 188 h 188"/>
                <a:gd name="T6" fmla="*/ 0 w 224"/>
                <a:gd name="T7" fmla="*/ 188 h 188"/>
                <a:gd name="T8" fmla="*/ 0 w 224"/>
                <a:gd name="T9" fmla="*/ 0 h 188"/>
                <a:gd name="T10" fmla="*/ 0 w 224"/>
                <a:gd name="T11" fmla="*/ 0 h 188"/>
                <a:gd name="T12" fmla="*/ 0 60000 65536"/>
                <a:gd name="T13" fmla="*/ 0 60000 65536"/>
                <a:gd name="T14" fmla="*/ 0 60000 65536"/>
                <a:gd name="T15" fmla="*/ 0 60000 65536"/>
                <a:gd name="T16" fmla="*/ 0 60000 65536"/>
                <a:gd name="T17" fmla="*/ 0 60000 65536"/>
                <a:gd name="T18" fmla="*/ 0 w 224"/>
                <a:gd name="T19" fmla="*/ 0 h 188"/>
                <a:gd name="T20" fmla="*/ 224 w 224"/>
                <a:gd name="T21" fmla="*/ 188 h 188"/>
              </a:gdLst>
              <a:ahLst/>
              <a:cxnLst>
                <a:cxn ang="T12">
                  <a:pos x="T0" y="T1"/>
                </a:cxn>
                <a:cxn ang="T13">
                  <a:pos x="T2" y="T3"/>
                </a:cxn>
                <a:cxn ang="T14">
                  <a:pos x="T4" y="T5"/>
                </a:cxn>
                <a:cxn ang="T15">
                  <a:pos x="T6" y="T7"/>
                </a:cxn>
                <a:cxn ang="T16">
                  <a:pos x="T8" y="T9"/>
                </a:cxn>
                <a:cxn ang="T17">
                  <a:pos x="T10" y="T11"/>
                </a:cxn>
              </a:cxnLst>
              <a:rect l="T18" t="T19" r="T20" b="T21"/>
              <a:pathLst>
                <a:path w="224" h="188">
                  <a:moveTo>
                    <a:pt x="0" y="0"/>
                  </a:moveTo>
                  <a:lnTo>
                    <a:pt x="224" y="0"/>
                  </a:lnTo>
                  <a:lnTo>
                    <a:pt x="224" y="188"/>
                  </a:lnTo>
                  <a:lnTo>
                    <a:pt x="0" y="188"/>
                  </a:lnTo>
                  <a:lnTo>
                    <a:pt x="0" y="0"/>
                  </a:lnTo>
                  <a:lnTo>
                    <a:pt x="0" y="0"/>
                  </a:lnTo>
                  <a:close/>
                </a:path>
              </a:pathLst>
            </a:custGeom>
            <a:solidFill>
              <a:srgbClr val="F4B6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60" name="Freeform 239"/>
            <p:cNvSpPr>
              <a:spLocks noChangeArrowheads="1"/>
            </p:cNvSpPr>
            <p:nvPr/>
          </p:nvSpPr>
          <p:spPr bwMode="auto">
            <a:xfrm>
              <a:off x="382588" y="711200"/>
              <a:ext cx="384175" cy="9525"/>
            </a:xfrm>
            <a:custGeom>
              <a:avLst/>
              <a:gdLst>
                <a:gd name="T0" fmla="*/ 0 w 242"/>
                <a:gd name="T1" fmla="*/ 6 h 6"/>
                <a:gd name="T2" fmla="*/ 242 w 242"/>
                <a:gd name="T3" fmla="*/ 6 h 6"/>
                <a:gd name="T4" fmla="*/ 242 w 242"/>
                <a:gd name="T5" fmla="*/ 0 h 6"/>
                <a:gd name="T6" fmla="*/ 0 w 242"/>
                <a:gd name="T7" fmla="*/ 0 h 6"/>
                <a:gd name="T8" fmla="*/ 0 w 242"/>
                <a:gd name="T9" fmla="*/ 6 h 6"/>
                <a:gd name="T10" fmla="*/ 0 w 242"/>
                <a:gd name="T11" fmla="*/ 6 h 6"/>
                <a:gd name="T12" fmla="*/ 0 60000 65536"/>
                <a:gd name="T13" fmla="*/ 0 60000 65536"/>
                <a:gd name="T14" fmla="*/ 0 60000 65536"/>
                <a:gd name="T15" fmla="*/ 0 60000 65536"/>
                <a:gd name="T16" fmla="*/ 0 60000 65536"/>
                <a:gd name="T17" fmla="*/ 0 60000 65536"/>
                <a:gd name="T18" fmla="*/ 0 w 242"/>
                <a:gd name="T19" fmla="*/ 0 h 6"/>
                <a:gd name="T20" fmla="*/ 242 w 242"/>
                <a:gd name="T21" fmla="*/ 6 h 6"/>
              </a:gdLst>
              <a:ahLst/>
              <a:cxnLst>
                <a:cxn ang="T12">
                  <a:pos x="T0" y="T1"/>
                </a:cxn>
                <a:cxn ang="T13">
                  <a:pos x="T2" y="T3"/>
                </a:cxn>
                <a:cxn ang="T14">
                  <a:pos x="T4" y="T5"/>
                </a:cxn>
                <a:cxn ang="T15">
                  <a:pos x="T6" y="T7"/>
                </a:cxn>
                <a:cxn ang="T16">
                  <a:pos x="T8" y="T9"/>
                </a:cxn>
                <a:cxn ang="T17">
                  <a:pos x="T10" y="T11"/>
                </a:cxn>
              </a:cxnLst>
              <a:rect l="T18" t="T19" r="T20" b="T21"/>
              <a:pathLst>
                <a:path w="242" h="6">
                  <a:moveTo>
                    <a:pt x="0" y="6"/>
                  </a:moveTo>
                  <a:lnTo>
                    <a:pt x="242" y="6"/>
                  </a:lnTo>
                  <a:lnTo>
                    <a:pt x="242" y="0"/>
                  </a:lnTo>
                  <a:lnTo>
                    <a:pt x="0" y="0"/>
                  </a:lnTo>
                  <a:lnTo>
                    <a:pt x="0" y="6"/>
                  </a:lnTo>
                  <a:lnTo>
                    <a:pt x="0" y="6"/>
                  </a:lnTo>
                  <a:close/>
                </a:path>
              </a:pathLst>
            </a:custGeom>
            <a:solidFill>
              <a:srgbClr val="16C5C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61" name="Freeform 240"/>
            <p:cNvSpPr>
              <a:spLocks noChangeArrowheads="1"/>
            </p:cNvSpPr>
            <p:nvPr/>
          </p:nvSpPr>
          <p:spPr bwMode="auto">
            <a:xfrm>
              <a:off x="382588" y="733425"/>
              <a:ext cx="384175" cy="127000"/>
            </a:xfrm>
            <a:custGeom>
              <a:avLst/>
              <a:gdLst>
                <a:gd name="T0" fmla="*/ 0 w 242"/>
                <a:gd name="T1" fmla="*/ 80 h 80"/>
                <a:gd name="T2" fmla="*/ 242 w 242"/>
                <a:gd name="T3" fmla="*/ 80 h 80"/>
                <a:gd name="T4" fmla="*/ 242 w 242"/>
                <a:gd name="T5" fmla="*/ 0 h 80"/>
                <a:gd name="T6" fmla="*/ 0 w 242"/>
                <a:gd name="T7" fmla="*/ 0 h 80"/>
                <a:gd name="T8" fmla="*/ 0 w 242"/>
                <a:gd name="T9" fmla="*/ 80 h 80"/>
                <a:gd name="T10" fmla="*/ 0 w 242"/>
                <a:gd name="T11" fmla="*/ 80 h 80"/>
                <a:gd name="T12" fmla="*/ 0 60000 65536"/>
                <a:gd name="T13" fmla="*/ 0 60000 65536"/>
                <a:gd name="T14" fmla="*/ 0 60000 65536"/>
                <a:gd name="T15" fmla="*/ 0 60000 65536"/>
                <a:gd name="T16" fmla="*/ 0 60000 65536"/>
                <a:gd name="T17" fmla="*/ 0 60000 65536"/>
                <a:gd name="T18" fmla="*/ 0 w 242"/>
                <a:gd name="T19" fmla="*/ 0 h 80"/>
                <a:gd name="T20" fmla="*/ 242 w 242"/>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242" h="80">
                  <a:moveTo>
                    <a:pt x="0" y="80"/>
                  </a:moveTo>
                  <a:lnTo>
                    <a:pt x="242" y="80"/>
                  </a:lnTo>
                  <a:lnTo>
                    <a:pt x="242" y="0"/>
                  </a:lnTo>
                  <a:lnTo>
                    <a:pt x="0" y="0"/>
                  </a:lnTo>
                  <a:lnTo>
                    <a:pt x="0" y="80"/>
                  </a:lnTo>
                  <a:lnTo>
                    <a:pt x="0" y="80"/>
                  </a:lnTo>
                  <a:close/>
                </a:path>
              </a:pathLst>
            </a:custGeom>
            <a:solidFill>
              <a:srgbClr val="16C5C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62" name="Freeform 241"/>
            <p:cNvSpPr>
              <a:spLocks noChangeArrowheads="1"/>
            </p:cNvSpPr>
            <p:nvPr/>
          </p:nvSpPr>
          <p:spPr bwMode="auto">
            <a:xfrm>
              <a:off x="412750" y="627063"/>
              <a:ext cx="149225" cy="49213"/>
            </a:xfrm>
            <a:custGeom>
              <a:avLst/>
              <a:gdLst>
                <a:gd name="T0" fmla="*/ 8 w 94"/>
                <a:gd name="T1" fmla="*/ 0 h 31"/>
                <a:gd name="T2" fmla="*/ 94 w 94"/>
                <a:gd name="T3" fmla="*/ 0 h 31"/>
                <a:gd name="T4" fmla="*/ 94 w 94"/>
                <a:gd name="T5" fmla="*/ 31 h 31"/>
                <a:gd name="T6" fmla="*/ 0 w 94"/>
                <a:gd name="T7" fmla="*/ 31 h 31"/>
                <a:gd name="T8" fmla="*/ 8 w 94"/>
                <a:gd name="T9" fmla="*/ 0 h 31"/>
                <a:gd name="T10" fmla="*/ 8 w 94"/>
                <a:gd name="T11" fmla="*/ 0 h 31"/>
                <a:gd name="T12" fmla="*/ 0 60000 65536"/>
                <a:gd name="T13" fmla="*/ 0 60000 65536"/>
                <a:gd name="T14" fmla="*/ 0 60000 65536"/>
                <a:gd name="T15" fmla="*/ 0 60000 65536"/>
                <a:gd name="T16" fmla="*/ 0 60000 65536"/>
                <a:gd name="T17" fmla="*/ 0 60000 65536"/>
                <a:gd name="T18" fmla="*/ 0 w 94"/>
                <a:gd name="T19" fmla="*/ 0 h 31"/>
                <a:gd name="T20" fmla="*/ 94 w 94"/>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94" h="31">
                  <a:moveTo>
                    <a:pt x="8" y="0"/>
                  </a:moveTo>
                  <a:lnTo>
                    <a:pt x="94" y="0"/>
                  </a:lnTo>
                  <a:lnTo>
                    <a:pt x="94" y="31"/>
                  </a:lnTo>
                  <a:lnTo>
                    <a:pt x="0" y="31"/>
                  </a:lnTo>
                  <a:lnTo>
                    <a:pt x="8" y="0"/>
                  </a:lnTo>
                  <a:lnTo>
                    <a:pt x="8" y="0"/>
                  </a:ln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63" name="Freeform 242"/>
            <p:cNvSpPr>
              <a:spLocks noChangeArrowheads="1"/>
            </p:cNvSpPr>
            <p:nvPr/>
          </p:nvSpPr>
          <p:spPr bwMode="auto">
            <a:xfrm>
              <a:off x="419100" y="412750"/>
              <a:ext cx="314325" cy="198438"/>
            </a:xfrm>
            <a:custGeom>
              <a:avLst/>
              <a:gdLst>
                <a:gd name="T0" fmla="*/ 6 w 198"/>
                <a:gd name="T1" fmla="*/ 0 h 125"/>
                <a:gd name="T2" fmla="*/ 190 w 198"/>
                <a:gd name="T3" fmla="*/ 0 h 125"/>
                <a:gd name="T4" fmla="*/ 198 w 198"/>
                <a:gd name="T5" fmla="*/ 125 h 125"/>
                <a:gd name="T6" fmla="*/ 0 w 198"/>
                <a:gd name="T7" fmla="*/ 125 h 125"/>
                <a:gd name="T8" fmla="*/ 6 w 198"/>
                <a:gd name="T9" fmla="*/ 0 h 125"/>
                <a:gd name="T10" fmla="*/ 6 w 198"/>
                <a:gd name="T11" fmla="*/ 0 h 125"/>
                <a:gd name="T12" fmla="*/ 0 60000 65536"/>
                <a:gd name="T13" fmla="*/ 0 60000 65536"/>
                <a:gd name="T14" fmla="*/ 0 60000 65536"/>
                <a:gd name="T15" fmla="*/ 0 60000 65536"/>
                <a:gd name="T16" fmla="*/ 0 60000 65536"/>
                <a:gd name="T17" fmla="*/ 0 60000 65536"/>
                <a:gd name="T18" fmla="*/ 0 w 198"/>
                <a:gd name="T19" fmla="*/ 0 h 125"/>
                <a:gd name="T20" fmla="*/ 198 w 198"/>
                <a:gd name="T21" fmla="*/ 125 h 125"/>
              </a:gdLst>
              <a:ahLst/>
              <a:cxnLst>
                <a:cxn ang="T12">
                  <a:pos x="T0" y="T1"/>
                </a:cxn>
                <a:cxn ang="T13">
                  <a:pos x="T2" y="T3"/>
                </a:cxn>
                <a:cxn ang="T14">
                  <a:pos x="T4" y="T5"/>
                </a:cxn>
                <a:cxn ang="T15">
                  <a:pos x="T6" y="T7"/>
                </a:cxn>
                <a:cxn ang="T16">
                  <a:pos x="T8" y="T9"/>
                </a:cxn>
                <a:cxn ang="T17">
                  <a:pos x="T10" y="T11"/>
                </a:cxn>
              </a:cxnLst>
              <a:rect l="T18" t="T19" r="T20" b="T21"/>
              <a:pathLst>
                <a:path w="198" h="125">
                  <a:moveTo>
                    <a:pt x="6" y="0"/>
                  </a:moveTo>
                  <a:lnTo>
                    <a:pt x="190" y="0"/>
                  </a:lnTo>
                  <a:lnTo>
                    <a:pt x="198" y="125"/>
                  </a:lnTo>
                  <a:lnTo>
                    <a:pt x="0" y="125"/>
                  </a:lnTo>
                  <a:lnTo>
                    <a:pt x="6" y="0"/>
                  </a:lnTo>
                  <a:lnTo>
                    <a:pt x="6" y="0"/>
                  </a:lnTo>
                  <a:close/>
                </a:path>
              </a:pathLst>
            </a:custGeom>
            <a:solidFill>
              <a:srgbClr val="0A7C8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64" name="Freeform 243"/>
            <p:cNvSpPr>
              <a:spLocks noChangeArrowheads="1"/>
            </p:cNvSpPr>
            <p:nvPr/>
          </p:nvSpPr>
          <p:spPr bwMode="auto">
            <a:xfrm>
              <a:off x="422275" y="415925"/>
              <a:ext cx="304800" cy="192088"/>
            </a:xfrm>
            <a:custGeom>
              <a:avLst/>
              <a:gdLst>
                <a:gd name="T0" fmla="*/ 6 w 192"/>
                <a:gd name="T1" fmla="*/ 0 h 121"/>
                <a:gd name="T2" fmla="*/ 186 w 192"/>
                <a:gd name="T3" fmla="*/ 0 h 121"/>
                <a:gd name="T4" fmla="*/ 192 w 192"/>
                <a:gd name="T5" fmla="*/ 121 h 121"/>
                <a:gd name="T6" fmla="*/ 0 w 192"/>
                <a:gd name="T7" fmla="*/ 121 h 121"/>
                <a:gd name="T8" fmla="*/ 6 w 192"/>
                <a:gd name="T9" fmla="*/ 0 h 121"/>
                <a:gd name="T10" fmla="*/ 6 w 192"/>
                <a:gd name="T11" fmla="*/ 0 h 121"/>
                <a:gd name="T12" fmla="*/ 0 60000 65536"/>
                <a:gd name="T13" fmla="*/ 0 60000 65536"/>
                <a:gd name="T14" fmla="*/ 0 60000 65536"/>
                <a:gd name="T15" fmla="*/ 0 60000 65536"/>
                <a:gd name="T16" fmla="*/ 0 60000 65536"/>
                <a:gd name="T17" fmla="*/ 0 60000 65536"/>
                <a:gd name="T18" fmla="*/ 0 w 192"/>
                <a:gd name="T19" fmla="*/ 0 h 121"/>
                <a:gd name="T20" fmla="*/ 192 w 192"/>
                <a:gd name="T21" fmla="*/ 121 h 121"/>
              </a:gdLst>
              <a:ahLst/>
              <a:cxnLst>
                <a:cxn ang="T12">
                  <a:pos x="T0" y="T1"/>
                </a:cxn>
                <a:cxn ang="T13">
                  <a:pos x="T2" y="T3"/>
                </a:cxn>
                <a:cxn ang="T14">
                  <a:pos x="T4" y="T5"/>
                </a:cxn>
                <a:cxn ang="T15">
                  <a:pos x="T6" y="T7"/>
                </a:cxn>
                <a:cxn ang="T16">
                  <a:pos x="T8" y="T9"/>
                </a:cxn>
                <a:cxn ang="T17">
                  <a:pos x="T10" y="T11"/>
                </a:cxn>
              </a:cxnLst>
              <a:rect l="T18" t="T19" r="T20" b="T21"/>
              <a:pathLst>
                <a:path w="192" h="121">
                  <a:moveTo>
                    <a:pt x="6" y="0"/>
                  </a:moveTo>
                  <a:lnTo>
                    <a:pt x="186" y="0"/>
                  </a:lnTo>
                  <a:lnTo>
                    <a:pt x="192" y="121"/>
                  </a:lnTo>
                  <a:lnTo>
                    <a:pt x="0" y="121"/>
                  </a:lnTo>
                  <a:lnTo>
                    <a:pt x="6" y="0"/>
                  </a:lnTo>
                  <a:lnTo>
                    <a:pt x="6" y="0"/>
                  </a:ln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65" name="Freeform 244"/>
            <p:cNvSpPr>
              <a:spLocks noChangeArrowheads="1"/>
            </p:cNvSpPr>
            <p:nvPr/>
          </p:nvSpPr>
          <p:spPr bwMode="auto">
            <a:xfrm>
              <a:off x="425450" y="419100"/>
              <a:ext cx="298450" cy="185738"/>
            </a:xfrm>
            <a:custGeom>
              <a:avLst/>
              <a:gdLst>
                <a:gd name="T0" fmla="*/ 6 w 188"/>
                <a:gd name="T1" fmla="*/ 0 h 117"/>
                <a:gd name="T2" fmla="*/ 182 w 188"/>
                <a:gd name="T3" fmla="*/ 0 h 117"/>
                <a:gd name="T4" fmla="*/ 188 w 188"/>
                <a:gd name="T5" fmla="*/ 117 h 117"/>
                <a:gd name="T6" fmla="*/ 0 w 188"/>
                <a:gd name="T7" fmla="*/ 117 h 117"/>
                <a:gd name="T8" fmla="*/ 6 w 188"/>
                <a:gd name="T9" fmla="*/ 0 h 117"/>
                <a:gd name="T10" fmla="*/ 6 w 188"/>
                <a:gd name="T11" fmla="*/ 0 h 117"/>
                <a:gd name="T12" fmla="*/ 0 60000 65536"/>
                <a:gd name="T13" fmla="*/ 0 60000 65536"/>
                <a:gd name="T14" fmla="*/ 0 60000 65536"/>
                <a:gd name="T15" fmla="*/ 0 60000 65536"/>
                <a:gd name="T16" fmla="*/ 0 60000 65536"/>
                <a:gd name="T17" fmla="*/ 0 60000 65536"/>
                <a:gd name="T18" fmla="*/ 0 w 188"/>
                <a:gd name="T19" fmla="*/ 0 h 117"/>
                <a:gd name="T20" fmla="*/ 188 w 188"/>
                <a:gd name="T21" fmla="*/ 117 h 117"/>
              </a:gdLst>
              <a:ahLst/>
              <a:cxnLst>
                <a:cxn ang="T12">
                  <a:pos x="T0" y="T1"/>
                </a:cxn>
                <a:cxn ang="T13">
                  <a:pos x="T2" y="T3"/>
                </a:cxn>
                <a:cxn ang="T14">
                  <a:pos x="T4" y="T5"/>
                </a:cxn>
                <a:cxn ang="T15">
                  <a:pos x="T6" y="T7"/>
                </a:cxn>
                <a:cxn ang="T16">
                  <a:pos x="T8" y="T9"/>
                </a:cxn>
                <a:cxn ang="T17">
                  <a:pos x="T10" y="T11"/>
                </a:cxn>
              </a:cxnLst>
              <a:rect l="T18" t="T19" r="T20" b="T21"/>
              <a:pathLst>
                <a:path w="188" h="117">
                  <a:moveTo>
                    <a:pt x="6" y="0"/>
                  </a:moveTo>
                  <a:lnTo>
                    <a:pt x="182" y="0"/>
                  </a:lnTo>
                  <a:lnTo>
                    <a:pt x="188" y="117"/>
                  </a:lnTo>
                  <a:lnTo>
                    <a:pt x="0" y="117"/>
                  </a:lnTo>
                  <a:lnTo>
                    <a:pt x="6" y="0"/>
                  </a:lnTo>
                  <a:lnTo>
                    <a:pt x="6" y="0"/>
                  </a:lnTo>
                  <a:close/>
                </a:path>
              </a:pathLst>
            </a:custGeom>
            <a:solidFill>
              <a:srgbClr val="16C5C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66" name="Freeform 245"/>
            <p:cNvSpPr>
              <a:spLocks noEditPoints="1" noChangeArrowheads="1"/>
            </p:cNvSpPr>
            <p:nvPr/>
          </p:nvSpPr>
          <p:spPr bwMode="auto">
            <a:xfrm>
              <a:off x="422275" y="636588"/>
              <a:ext cx="130175" cy="31750"/>
            </a:xfrm>
            <a:custGeom>
              <a:avLst/>
              <a:gdLst>
                <a:gd name="T0" fmla="*/ 69 w 82"/>
                <a:gd name="T1" fmla="*/ 20 h 20"/>
                <a:gd name="T2" fmla="*/ 82 w 82"/>
                <a:gd name="T3" fmla="*/ 20 h 20"/>
                <a:gd name="T4" fmla="*/ 82 w 82"/>
                <a:gd name="T5" fmla="*/ 10 h 20"/>
                <a:gd name="T6" fmla="*/ 69 w 82"/>
                <a:gd name="T7" fmla="*/ 10 h 20"/>
                <a:gd name="T8" fmla="*/ 69 w 82"/>
                <a:gd name="T9" fmla="*/ 20 h 20"/>
                <a:gd name="T10" fmla="*/ 69 w 82"/>
                <a:gd name="T11" fmla="*/ 20 h 20"/>
                <a:gd name="T12" fmla="*/ 4 w 82"/>
                <a:gd name="T13" fmla="*/ 8 h 20"/>
                <a:gd name="T14" fmla="*/ 18 w 82"/>
                <a:gd name="T15" fmla="*/ 8 h 20"/>
                <a:gd name="T16" fmla="*/ 18 w 82"/>
                <a:gd name="T17" fmla="*/ 0 h 20"/>
                <a:gd name="T18" fmla="*/ 6 w 82"/>
                <a:gd name="T19" fmla="*/ 0 h 20"/>
                <a:gd name="T20" fmla="*/ 4 w 82"/>
                <a:gd name="T21" fmla="*/ 8 h 20"/>
                <a:gd name="T22" fmla="*/ 4 w 82"/>
                <a:gd name="T23" fmla="*/ 8 h 20"/>
                <a:gd name="T24" fmla="*/ 0 w 82"/>
                <a:gd name="T25" fmla="*/ 20 h 20"/>
                <a:gd name="T26" fmla="*/ 18 w 82"/>
                <a:gd name="T27" fmla="*/ 20 h 20"/>
                <a:gd name="T28" fmla="*/ 18 w 82"/>
                <a:gd name="T29" fmla="*/ 10 h 20"/>
                <a:gd name="T30" fmla="*/ 2 w 82"/>
                <a:gd name="T31" fmla="*/ 10 h 20"/>
                <a:gd name="T32" fmla="*/ 0 w 82"/>
                <a:gd name="T33" fmla="*/ 20 h 20"/>
                <a:gd name="T34" fmla="*/ 0 w 82"/>
                <a:gd name="T35" fmla="*/ 20 h 20"/>
                <a:gd name="T36" fmla="*/ 20 w 82"/>
                <a:gd name="T37" fmla="*/ 8 h 20"/>
                <a:gd name="T38" fmla="*/ 33 w 82"/>
                <a:gd name="T39" fmla="*/ 8 h 20"/>
                <a:gd name="T40" fmla="*/ 33 w 82"/>
                <a:gd name="T41" fmla="*/ 0 h 20"/>
                <a:gd name="T42" fmla="*/ 20 w 82"/>
                <a:gd name="T43" fmla="*/ 0 h 20"/>
                <a:gd name="T44" fmla="*/ 20 w 82"/>
                <a:gd name="T45" fmla="*/ 8 h 20"/>
                <a:gd name="T46" fmla="*/ 20 w 82"/>
                <a:gd name="T47" fmla="*/ 8 h 20"/>
                <a:gd name="T48" fmla="*/ 20 w 82"/>
                <a:gd name="T49" fmla="*/ 20 h 20"/>
                <a:gd name="T50" fmla="*/ 33 w 82"/>
                <a:gd name="T51" fmla="*/ 20 h 20"/>
                <a:gd name="T52" fmla="*/ 33 w 82"/>
                <a:gd name="T53" fmla="*/ 10 h 20"/>
                <a:gd name="T54" fmla="*/ 20 w 82"/>
                <a:gd name="T55" fmla="*/ 10 h 20"/>
                <a:gd name="T56" fmla="*/ 20 w 82"/>
                <a:gd name="T57" fmla="*/ 20 h 20"/>
                <a:gd name="T58" fmla="*/ 20 w 82"/>
                <a:gd name="T59" fmla="*/ 20 h 20"/>
                <a:gd name="T60" fmla="*/ 35 w 82"/>
                <a:gd name="T61" fmla="*/ 8 h 20"/>
                <a:gd name="T62" fmla="*/ 49 w 82"/>
                <a:gd name="T63" fmla="*/ 8 h 20"/>
                <a:gd name="T64" fmla="*/ 49 w 82"/>
                <a:gd name="T65" fmla="*/ 0 h 20"/>
                <a:gd name="T66" fmla="*/ 35 w 82"/>
                <a:gd name="T67" fmla="*/ 0 h 20"/>
                <a:gd name="T68" fmla="*/ 35 w 82"/>
                <a:gd name="T69" fmla="*/ 8 h 20"/>
                <a:gd name="T70" fmla="*/ 35 w 82"/>
                <a:gd name="T71" fmla="*/ 8 h 20"/>
                <a:gd name="T72" fmla="*/ 35 w 82"/>
                <a:gd name="T73" fmla="*/ 20 h 20"/>
                <a:gd name="T74" fmla="*/ 49 w 82"/>
                <a:gd name="T75" fmla="*/ 20 h 20"/>
                <a:gd name="T76" fmla="*/ 49 w 82"/>
                <a:gd name="T77" fmla="*/ 10 h 20"/>
                <a:gd name="T78" fmla="*/ 35 w 82"/>
                <a:gd name="T79" fmla="*/ 10 h 20"/>
                <a:gd name="T80" fmla="*/ 35 w 82"/>
                <a:gd name="T81" fmla="*/ 20 h 20"/>
                <a:gd name="T82" fmla="*/ 35 w 82"/>
                <a:gd name="T83" fmla="*/ 20 h 20"/>
                <a:gd name="T84" fmla="*/ 53 w 82"/>
                <a:gd name="T85" fmla="*/ 8 h 20"/>
                <a:gd name="T86" fmla="*/ 67 w 82"/>
                <a:gd name="T87" fmla="*/ 8 h 20"/>
                <a:gd name="T88" fmla="*/ 67 w 82"/>
                <a:gd name="T89" fmla="*/ 0 h 20"/>
                <a:gd name="T90" fmla="*/ 53 w 82"/>
                <a:gd name="T91" fmla="*/ 0 h 20"/>
                <a:gd name="T92" fmla="*/ 53 w 82"/>
                <a:gd name="T93" fmla="*/ 8 h 20"/>
                <a:gd name="T94" fmla="*/ 53 w 82"/>
                <a:gd name="T95" fmla="*/ 8 h 20"/>
                <a:gd name="T96" fmla="*/ 53 w 82"/>
                <a:gd name="T97" fmla="*/ 20 h 20"/>
                <a:gd name="T98" fmla="*/ 67 w 82"/>
                <a:gd name="T99" fmla="*/ 20 h 20"/>
                <a:gd name="T100" fmla="*/ 67 w 82"/>
                <a:gd name="T101" fmla="*/ 10 h 20"/>
                <a:gd name="T102" fmla="*/ 53 w 82"/>
                <a:gd name="T103" fmla="*/ 10 h 20"/>
                <a:gd name="T104" fmla="*/ 53 w 82"/>
                <a:gd name="T105" fmla="*/ 20 h 20"/>
                <a:gd name="T106" fmla="*/ 53 w 82"/>
                <a:gd name="T107" fmla="*/ 20 h 20"/>
                <a:gd name="T108" fmla="*/ 69 w 82"/>
                <a:gd name="T109" fmla="*/ 8 h 20"/>
                <a:gd name="T110" fmla="*/ 82 w 82"/>
                <a:gd name="T111" fmla="*/ 8 h 20"/>
                <a:gd name="T112" fmla="*/ 82 w 82"/>
                <a:gd name="T113" fmla="*/ 0 h 20"/>
                <a:gd name="T114" fmla="*/ 69 w 82"/>
                <a:gd name="T115" fmla="*/ 0 h 20"/>
                <a:gd name="T116" fmla="*/ 69 w 82"/>
                <a:gd name="T117" fmla="*/ 8 h 20"/>
                <a:gd name="T118" fmla="*/ 69 w 82"/>
                <a:gd name="T119" fmla="*/ 8 h 2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2"/>
                <a:gd name="T181" fmla="*/ 0 h 20"/>
                <a:gd name="T182" fmla="*/ 82 w 82"/>
                <a:gd name="T183" fmla="*/ 20 h 2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2" h="20">
                  <a:moveTo>
                    <a:pt x="69" y="20"/>
                  </a:moveTo>
                  <a:lnTo>
                    <a:pt x="82" y="20"/>
                  </a:lnTo>
                  <a:lnTo>
                    <a:pt x="82" y="10"/>
                  </a:lnTo>
                  <a:lnTo>
                    <a:pt x="69" y="10"/>
                  </a:lnTo>
                  <a:lnTo>
                    <a:pt x="69" y="20"/>
                  </a:lnTo>
                  <a:lnTo>
                    <a:pt x="69" y="20"/>
                  </a:lnTo>
                  <a:close/>
                  <a:moveTo>
                    <a:pt x="4" y="8"/>
                  </a:moveTo>
                  <a:lnTo>
                    <a:pt x="18" y="8"/>
                  </a:lnTo>
                  <a:lnTo>
                    <a:pt x="18" y="0"/>
                  </a:lnTo>
                  <a:lnTo>
                    <a:pt x="6" y="0"/>
                  </a:lnTo>
                  <a:lnTo>
                    <a:pt x="4" y="8"/>
                  </a:lnTo>
                  <a:lnTo>
                    <a:pt x="4" y="8"/>
                  </a:lnTo>
                  <a:close/>
                  <a:moveTo>
                    <a:pt x="0" y="20"/>
                  </a:moveTo>
                  <a:lnTo>
                    <a:pt x="18" y="20"/>
                  </a:lnTo>
                  <a:lnTo>
                    <a:pt x="18" y="10"/>
                  </a:lnTo>
                  <a:lnTo>
                    <a:pt x="2" y="10"/>
                  </a:lnTo>
                  <a:lnTo>
                    <a:pt x="0" y="20"/>
                  </a:lnTo>
                  <a:lnTo>
                    <a:pt x="0" y="20"/>
                  </a:lnTo>
                  <a:close/>
                  <a:moveTo>
                    <a:pt x="20" y="8"/>
                  </a:moveTo>
                  <a:lnTo>
                    <a:pt x="33" y="8"/>
                  </a:lnTo>
                  <a:lnTo>
                    <a:pt x="33" y="0"/>
                  </a:lnTo>
                  <a:lnTo>
                    <a:pt x="20" y="0"/>
                  </a:lnTo>
                  <a:lnTo>
                    <a:pt x="20" y="8"/>
                  </a:lnTo>
                  <a:lnTo>
                    <a:pt x="20" y="8"/>
                  </a:lnTo>
                  <a:close/>
                  <a:moveTo>
                    <a:pt x="20" y="20"/>
                  </a:moveTo>
                  <a:lnTo>
                    <a:pt x="33" y="20"/>
                  </a:lnTo>
                  <a:lnTo>
                    <a:pt x="33" y="10"/>
                  </a:lnTo>
                  <a:lnTo>
                    <a:pt x="20" y="10"/>
                  </a:lnTo>
                  <a:lnTo>
                    <a:pt x="20" y="20"/>
                  </a:lnTo>
                  <a:lnTo>
                    <a:pt x="20" y="20"/>
                  </a:lnTo>
                  <a:close/>
                  <a:moveTo>
                    <a:pt x="35" y="8"/>
                  </a:moveTo>
                  <a:lnTo>
                    <a:pt x="49" y="8"/>
                  </a:lnTo>
                  <a:lnTo>
                    <a:pt x="49" y="0"/>
                  </a:lnTo>
                  <a:lnTo>
                    <a:pt x="35" y="0"/>
                  </a:lnTo>
                  <a:lnTo>
                    <a:pt x="35" y="8"/>
                  </a:lnTo>
                  <a:lnTo>
                    <a:pt x="35" y="8"/>
                  </a:lnTo>
                  <a:close/>
                  <a:moveTo>
                    <a:pt x="35" y="20"/>
                  </a:moveTo>
                  <a:lnTo>
                    <a:pt x="49" y="20"/>
                  </a:lnTo>
                  <a:lnTo>
                    <a:pt x="49" y="10"/>
                  </a:lnTo>
                  <a:lnTo>
                    <a:pt x="35" y="10"/>
                  </a:lnTo>
                  <a:lnTo>
                    <a:pt x="35" y="20"/>
                  </a:lnTo>
                  <a:lnTo>
                    <a:pt x="35" y="20"/>
                  </a:lnTo>
                  <a:close/>
                  <a:moveTo>
                    <a:pt x="53" y="8"/>
                  </a:moveTo>
                  <a:lnTo>
                    <a:pt x="67" y="8"/>
                  </a:lnTo>
                  <a:lnTo>
                    <a:pt x="67" y="0"/>
                  </a:lnTo>
                  <a:lnTo>
                    <a:pt x="53" y="0"/>
                  </a:lnTo>
                  <a:lnTo>
                    <a:pt x="53" y="8"/>
                  </a:lnTo>
                  <a:lnTo>
                    <a:pt x="53" y="8"/>
                  </a:lnTo>
                  <a:close/>
                  <a:moveTo>
                    <a:pt x="53" y="20"/>
                  </a:moveTo>
                  <a:lnTo>
                    <a:pt x="67" y="20"/>
                  </a:lnTo>
                  <a:lnTo>
                    <a:pt x="67" y="10"/>
                  </a:lnTo>
                  <a:lnTo>
                    <a:pt x="53" y="10"/>
                  </a:lnTo>
                  <a:lnTo>
                    <a:pt x="53" y="20"/>
                  </a:lnTo>
                  <a:lnTo>
                    <a:pt x="53" y="20"/>
                  </a:lnTo>
                  <a:close/>
                  <a:moveTo>
                    <a:pt x="69" y="8"/>
                  </a:moveTo>
                  <a:lnTo>
                    <a:pt x="82" y="8"/>
                  </a:lnTo>
                  <a:lnTo>
                    <a:pt x="82" y="0"/>
                  </a:lnTo>
                  <a:lnTo>
                    <a:pt x="69" y="0"/>
                  </a:lnTo>
                  <a:lnTo>
                    <a:pt x="69" y="8"/>
                  </a:lnTo>
                  <a:lnTo>
                    <a:pt x="69" y="8"/>
                  </a:lnTo>
                  <a:close/>
                </a:path>
              </a:pathLst>
            </a:custGeom>
            <a:solidFill>
              <a:srgbClr val="16C5C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67" name="Freeform 246"/>
            <p:cNvSpPr>
              <a:spLocks noChangeArrowheads="1"/>
            </p:cNvSpPr>
            <p:nvPr/>
          </p:nvSpPr>
          <p:spPr bwMode="auto">
            <a:xfrm>
              <a:off x="652463" y="636588"/>
              <a:ext cx="84138" cy="31750"/>
            </a:xfrm>
            <a:custGeom>
              <a:avLst/>
              <a:gdLst>
                <a:gd name="T0" fmla="*/ 0 w 53"/>
                <a:gd name="T1" fmla="*/ 0 h 20"/>
                <a:gd name="T2" fmla="*/ 47 w 53"/>
                <a:gd name="T3" fmla="*/ 0 h 20"/>
                <a:gd name="T4" fmla="*/ 53 w 53"/>
                <a:gd name="T5" fmla="*/ 20 h 20"/>
                <a:gd name="T6" fmla="*/ 2 w 53"/>
                <a:gd name="T7" fmla="*/ 20 h 20"/>
                <a:gd name="T8" fmla="*/ 0 w 53"/>
                <a:gd name="T9" fmla="*/ 0 h 20"/>
                <a:gd name="T10" fmla="*/ 0 w 53"/>
                <a:gd name="T11" fmla="*/ 0 h 20"/>
                <a:gd name="T12" fmla="*/ 0 60000 65536"/>
                <a:gd name="T13" fmla="*/ 0 60000 65536"/>
                <a:gd name="T14" fmla="*/ 0 60000 65536"/>
                <a:gd name="T15" fmla="*/ 0 60000 65536"/>
                <a:gd name="T16" fmla="*/ 0 60000 65536"/>
                <a:gd name="T17" fmla="*/ 0 60000 65536"/>
                <a:gd name="T18" fmla="*/ 0 w 53"/>
                <a:gd name="T19" fmla="*/ 0 h 20"/>
                <a:gd name="T20" fmla="*/ 53 w 5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53" h="20">
                  <a:moveTo>
                    <a:pt x="0" y="0"/>
                  </a:moveTo>
                  <a:lnTo>
                    <a:pt x="47" y="0"/>
                  </a:lnTo>
                  <a:lnTo>
                    <a:pt x="53" y="20"/>
                  </a:lnTo>
                  <a:lnTo>
                    <a:pt x="2" y="20"/>
                  </a:lnTo>
                  <a:lnTo>
                    <a:pt x="0" y="0"/>
                  </a:lnTo>
                  <a:lnTo>
                    <a:pt x="0" y="0"/>
                  </a:ln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68" name="Freeform 247"/>
            <p:cNvSpPr>
              <a:spLocks noChangeArrowheads="1"/>
            </p:cNvSpPr>
            <p:nvPr/>
          </p:nvSpPr>
          <p:spPr bwMode="auto">
            <a:xfrm>
              <a:off x="671513" y="646113"/>
              <a:ext cx="46038" cy="12700"/>
            </a:xfrm>
            <a:custGeom>
              <a:avLst/>
              <a:gdLst>
                <a:gd name="T0" fmla="*/ 11 w 29"/>
                <a:gd name="T1" fmla="*/ 0 h 8"/>
                <a:gd name="T2" fmla="*/ 25 w 29"/>
                <a:gd name="T3" fmla="*/ 0 h 8"/>
                <a:gd name="T4" fmla="*/ 25 w 29"/>
                <a:gd name="T5" fmla="*/ 2 h 8"/>
                <a:gd name="T6" fmla="*/ 29 w 29"/>
                <a:gd name="T7" fmla="*/ 2 h 8"/>
                <a:gd name="T8" fmla="*/ 29 w 29"/>
                <a:gd name="T9" fmla="*/ 4 h 8"/>
                <a:gd name="T10" fmla="*/ 25 w 29"/>
                <a:gd name="T11" fmla="*/ 4 h 8"/>
                <a:gd name="T12" fmla="*/ 25 w 29"/>
                <a:gd name="T13" fmla="*/ 8 h 8"/>
                <a:gd name="T14" fmla="*/ 11 w 29"/>
                <a:gd name="T15" fmla="*/ 8 h 8"/>
                <a:gd name="T16" fmla="*/ 11 w 29"/>
                <a:gd name="T17" fmla="*/ 4 h 8"/>
                <a:gd name="T18" fmla="*/ 0 w 29"/>
                <a:gd name="T19" fmla="*/ 4 h 8"/>
                <a:gd name="T20" fmla="*/ 0 w 29"/>
                <a:gd name="T21" fmla="*/ 2 h 8"/>
                <a:gd name="T22" fmla="*/ 11 w 29"/>
                <a:gd name="T23" fmla="*/ 2 h 8"/>
                <a:gd name="T24" fmla="*/ 11 w 29"/>
                <a:gd name="T25" fmla="*/ 0 h 8"/>
                <a:gd name="T26" fmla="*/ 11 w 29"/>
                <a:gd name="T27" fmla="*/ 0 h 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8"/>
                <a:gd name="T44" fmla="*/ 29 w 29"/>
                <a:gd name="T45" fmla="*/ 8 h 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8">
                  <a:moveTo>
                    <a:pt x="11" y="0"/>
                  </a:moveTo>
                  <a:lnTo>
                    <a:pt x="25" y="0"/>
                  </a:lnTo>
                  <a:lnTo>
                    <a:pt x="25" y="2"/>
                  </a:lnTo>
                  <a:lnTo>
                    <a:pt x="29" y="2"/>
                  </a:lnTo>
                  <a:lnTo>
                    <a:pt x="29" y="4"/>
                  </a:lnTo>
                  <a:lnTo>
                    <a:pt x="25" y="4"/>
                  </a:lnTo>
                  <a:lnTo>
                    <a:pt x="25" y="8"/>
                  </a:lnTo>
                  <a:lnTo>
                    <a:pt x="11" y="8"/>
                  </a:lnTo>
                  <a:lnTo>
                    <a:pt x="11" y="4"/>
                  </a:lnTo>
                  <a:lnTo>
                    <a:pt x="0" y="4"/>
                  </a:lnTo>
                  <a:lnTo>
                    <a:pt x="0" y="2"/>
                  </a:lnTo>
                  <a:lnTo>
                    <a:pt x="11" y="2"/>
                  </a:lnTo>
                  <a:lnTo>
                    <a:pt x="11" y="0"/>
                  </a:lnTo>
                  <a:lnTo>
                    <a:pt x="11" y="0"/>
                  </a:lnTo>
                  <a:close/>
                </a:path>
              </a:pathLst>
            </a:custGeom>
            <a:solidFill>
              <a:srgbClr val="16C5CA"/>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69" name="Freeform 248"/>
            <p:cNvSpPr>
              <a:spLocks noChangeArrowheads="1"/>
            </p:cNvSpPr>
            <p:nvPr/>
          </p:nvSpPr>
          <p:spPr bwMode="auto">
            <a:xfrm>
              <a:off x="577850" y="757238"/>
              <a:ext cx="136525" cy="47625"/>
            </a:xfrm>
            <a:custGeom>
              <a:avLst/>
              <a:gdLst>
                <a:gd name="T0" fmla="*/ 0 w 86"/>
                <a:gd name="T1" fmla="*/ 0 h 30"/>
                <a:gd name="T2" fmla="*/ 86 w 86"/>
                <a:gd name="T3" fmla="*/ 0 h 30"/>
                <a:gd name="T4" fmla="*/ 86 w 86"/>
                <a:gd name="T5" fmla="*/ 30 h 30"/>
                <a:gd name="T6" fmla="*/ 0 w 86"/>
                <a:gd name="T7" fmla="*/ 30 h 30"/>
                <a:gd name="T8" fmla="*/ 0 w 86"/>
                <a:gd name="T9" fmla="*/ 0 h 30"/>
                <a:gd name="T10" fmla="*/ 0 w 86"/>
                <a:gd name="T11" fmla="*/ 0 h 30"/>
                <a:gd name="T12" fmla="*/ 0 60000 65536"/>
                <a:gd name="T13" fmla="*/ 0 60000 65536"/>
                <a:gd name="T14" fmla="*/ 0 60000 65536"/>
                <a:gd name="T15" fmla="*/ 0 60000 65536"/>
                <a:gd name="T16" fmla="*/ 0 60000 65536"/>
                <a:gd name="T17" fmla="*/ 0 60000 65536"/>
                <a:gd name="T18" fmla="*/ 0 w 86"/>
                <a:gd name="T19" fmla="*/ 0 h 30"/>
                <a:gd name="T20" fmla="*/ 86 w 86"/>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86" h="30">
                  <a:moveTo>
                    <a:pt x="0" y="0"/>
                  </a:moveTo>
                  <a:lnTo>
                    <a:pt x="86" y="0"/>
                  </a:lnTo>
                  <a:lnTo>
                    <a:pt x="86" y="30"/>
                  </a:lnTo>
                  <a:lnTo>
                    <a:pt x="0" y="30"/>
                  </a:lnTo>
                  <a:lnTo>
                    <a:pt x="0" y="0"/>
                  </a:lnTo>
                  <a:lnTo>
                    <a:pt x="0" y="0"/>
                  </a:ln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70" name="Freeform 249"/>
            <p:cNvSpPr>
              <a:spLocks noChangeArrowheads="1"/>
            </p:cNvSpPr>
            <p:nvPr/>
          </p:nvSpPr>
          <p:spPr bwMode="auto">
            <a:xfrm>
              <a:off x="593725" y="773113"/>
              <a:ext cx="101600" cy="19050"/>
            </a:xfrm>
            <a:custGeom>
              <a:avLst/>
              <a:gdLst>
                <a:gd name="T0" fmla="*/ 0 w 64"/>
                <a:gd name="T1" fmla="*/ 0 h 12"/>
                <a:gd name="T2" fmla="*/ 64 w 64"/>
                <a:gd name="T3" fmla="*/ 0 h 12"/>
                <a:gd name="T4" fmla="*/ 64 w 64"/>
                <a:gd name="T5" fmla="*/ 8 h 12"/>
                <a:gd name="T6" fmla="*/ 45 w 64"/>
                <a:gd name="T7" fmla="*/ 8 h 12"/>
                <a:gd name="T8" fmla="*/ 45 w 64"/>
                <a:gd name="T9" fmla="*/ 12 h 12"/>
                <a:gd name="T10" fmla="*/ 19 w 64"/>
                <a:gd name="T11" fmla="*/ 12 h 12"/>
                <a:gd name="T12" fmla="*/ 19 w 64"/>
                <a:gd name="T13" fmla="*/ 8 h 12"/>
                <a:gd name="T14" fmla="*/ 0 w 64"/>
                <a:gd name="T15" fmla="*/ 8 h 12"/>
                <a:gd name="T16" fmla="*/ 0 w 64"/>
                <a:gd name="T17" fmla="*/ 0 h 12"/>
                <a:gd name="T18" fmla="*/ 0 w 6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12"/>
                <a:gd name="T32" fmla="*/ 64 w 6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12">
                  <a:moveTo>
                    <a:pt x="0" y="0"/>
                  </a:moveTo>
                  <a:lnTo>
                    <a:pt x="64" y="0"/>
                  </a:lnTo>
                  <a:lnTo>
                    <a:pt x="64" y="8"/>
                  </a:lnTo>
                  <a:lnTo>
                    <a:pt x="45" y="8"/>
                  </a:lnTo>
                  <a:lnTo>
                    <a:pt x="45" y="12"/>
                  </a:lnTo>
                  <a:lnTo>
                    <a:pt x="19" y="12"/>
                  </a:lnTo>
                  <a:lnTo>
                    <a:pt x="19" y="8"/>
                  </a:lnTo>
                  <a:lnTo>
                    <a:pt x="0" y="8"/>
                  </a:lnTo>
                  <a:lnTo>
                    <a:pt x="0" y="0"/>
                  </a:lnTo>
                  <a:lnTo>
                    <a:pt x="0" y="0"/>
                  </a:lnTo>
                  <a:close/>
                </a:path>
              </a:pathLst>
            </a:custGeom>
            <a:solidFill>
              <a:srgbClr val="009BA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grpSp>
      <p:sp>
        <p:nvSpPr>
          <p:cNvPr id="4" name="文本框 3"/>
          <p:cNvSpPr txBox="1"/>
          <p:nvPr/>
        </p:nvSpPr>
        <p:spPr>
          <a:xfrm>
            <a:off x="5534660" y="3227070"/>
            <a:ext cx="3840480" cy="506730"/>
          </a:xfrm>
          <a:prstGeom prst="rect">
            <a:avLst/>
          </a:prstGeom>
          <a:noFill/>
        </p:spPr>
        <p:txBody>
          <a:bodyPr wrap="none" rtlCol="0" anchor="t">
            <a:spAutoFit/>
          </a:bodyPr>
          <a:lstStyle/>
          <a:p>
            <a:pPr>
              <a:lnSpc>
                <a:spcPct val="150000"/>
              </a:lnSpc>
            </a:pPr>
            <a:r>
              <a:rPr lang="zh-CN" altLang="en-US" dirty="0">
                <a:solidFill>
                  <a:schemeClr val="tx2">
                    <a:lumMod val="50000"/>
                    <a:lumOff val="50000"/>
                  </a:schemeClr>
                </a:solidFill>
                <a:latin typeface="微软雅黑" panose="020B0503020204020204" pitchFamily="34" charset="-122"/>
                <a:ea typeface="微软雅黑" panose="020B0503020204020204" pitchFamily="34" charset="-122"/>
                <a:sym typeface="+mn-ea"/>
              </a:rPr>
              <a:t>主动联系学院党委老师，做党务处理</a:t>
            </a:r>
            <a:endParaRPr lang="zh-CN" altLang="en-US" dirty="0">
              <a:solidFill>
                <a:schemeClr val="tx2">
                  <a:lumMod val="50000"/>
                  <a:lumOff val="50000"/>
                </a:schemeClr>
              </a:solidFill>
              <a:latin typeface="微软雅黑" panose="020B0503020204020204" pitchFamily="34" charset="-122"/>
              <a:ea typeface="微软雅黑" panose="020B0503020204020204" pitchFamily="34" charset="-122"/>
              <a:sym typeface="+mn-ea"/>
            </a:endParaRPr>
          </a:p>
        </p:txBody>
      </p:sp>
      <p:grpSp>
        <p:nvGrpSpPr>
          <p:cNvPr id="39099" name="组合 317"/>
          <p:cNvGrpSpPr/>
          <p:nvPr/>
        </p:nvGrpSpPr>
        <p:grpSpPr bwMode="auto">
          <a:xfrm>
            <a:off x="252428" y="1760170"/>
            <a:ext cx="704662" cy="713817"/>
            <a:chOff x="0" y="0"/>
            <a:chExt cx="1149350" cy="1149351"/>
          </a:xfrm>
        </p:grpSpPr>
        <p:sp>
          <p:nvSpPr>
            <p:cNvPr id="39100" name="Oval 9"/>
            <p:cNvSpPr>
              <a:spLocks noChangeArrowheads="1"/>
            </p:cNvSpPr>
            <p:nvPr/>
          </p:nvSpPr>
          <p:spPr bwMode="auto">
            <a:xfrm>
              <a:off x="0" y="0"/>
              <a:ext cx="1149350" cy="1149350"/>
            </a:xfrm>
            <a:prstGeom prst="ellipse">
              <a:avLst/>
            </a:prstGeom>
            <a:solidFill>
              <a:srgbClr val="16C5CA"/>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01" name="Freeform 187"/>
            <p:cNvSpPr>
              <a:spLocks noChangeArrowheads="1"/>
            </p:cNvSpPr>
            <p:nvPr/>
          </p:nvSpPr>
          <p:spPr bwMode="auto">
            <a:xfrm>
              <a:off x="317500" y="223838"/>
              <a:ext cx="831850" cy="925513"/>
            </a:xfrm>
            <a:custGeom>
              <a:avLst/>
              <a:gdLst>
                <a:gd name="T0" fmla="*/ 55 w 256"/>
                <a:gd name="T1" fmla="*/ 0 h 285"/>
                <a:gd name="T2" fmla="*/ 138 w 256"/>
                <a:gd name="T3" fmla="*/ 0 h 285"/>
                <a:gd name="T4" fmla="*/ 138 w 256"/>
                <a:gd name="T5" fmla="*/ 0 h 285"/>
                <a:gd name="T6" fmla="*/ 256 w 256"/>
                <a:gd name="T7" fmla="*/ 118 h 285"/>
                <a:gd name="T8" fmla="*/ 79 w 256"/>
                <a:gd name="T9" fmla="*/ 285 h 285"/>
                <a:gd name="T10" fmla="*/ 49 w 256"/>
                <a:gd name="T11" fmla="*/ 283 h 285"/>
                <a:gd name="T12" fmla="*/ 1 w 256"/>
                <a:gd name="T13" fmla="*/ 233 h 285"/>
                <a:gd name="T14" fmla="*/ 1 w 256"/>
                <a:gd name="T15" fmla="*/ 233 h 285"/>
                <a:gd name="T16" fmla="*/ 0 w 256"/>
                <a:gd name="T17" fmla="*/ 232 h 285"/>
                <a:gd name="T18" fmla="*/ 0 w 256"/>
                <a:gd name="T19" fmla="*/ 100 h 285"/>
                <a:gd name="T20" fmla="*/ 55 w 256"/>
                <a:gd name="T21" fmla="*/ 96 h 285"/>
                <a:gd name="T22" fmla="*/ 55 w 256"/>
                <a:gd name="T23" fmla="*/ 0 h 2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6"/>
                <a:gd name="T37" fmla="*/ 0 h 285"/>
                <a:gd name="T38" fmla="*/ 256 w 256"/>
                <a:gd name="T39" fmla="*/ 285 h 28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6" h="285">
                  <a:moveTo>
                    <a:pt x="55" y="0"/>
                  </a:moveTo>
                  <a:cubicBezTo>
                    <a:pt x="138" y="0"/>
                    <a:pt x="138" y="0"/>
                    <a:pt x="138" y="0"/>
                  </a:cubicBezTo>
                  <a:cubicBezTo>
                    <a:pt x="138" y="0"/>
                    <a:pt x="138" y="0"/>
                    <a:pt x="138" y="0"/>
                  </a:cubicBezTo>
                  <a:cubicBezTo>
                    <a:pt x="256" y="118"/>
                    <a:pt x="256" y="118"/>
                    <a:pt x="256" y="118"/>
                  </a:cubicBezTo>
                  <a:cubicBezTo>
                    <a:pt x="251" y="211"/>
                    <a:pt x="174" y="285"/>
                    <a:pt x="79" y="285"/>
                  </a:cubicBezTo>
                  <a:cubicBezTo>
                    <a:pt x="69" y="285"/>
                    <a:pt x="59" y="284"/>
                    <a:pt x="49" y="283"/>
                  </a:cubicBezTo>
                  <a:cubicBezTo>
                    <a:pt x="1" y="233"/>
                    <a:pt x="1" y="233"/>
                    <a:pt x="1" y="233"/>
                  </a:cubicBezTo>
                  <a:cubicBezTo>
                    <a:pt x="1" y="233"/>
                    <a:pt x="1" y="233"/>
                    <a:pt x="1" y="233"/>
                  </a:cubicBezTo>
                  <a:cubicBezTo>
                    <a:pt x="0" y="232"/>
                    <a:pt x="0" y="232"/>
                    <a:pt x="0" y="232"/>
                  </a:cubicBezTo>
                  <a:cubicBezTo>
                    <a:pt x="0" y="100"/>
                    <a:pt x="0" y="100"/>
                    <a:pt x="0" y="100"/>
                  </a:cubicBezTo>
                  <a:cubicBezTo>
                    <a:pt x="55" y="96"/>
                    <a:pt x="55" y="96"/>
                    <a:pt x="55" y="96"/>
                  </a:cubicBezTo>
                  <a:cubicBezTo>
                    <a:pt x="55" y="0"/>
                    <a:pt x="55" y="0"/>
                    <a:pt x="55" y="0"/>
                  </a:cubicBezTo>
                  <a:close/>
                </a:path>
              </a:pathLst>
            </a:custGeom>
            <a:solidFill>
              <a:srgbClr val="11979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02" name="Freeform 188"/>
            <p:cNvSpPr>
              <a:spLocks noEditPoints="1" noChangeArrowheads="1"/>
            </p:cNvSpPr>
            <p:nvPr/>
          </p:nvSpPr>
          <p:spPr bwMode="auto">
            <a:xfrm>
              <a:off x="317500" y="204788"/>
              <a:ext cx="452438" cy="798513"/>
            </a:xfrm>
            <a:custGeom>
              <a:avLst/>
              <a:gdLst>
                <a:gd name="T0" fmla="*/ 139 w 139"/>
                <a:gd name="T1" fmla="*/ 11 h 246"/>
                <a:gd name="T2" fmla="*/ 55 w 139"/>
                <a:gd name="T3" fmla="*/ 11 h 246"/>
                <a:gd name="T4" fmla="*/ 139 w 139"/>
                <a:gd name="T5" fmla="*/ 25 h 246"/>
                <a:gd name="T6" fmla="*/ 85 w 139"/>
                <a:gd name="T7" fmla="*/ 106 h 246"/>
                <a:gd name="T8" fmla="*/ 0 w 139"/>
                <a:gd name="T9" fmla="*/ 106 h 246"/>
                <a:gd name="T10" fmla="*/ 85 w 139"/>
                <a:gd name="T11" fmla="*/ 237 h 246"/>
                <a:gd name="T12" fmla="*/ 43 w 139"/>
                <a:gd name="T13" fmla="*/ 229 h 246"/>
                <a:gd name="T14" fmla="*/ 0 w 139"/>
                <a:gd name="T15" fmla="*/ 237 h 246"/>
                <a:gd name="T16" fmla="*/ 85 w 139"/>
                <a:gd name="T17" fmla="*/ 219 h 246"/>
                <a:gd name="T18" fmla="*/ 43 w 139"/>
                <a:gd name="T19" fmla="*/ 210 h 246"/>
                <a:gd name="T20" fmla="*/ 0 w 139"/>
                <a:gd name="T21" fmla="*/ 219 h 246"/>
                <a:gd name="T22" fmla="*/ 85 w 139"/>
                <a:gd name="T23" fmla="*/ 200 h 246"/>
                <a:gd name="T24" fmla="*/ 43 w 139"/>
                <a:gd name="T25" fmla="*/ 191 h 246"/>
                <a:gd name="T26" fmla="*/ 0 w 139"/>
                <a:gd name="T27" fmla="*/ 200 h 246"/>
                <a:gd name="T28" fmla="*/ 85 w 139"/>
                <a:gd name="T29" fmla="*/ 181 h 246"/>
                <a:gd name="T30" fmla="*/ 43 w 139"/>
                <a:gd name="T31" fmla="*/ 173 h 246"/>
                <a:gd name="T32" fmla="*/ 0 w 139"/>
                <a:gd name="T33" fmla="*/ 181 h 246"/>
                <a:gd name="T34" fmla="*/ 85 w 139"/>
                <a:gd name="T35" fmla="*/ 162 h 246"/>
                <a:gd name="T36" fmla="*/ 43 w 139"/>
                <a:gd name="T37" fmla="*/ 154 h 246"/>
                <a:gd name="T38" fmla="*/ 0 w 139"/>
                <a:gd name="T39" fmla="*/ 162 h 246"/>
                <a:gd name="T40" fmla="*/ 85 w 139"/>
                <a:gd name="T41" fmla="*/ 144 h 246"/>
                <a:gd name="T42" fmla="*/ 43 w 139"/>
                <a:gd name="T43" fmla="*/ 135 h 246"/>
                <a:gd name="T44" fmla="*/ 0 w 139"/>
                <a:gd name="T45" fmla="*/ 144 h 246"/>
                <a:gd name="T46" fmla="*/ 85 w 139"/>
                <a:gd name="T47" fmla="*/ 125 h 246"/>
                <a:gd name="T48" fmla="*/ 43 w 139"/>
                <a:gd name="T49" fmla="*/ 116 h 246"/>
                <a:gd name="T50" fmla="*/ 0 w 139"/>
                <a:gd name="T51" fmla="*/ 125 h 246"/>
                <a:gd name="T52" fmla="*/ 139 w 139"/>
                <a:gd name="T53" fmla="*/ 213 h 246"/>
                <a:gd name="T54" fmla="*/ 97 w 139"/>
                <a:gd name="T55" fmla="*/ 205 h 246"/>
                <a:gd name="T56" fmla="*/ 87 w 139"/>
                <a:gd name="T57" fmla="*/ 220 h 246"/>
                <a:gd name="T58" fmla="*/ 139 w 139"/>
                <a:gd name="T59" fmla="*/ 195 h 246"/>
                <a:gd name="T60" fmla="*/ 97 w 139"/>
                <a:gd name="T61" fmla="*/ 186 h 246"/>
                <a:gd name="T62" fmla="*/ 87 w 139"/>
                <a:gd name="T63" fmla="*/ 201 h 246"/>
                <a:gd name="T64" fmla="*/ 139 w 139"/>
                <a:gd name="T65" fmla="*/ 176 h 246"/>
                <a:gd name="T66" fmla="*/ 97 w 139"/>
                <a:gd name="T67" fmla="*/ 167 h 246"/>
                <a:gd name="T68" fmla="*/ 87 w 139"/>
                <a:gd name="T69" fmla="*/ 182 h 246"/>
                <a:gd name="T70" fmla="*/ 139 w 139"/>
                <a:gd name="T71" fmla="*/ 157 h 246"/>
                <a:gd name="T72" fmla="*/ 97 w 139"/>
                <a:gd name="T73" fmla="*/ 148 h 246"/>
                <a:gd name="T74" fmla="*/ 87 w 139"/>
                <a:gd name="T75" fmla="*/ 163 h 246"/>
                <a:gd name="T76" fmla="*/ 97 w 139"/>
                <a:gd name="T77" fmla="*/ 0 h 246"/>
                <a:gd name="T78" fmla="*/ 97 w 139"/>
                <a:gd name="T79" fmla="*/ 13 h 246"/>
                <a:gd name="T80" fmla="*/ 97 w 139"/>
                <a:gd name="T81" fmla="*/ 0 h 246"/>
                <a:gd name="T82" fmla="*/ 139 w 139"/>
                <a:gd name="T83" fmla="*/ 124 h 246"/>
                <a:gd name="T84" fmla="*/ 87 w 139"/>
                <a:gd name="T85" fmla="*/ 129 h 246"/>
                <a:gd name="T86" fmla="*/ 139 w 139"/>
                <a:gd name="T87" fmla="*/ 138 h 246"/>
                <a:gd name="T88" fmla="*/ 139 w 139"/>
                <a:gd name="T89" fmla="*/ 105 h 246"/>
                <a:gd name="T90" fmla="*/ 87 w 139"/>
                <a:gd name="T91" fmla="*/ 110 h 246"/>
                <a:gd name="T92" fmla="*/ 139 w 139"/>
                <a:gd name="T93" fmla="*/ 119 h 246"/>
                <a:gd name="T94" fmla="*/ 139 w 139"/>
                <a:gd name="T95" fmla="*/ 86 h 246"/>
                <a:gd name="T96" fmla="*/ 55 w 139"/>
                <a:gd name="T97" fmla="*/ 86 h 246"/>
                <a:gd name="T98" fmla="*/ 87 w 139"/>
                <a:gd name="T99" fmla="*/ 104 h 246"/>
                <a:gd name="T100" fmla="*/ 139 w 139"/>
                <a:gd name="T101" fmla="*/ 100 h 246"/>
                <a:gd name="T102" fmla="*/ 139 w 139"/>
                <a:gd name="T103" fmla="*/ 68 h 246"/>
                <a:gd name="T104" fmla="*/ 55 w 139"/>
                <a:gd name="T105" fmla="*/ 68 h 246"/>
                <a:gd name="T106" fmla="*/ 139 w 139"/>
                <a:gd name="T107" fmla="*/ 82 h 246"/>
                <a:gd name="T108" fmla="*/ 139 w 139"/>
                <a:gd name="T109" fmla="*/ 49 h 246"/>
                <a:gd name="T110" fmla="*/ 55 w 139"/>
                <a:gd name="T111" fmla="*/ 49 h 246"/>
                <a:gd name="T112" fmla="*/ 139 w 139"/>
                <a:gd name="T113" fmla="*/ 63 h 246"/>
                <a:gd name="T114" fmla="*/ 139 w 139"/>
                <a:gd name="T115" fmla="*/ 30 h 246"/>
                <a:gd name="T116" fmla="*/ 55 w 139"/>
                <a:gd name="T117" fmla="*/ 30 h 246"/>
                <a:gd name="T118" fmla="*/ 139 w 139"/>
                <a:gd name="T119" fmla="*/ 44 h 24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9"/>
                <a:gd name="T181" fmla="*/ 0 h 246"/>
                <a:gd name="T182" fmla="*/ 139 w 139"/>
                <a:gd name="T183" fmla="*/ 246 h 24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9" h="246">
                  <a:moveTo>
                    <a:pt x="139" y="25"/>
                  </a:moveTo>
                  <a:cubicBezTo>
                    <a:pt x="139" y="11"/>
                    <a:pt x="139" y="11"/>
                    <a:pt x="139" y="11"/>
                  </a:cubicBezTo>
                  <a:cubicBezTo>
                    <a:pt x="135" y="14"/>
                    <a:pt x="117" y="17"/>
                    <a:pt x="97" y="17"/>
                  </a:cubicBezTo>
                  <a:cubicBezTo>
                    <a:pt x="76" y="17"/>
                    <a:pt x="58" y="14"/>
                    <a:pt x="55" y="11"/>
                  </a:cubicBezTo>
                  <a:cubicBezTo>
                    <a:pt x="55" y="25"/>
                    <a:pt x="55" y="25"/>
                    <a:pt x="55" y="25"/>
                  </a:cubicBezTo>
                  <a:cubicBezTo>
                    <a:pt x="55" y="34"/>
                    <a:pt x="139" y="34"/>
                    <a:pt x="139" y="25"/>
                  </a:cubicBezTo>
                  <a:close/>
                  <a:moveTo>
                    <a:pt x="43" y="99"/>
                  </a:moveTo>
                  <a:cubicBezTo>
                    <a:pt x="66" y="99"/>
                    <a:pt x="85" y="102"/>
                    <a:pt x="85" y="106"/>
                  </a:cubicBezTo>
                  <a:cubicBezTo>
                    <a:pt x="85" y="110"/>
                    <a:pt x="66" y="113"/>
                    <a:pt x="43" y="113"/>
                  </a:cubicBezTo>
                  <a:cubicBezTo>
                    <a:pt x="19" y="113"/>
                    <a:pt x="0" y="110"/>
                    <a:pt x="0" y="106"/>
                  </a:cubicBezTo>
                  <a:cubicBezTo>
                    <a:pt x="0" y="102"/>
                    <a:pt x="19" y="99"/>
                    <a:pt x="43" y="99"/>
                  </a:cubicBezTo>
                  <a:close/>
                  <a:moveTo>
                    <a:pt x="85" y="237"/>
                  </a:moveTo>
                  <a:cubicBezTo>
                    <a:pt x="85" y="224"/>
                    <a:pt x="85" y="224"/>
                    <a:pt x="85" y="224"/>
                  </a:cubicBezTo>
                  <a:cubicBezTo>
                    <a:pt x="81" y="227"/>
                    <a:pt x="63" y="229"/>
                    <a:pt x="43" y="229"/>
                  </a:cubicBezTo>
                  <a:cubicBezTo>
                    <a:pt x="22" y="229"/>
                    <a:pt x="4" y="227"/>
                    <a:pt x="0" y="224"/>
                  </a:cubicBezTo>
                  <a:cubicBezTo>
                    <a:pt x="0" y="237"/>
                    <a:pt x="0" y="237"/>
                    <a:pt x="0" y="237"/>
                  </a:cubicBezTo>
                  <a:cubicBezTo>
                    <a:pt x="0" y="246"/>
                    <a:pt x="85" y="246"/>
                    <a:pt x="85" y="237"/>
                  </a:cubicBezTo>
                  <a:close/>
                  <a:moveTo>
                    <a:pt x="85" y="219"/>
                  </a:moveTo>
                  <a:cubicBezTo>
                    <a:pt x="85" y="205"/>
                    <a:pt x="85" y="205"/>
                    <a:pt x="85" y="205"/>
                  </a:cubicBezTo>
                  <a:cubicBezTo>
                    <a:pt x="81" y="208"/>
                    <a:pt x="63" y="210"/>
                    <a:pt x="43" y="210"/>
                  </a:cubicBezTo>
                  <a:cubicBezTo>
                    <a:pt x="22" y="210"/>
                    <a:pt x="4" y="208"/>
                    <a:pt x="0" y="205"/>
                  </a:cubicBezTo>
                  <a:cubicBezTo>
                    <a:pt x="0" y="219"/>
                    <a:pt x="0" y="219"/>
                    <a:pt x="0" y="219"/>
                  </a:cubicBezTo>
                  <a:cubicBezTo>
                    <a:pt x="0" y="228"/>
                    <a:pt x="85" y="228"/>
                    <a:pt x="85" y="219"/>
                  </a:cubicBezTo>
                  <a:close/>
                  <a:moveTo>
                    <a:pt x="85" y="200"/>
                  </a:moveTo>
                  <a:cubicBezTo>
                    <a:pt x="85" y="186"/>
                    <a:pt x="85" y="186"/>
                    <a:pt x="85" y="186"/>
                  </a:cubicBezTo>
                  <a:cubicBezTo>
                    <a:pt x="81" y="189"/>
                    <a:pt x="63" y="191"/>
                    <a:pt x="43" y="191"/>
                  </a:cubicBezTo>
                  <a:cubicBezTo>
                    <a:pt x="22" y="191"/>
                    <a:pt x="4" y="189"/>
                    <a:pt x="0" y="186"/>
                  </a:cubicBezTo>
                  <a:cubicBezTo>
                    <a:pt x="0" y="200"/>
                    <a:pt x="0" y="200"/>
                    <a:pt x="0" y="200"/>
                  </a:cubicBezTo>
                  <a:cubicBezTo>
                    <a:pt x="0" y="209"/>
                    <a:pt x="85" y="209"/>
                    <a:pt x="85" y="200"/>
                  </a:cubicBezTo>
                  <a:close/>
                  <a:moveTo>
                    <a:pt x="85" y="181"/>
                  </a:moveTo>
                  <a:cubicBezTo>
                    <a:pt x="85" y="167"/>
                    <a:pt x="85" y="167"/>
                    <a:pt x="85" y="167"/>
                  </a:cubicBezTo>
                  <a:cubicBezTo>
                    <a:pt x="81" y="170"/>
                    <a:pt x="63" y="173"/>
                    <a:pt x="43" y="173"/>
                  </a:cubicBezTo>
                  <a:cubicBezTo>
                    <a:pt x="22" y="173"/>
                    <a:pt x="4" y="170"/>
                    <a:pt x="0" y="167"/>
                  </a:cubicBezTo>
                  <a:cubicBezTo>
                    <a:pt x="0" y="181"/>
                    <a:pt x="0" y="181"/>
                    <a:pt x="0" y="181"/>
                  </a:cubicBezTo>
                  <a:cubicBezTo>
                    <a:pt x="0" y="190"/>
                    <a:pt x="85" y="190"/>
                    <a:pt x="85" y="181"/>
                  </a:cubicBezTo>
                  <a:close/>
                  <a:moveTo>
                    <a:pt x="85" y="162"/>
                  </a:moveTo>
                  <a:cubicBezTo>
                    <a:pt x="85" y="149"/>
                    <a:pt x="85" y="149"/>
                    <a:pt x="85" y="149"/>
                  </a:cubicBezTo>
                  <a:cubicBezTo>
                    <a:pt x="81" y="152"/>
                    <a:pt x="63" y="154"/>
                    <a:pt x="43" y="154"/>
                  </a:cubicBezTo>
                  <a:cubicBezTo>
                    <a:pt x="22" y="154"/>
                    <a:pt x="4" y="152"/>
                    <a:pt x="0" y="149"/>
                  </a:cubicBezTo>
                  <a:cubicBezTo>
                    <a:pt x="0" y="162"/>
                    <a:pt x="0" y="162"/>
                    <a:pt x="0" y="162"/>
                  </a:cubicBezTo>
                  <a:cubicBezTo>
                    <a:pt x="0" y="171"/>
                    <a:pt x="85" y="171"/>
                    <a:pt x="85" y="162"/>
                  </a:cubicBezTo>
                  <a:close/>
                  <a:moveTo>
                    <a:pt x="85" y="144"/>
                  </a:moveTo>
                  <a:cubicBezTo>
                    <a:pt x="85" y="130"/>
                    <a:pt x="85" y="130"/>
                    <a:pt x="85" y="130"/>
                  </a:cubicBezTo>
                  <a:cubicBezTo>
                    <a:pt x="81" y="133"/>
                    <a:pt x="63" y="135"/>
                    <a:pt x="43" y="135"/>
                  </a:cubicBezTo>
                  <a:cubicBezTo>
                    <a:pt x="22" y="135"/>
                    <a:pt x="4" y="133"/>
                    <a:pt x="0" y="130"/>
                  </a:cubicBezTo>
                  <a:cubicBezTo>
                    <a:pt x="0" y="144"/>
                    <a:pt x="0" y="144"/>
                    <a:pt x="0" y="144"/>
                  </a:cubicBezTo>
                  <a:cubicBezTo>
                    <a:pt x="0" y="152"/>
                    <a:pt x="85" y="152"/>
                    <a:pt x="85" y="144"/>
                  </a:cubicBezTo>
                  <a:close/>
                  <a:moveTo>
                    <a:pt x="85" y="125"/>
                  </a:moveTo>
                  <a:cubicBezTo>
                    <a:pt x="85" y="111"/>
                    <a:pt x="85" y="111"/>
                    <a:pt x="85" y="111"/>
                  </a:cubicBezTo>
                  <a:cubicBezTo>
                    <a:pt x="81" y="114"/>
                    <a:pt x="63" y="116"/>
                    <a:pt x="43" y="116"/>
                  </a:cubicBezTo>
                  <a:cubicBezTo>
                    <a:pt x="22" y="116"/>
                    <a:pt x="4" y="114"/>
                    <a:pt x="0" y="111"/>
                  </a:cubicBezTo>
                  <a:cubicBezTo>
                    <a:pt x="0" y="125"/>
                    <a:pt x="0" y="125"/>
                    <a:pt x="0" y="125"/>
                  </a:cubicBezTo>
                  <a:cubicBezTo>
                    <a:pt x="0" y="134"/>
                    <a:pt x="85" y="134"/>
                    <a:pt x="85" y="125"/>
                  </a:cubicBezTo>
                  <a:close/>
                  <a:moveTo>
                    <a:pt x="139" y="213"/>
                  </a:moveTo>
                  <a:cubicBezTo>
                    <a:pt x="139" y="199"/>
                    <a:pt x="139" y="199"/>
                    <a:pt x="139" y="199"/>
                  </a:cubicBezTo>
                  <a:cubicBezTo>
                    <a:pt x="135" y="202"/>
                    <a:pt x="117" y="205"/>
                    <a:pt x="97" y="205"/>
                  </a:cubicBezTo>
                  <a:cubicBezTo>
                    <a:pt x="93" y="205"/>
                    <a:pt x="90" y="205"/>
                    <a:pt x="87" y="205"/>
                  </a:cubicBezTo>
                  <a:cubicBezTo>
                    <a:pt x="87" y="220"/>
                    <a:pt x="87" y="220"/>
                    <a:pt x="87" y="220"/>
                  </a:cubicBezTo>
                  <a:cubicBezTo>
                    <a:pt x="111" y="220"/>
                    <a:pt x="139" y="218"/>
                    <a:pt x="139" y="213"/>
                  </a:cubicBezTo>
                  <a:close/>
                  <a:moveTo>
                    <a:pt x="139" y="195"/>
                  </a:moveTo>
                  <a:cubicBezTo>
                    <a:pt x="139" y="181"/>
                    <a:pt x="139" y="181"/>
                    <a:pt x="139" y="181"/>
                  </a:cubicBezTo>
                  <a:cubicBezTo>
                    <a:pt x="135" y="184"/>
                    <a:pt x="117" y="186"/>
                    <a:pt x="97" y="186"/>
                  </a:cubicBezTo>
                  <a:cubicBezTo>
                    <a:pt x="93" y="186"/>
                    <a:pt x="90" y="186"/>
                    <a:pt x="87" y="186"/>
                  </a:cubicBezTo>
                  <a:cubicBezTo>
                    <a:pt x="87" y="201"/>
                    <a:pt x="87" y="201"/>
                    <a:pt x="87" y="201"/>
                  </a:cubicBezTo>
                  <a:cubicBezTo>
                    <a:pt x="111" y="202"/>
                    <a:pt x="139" y="200"/>
                    <a:pt x="139" y="195"/>
                  </a:cubicBezTo>
                  <a:close/>
                  <a:moveTo>
                    <a:pt x="139" y="176"/>
                  </a:moveTo>
                  <a:cubicBezTo>
                    <a:pt x="139" y="162"/>
                    <a:pt x="139" y="162"/>
                    <a:pt x="139" y="162"/>
                  </a:cubicBezTo>
                  <a:cubicBezTo>
                    <a:pt x="135" y="165"/>
                    <a:pt x="117" y="167"/>
                    <a:pt x="97" y="167"/>
                  </a:cubicBezTo>
                  <a:cubicBezTo>
                    <a:pt x="93" y="167"/>
                    <a:pt x="90" y="167"/>
                    <a:pt x="87" y="167"/>
                  </a:cubicBezTo>
                  <a:cubicBezTo>
                    <a:pt x="87" y="182"/>
                    <a:pt x="87" y="182"/>
                    <a:pt x="87" y="182"/>
                  </a:cubicBezTo>
                  <a:cubicBezTo>
                    <a:pt x="111" y="183"/>
                    <a:pt x="139" y="181"/>
                    <a:pt x="139" y="176"/>
                  </a:cubicBezTo>
                  <a:close/>
                  <a:moveTo>
                    <a:pt x="139" y="157"/>
                  </a:moveTo>
                  <a:cubicBezTo>
                    <a:pt x="139" y="143"/>
                    <a:pt x="139" y="143"/>
                    <a:pt x="139" y="143"/>
                  </a:cubicBezTo>
                  <a:cubicBezTo>
                    <a:pt x="135" y="146"/>
                    <a:pt x="117" y="148"/>
                    <a:pt x="97" y="148"/>
                  </a:cubicBezTo>
                  <a:cubicBezTo>
                    <a:pt x="93" y="148"/>
                    <a:pt x="90" y="148"/>
                    <a:pt x="87" y="148"/>
                  </a:cubicBezTo>
                  <a:cubicBezTo>
                    <a:pt x="87" y="163"/>
                    <a:pt x="87" y="163"/>
                    <a:pt x="87" y="163"/>
                  </a:cubicBezTo>
                  <a:cubicBezTo>
                    <a:pt x="111" y="164"/>
                    <a:pt x="139" y="162"/>
                    <a:pt x="139" y="157"/>
                  </a:cubicBezTo>
                  <a:close/>
                  <a:moveTo>
                    <a:pt x="97" y="0"/>
                  </a:moveTo>
                  <a:cubicBezTo>
                    <a:pt x="120" y="0"/>
                    <a:pt x="139" y="3"/>
                    <a:pt x="139" y="6"/>
                  </a:cubicBezTo>
                  <a:cubicBezTo>
                    <a:pt x="139" y="10"/>
                    <a:pt x="120" y="13"/>
                    <a:pt x="97" y="13"/>
                  </a:cubicBezTo>
                  <a:cubicBezTo>
                    <a:pt x="73" y="13"/>
                    <a:pt x="55" y="10"/>
                    <a:pt x="55" y="6"/>
                  </a:cubicBezTo>
                  <a:cubicBezTo>
                    <a:pt x="55" y="3"/>
                    <a:pt x="73" y="0"/>
                    <a:pt x="97" y="0"/>
                  </a:cubicBezTo>
                  <a:close/>
                  <a:moveTo>
                    <a:pt x="139" y="138"/>
                  </a:moveTo>
                  <a:cubicBezTo>
                    <a:pt x="139" y="124"/>
                    <a:pt x="139" y="124"/>
                    <a:pt x="139" y="124"/>
                  </a:cubicBezTo>
                  <a:cubicBezTo>
                    <a:pt x="135" y="127"/>
                    <a:pt x="117" y="129"/>
                    <a:pt x="97" y="129"/>
                  </a:cubicBezTo>
                  <a:cubicBezTo>
                    <a:pt x="93" y="129"/>
                    <a:pt x="90" y="129"/>
                    <a:pt x="87" y="129"/>
                  </a:cubicBezTo>
                  <a:cubicBezTo>
                    <a:pt x="87" y="144"/>
                    <a:pt x="87" y="144"/>
                    <a:pt x="87" y="144"/>
                  </a:cubicBezTo>
                  <a:cubicBezTo>
                    <a:pt x="111" y="145"/>
                    <a:pt x="139" y="143"/>
                    <a:pt x="139" y="138"/>
                  </a:cubicBezTo>
                  <a:close/>
                  <a:moveTo>
                    <a:pt x="139" y="119"/>
                  </a:moveTo>
                  <a:cubicBezTo>
                    <a:pt x="139" y="105"/>
                    <a:pt x="139" y="105"/>
                    <a:pt x="139" y="105"/>
                  </a:cubicBezTo>
                  <a:cubicBezTo>
                    <a:pt x="135" y="108"/>
                    <a:pt x="117" y="111"/>
                    <a:pt x="97" y="111"/>
                  </a:cubicBezTo>
                  <a:cubicBezTo>
                    <a:pt x="93" y="111"/>
                    <a:pt x="90" y="111"/>
                    <a:pt x="87" y="110"/>
                  </a:cubicBezTo>
                  <a:cubicBezTo>
                    <a:pt x="87" y="126"/>
                    <a:pt x="87" y="126"/>
                    <a:pt x="87" y="126"/>
                  </a:cubicBezTo>
                  <a:cubicBezTo>
                    <a:pt x="111" y="126"/>
                    <a:pt x="139" y="124"/>
                    <a:pt x="139" y="119"/>
                  </a:cubicBezTo>
                  <a:close/>
                  <a:moveTo>
                    <a:pt x="139" y="100"/>
                  </a:moveTo>
                  <a:cubicBezTo>
                    <a:pt x="139" y="86"/>
                    <a:pt x="139" y="86"/>
                    <a:pt x="139" y="86"/>
                  </a:cubicBezTo>
                  <a:cubicBezTo>
                    <a:pt x="135" y="90"/>
                    <a:pt x="117" y="92"/>
                    <a:pt x="97" y="92"/>
                  </a:cubicBezTo>
                  <a:cubicBezTo>
                    <a:pt x="76" y="92"/>
                    <a:pt x="58" y="90"/>
                    <a:pt x="55" y="86"/>
                  </a:cubicBezTo>
                  <a:cubicBezTo>
                    <a:pt x="55" y="96"/>
                    <a:pt x="55" y="96"/>
                    <a:pt x="55" y="96"/>
                  </a:cubicBezTo>
                  <a:cubicBezTo>
                    <a:pt x="69" y="96"/>
                    <a:pt x="88" y="99"/>
                    <a:pt x="87" y="104"/>
                  </a:cubicBezTo>
                  <a:cubicBezTo>
                    <a:pt x="87" y="107"/>
                    <a:pt x="87" y="107"/>
                    <a:pt x="87" y="107"/>
                  </a:cubicBezTo>
                  <a:cubicBezTo>
                    <a:pt x="111" y="108"/>
                    <a:pt x="139" y="105"/>
                    <a:pt x="139" y="100"/>
                  </a:cubicBezTo>
                  <a:close/>
                  <a:moveTo>
                    <a:pt x="139" y="82"/>
                  </a:moveTo>
                  <a:cubicBezTo>
                    <a:pt x="139" y="68"/>
                    <a:pt x="139" y="68"/>
                    <a:pt x="139" y="68"/>
                  </a:cubicBezTo>
                  <a:cubicBezTo>
                    <a:pt x="135" y="71"/>
                    <a:pt x="117" y="73"/>
                    <a:pt x="97" y="73"/>
                  </a:cubicBezTo>
                  <a:cubicBezTo>
                    <a:pt x="76" y="73"/>
                    <a:pt x="58" y="71"/>
                    <a:pt x="55" y="68"/>
                  </a:cubicBezTo>
                  <a:cubicBezTo>
                    <a:pt x="55" y="82"/>
                    <a:pt x="55" y="82"/>
                    <a:pt x="55" y="82"/>
                  </a:cubicBezTo>
                  <a:cubicBezTo>
                    <a:pt x="55" y="90"/>
                    <a:pt x="139" y="90"/>
                    <a:pt x="139" y="82"/>
                  </a:cubicBezTo>
                  <a:close/>
                  <a:moveTo>
                    <a:pt x="139" y="63"/>
                  </a:moveTo>
                  <a:cubicBezTo>
                    <a:pt x="139" y="49"/>
                    <a:pt x="139" y="49"/>
                    <a:pt x="139" y="49"/>
                  </a:cubicBezTo>
                  <a:cubicBezTo>
                    <a:pt x="135" y="52"/>
                    <a:pt x="117" y="54"/>
                    <a:pt x="97" y="54"/>
                  </a:cubicBezTo>
                  <a:cubicBezTo>
                    <a:pt x="76" y="54"/>
                    <a:pt x="58" y="52"/>
                    <a:pt x="55" y="49"/>
                  </a:cubicBezTo>
                  <a:cubicBezTo>
                    <a:pt x="55" y="63"/>
                    <a:pt x="55" y="63"/>
                    <a:pt x="55" y="63"/>
                  </a:cubicBezTo>
                  <a:cubicBezTo>
                    <a:pt x="55" y="72"/>
                    <a:pt x="139" y="72"/>
                    <a:pt x="139" y="63"/>
                  </a:cubicBezTo>
                  <a:close/>
                  <a:moveTo>
                    <a:pt x="139" y="44"/>
                  </a:moveTo>
                  <a:cubicBezTo>
                    <a:pt x="139" y="30"/>
                    <a:pt x="139" y="30"/>
                    <a:pt x="139" y="30"/>
                  </a:cubicBezTo>
                  <a:cubicBezTo>
                    <a:pt x="135" y="33"/>
                    <a:pt x="117" y="36"/>
                    <a:pt x="97" y="36"/>
                  </a:cubicBezTo>
                  <a:cubicBezTo>
                    <a:pt x="76" y="36"/>
                    <a:pt x="58" y="33"/>
                    <a:pt x="55" y="30"/>
                  </a:cubicBezTo>
                  <a:cubicBezTo>
                    <a:pt x="55" y="44"/>
                    <a:pt x="55" y="44"/>
                    <a:pt x="55" y="44"/>
                  </a:cubicBezTo>
                  <a:cubicBezTo>
                    <a:pt x="55" y="53"/>
                    <a:pt x="139" y="53"/>
                    <a:pt x="139" y="44"/>
                  </a:cubicBezTo>
                  <a:close/>
                </a:path>
              </a:pathLst>
            </a:custGeom>
            <a:solidFill>
              <a:srgbClr val="F4B63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03" name="Freeform 189"/>
            <p:cNvSpPr>
              <a:spLocks noEditPoints="1" noChangeArrowheads="1"/>
            </p:cNvSpPr>
            <p:nvPr/>
          </p:nvSpPr>
          <p:spPr bwMode="auto">
            <a:xfrm>
              <a:off x="317500" y="525463"/>
              <a:ext cx="225425" cy="477838"/>
            </a:xfrm>
            <a:custGeom>
              <a:avLst/>
              <a:gdLst>
                <a:gd name="T0" fmla="*/ 69 w 69"/>
                <a:gd name="T1" fmla="*/ 2 h 147"/>
                <a:gd name="T2" fmla="*/ 69 w 69"/>
                <a:gd name="T3" fmla="*/ 12 h 147"/>
                <a:gd name="T4" fmla="*/ 43 w 69"/>
                <a:gd name="T5" fmla="*/ 14 h 147"/>
                <a:gd name="T6" fmla="*/ 0 w 69"/>
                <a:gd name="T7" fmla="*/ 7 h 147"/>
                <a:gd name="T8" fmla="*/ 43 w 69"/>
                <a:gd name="T9" fmla="*/ 0 h 147"/>
                <a:gd name="T10" fmla="*/ 69 w 69"/>
                <a:gd name="T11" fmla="*/ 2 h 147"/>
                <a:gd name="T12" fmla="*/ 69 w 69"/>
                <a:gd name="T13" fmla="*/ 16 h 147"/>
                <a:gd name="T14" fmla="*/ 69 w 69"/>
                <a:gd name="T15" fmla="*/ 31 h 147"/>
                <a:gd name="T16" fmla="*/ 0 w 69"/>
                <a:gd name="T17" fmla="*/ 26 h 147"/>
                <a:gd name="T18" fmla="*/ 0 w 69"/>
                <a:gd name="T19" fmla="*/ 12 h 147"/>
                <a:gd name="T20" fmla="*/ 43 w 69"/>
                <a:gd name="T21" fmla="*/ 17 h 147"/>
                <a:gd name="T22" fmla="*/ 69 w 69"/>
                <a:gd name="T23" fmla="*/ 16 h 147"/>
                <a:gd name="T24" fmla="*/ 69 w 69"/>
                <a:gd name="T25" fmla="*/ 35 h 147"/>
                <a:gd name="T26" fmla="*/ 69 w 69"/>
                <a:gd name="T27" fmla="*/ 50 h 147"/>
                <a:gd name="T28" fmla="*/ 0 w 69"/>
                <a:gd name="T29" fmla="*/ 45 h 147"/>
                <a:gd name="T30" fmla="*/ 0 w 69"/>
                <a:gd name="T31" fmla="*/ 31 h 147"/>
                <a:gd name="T32" fmla="*/ 43 w 69"/>
                <a:gd name="T33" fmla="*/ 36 h 147"/>
                <a:gd name="T34" fmla="*/ 69 w 69"/>
                <a:gd name="T35" fmla="*/ 35 h 147"/>
                <a:gd name="T36" fmla="*/ 69 w 69"/>
                <a:gd name="T37" fmla="*/ 53 h 147"/>
                <a:gd name="T38" fmla="*/ 69 w 69"/>
                <a:gd name="T39" fmla="*/ 69 h 147"/>
                <a:gd name="T40" fmla="*/ 0 w 69"/>
                <a:gd name="T41" fmla="*/ 63 h 147"/>
                <a:gd name="T42" fmla="*/ 0 w 69"/>
                <a:gd name="T43" fmla="*/ 50 h 147"/>
                <a:gd name="T44" fmla="*/ 43 w 69"/>
                <a:gd name="T45" fmla="*/ 55 h 147"/>
                <a:gd name="T46" fmla="*/ 69 w 69"/>
                <a:gd name="T47" fmla="*/ 53 h 147"/>
                <a:gd name="T48" fmla="*/ 69 w 69"/>
                <a:gd name="T49" fmla="*/ 72 h 147"/>
                <a:gd name="T50" fmla="*/ 69 w 69"/>
                <a:gd name="T51" fmla="*/ 87 h 147"/>
                <a:gd name="T52" fmla="*/ 0 w 69"/>
                <a:gd name="T53" fmla="*/ 82 h 147"/>
                <a:gd name="T54" fmla="*/ 0 w 69"/>
                <a:gd name="T55" fmla="*/ 68 h 147"/>
                <a:gd name="T56" fmla="*/ 43 w 69"/>
                <a:gd name="T57" fmla="*/ 74 h 147"/>
                <a:gd name="T58" fmla="*/ 69 w 69"/>
                <a:gd name="T59" fmla="*/ 72 h 147"/>
                <a:gd name="T60" fmla="*/ 69 w 69"/>
                <a:gd name="T61" fmla="*/ 91 h 147"/>
                <a:gd name="T62" fmla="*/ 69 w 69"/>
                <a:gd name="T63" fmla="*/ 106 h 147"/>
                <a:gd name="T64" fmla="*/ 0 w 69"/>
                <a:gd name="T65" fmla="*/ 101 h 147"/>
                <a:gd name="T66" fmla="*/ 0 w 69"/>
                <a:gd name="T67" fmla="*/ 87 h 147"/>
                <a:gd name="T68" fmla="*/ 43 w 69"/>
                <a:gd name="T69" fmla="*/ 92 h 147"/>
                <a:gd name="T70" fmla="*/ 69 w 69"/>
                <a:gd name="T71" fmla="*/ 91 h 147"/>
                <a:gd name="T72" fmla="*/ 69 w 69"/>
                <a:gd name="T73" fmla="*/ 110 h 147"/>
                <a:gd name="T74" fmla="*/ 69 w 69"/>
                <a:gd name="T75" fmla="*/ 125 h 147"/>
                <a:gd name="T76" fmla="*/ 0 w 69"/>
                <a:gd name="T77" fmla="*/ 120 h 147"/>
                <a:gd name="T78" fmla="*/ 0 w 69"/>
                <a:gd name="T79" fmla="*/ 106 h 147"/>
                <a:gd name="T80" fmla="*/ 43 w 69"/>
                <a:gd name="T81" fmla="*/ 111 h 147"/>
                <a:gd name="T82" fmla="*/ 69 w 69"/>
                <a:gd name="T83" fmla="*/ 110 h 147"/>
                <a:gd name="T84" fmla="*/ 69 w 69"/>
                <a:gd name="T85" fmla="*/ 128 h 147"/>
                <a:gd name="T86" fmla="*/ 69 w 69"/>
                <a:gd name="T87" fmla="*/ 144 h 147"/>
                <a:gd name="T88" fmla="*/ 0 w 69"/>
                <a:gd name="T89" fmla="*/ 138 h 147"/>
                <a:gd name="T90" fmla="*/ 0 w 69"/>
                <a:gd name="T91" fmla="*/ 125 h 147"/>
                <a:gd name="T92" fmla="*/ 43 w 69"/>
                <a:gd name="T93" fmla="*/ 130 h 147"/>
                <a:gd name="T94" fmla="*/ 69 w 69"/>
                <a:gd name="T95" fmla="*/ 128 h 14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9"/>
                <a:gd name="T145" fmla="*/ 0 h 147"/>
                <a:gd name="T146" fmla="*/ 69 w 69"/>
                <a:gd name="T147" fmla="*/ 147 h 14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9" h="147">
                  <a:moveTo>
                    <a:pt x="69" y="2"/>
                  </a:moveTo>
                  <a:cubicBezTo>
                    <a:pt x="69" y="12"/>
                    <a:pt x="69" y="12"/>
                    <a:pt x="69" y="12"/>
                  </a:cubicBezTo>
                  <a:cubicBezTo>
                    <a:pt x="62" y="13"/>
                    <a:pt x="53" y="14"/>
                    <a:pt x="43" y="14"/>
                  </a:cubicBezTo>
                  <a:cubicBezTo>
                    <a:pt x="19" y="14"/>
                    <a:pt x="0" y="11"/>
                    <a:pt x="0" y="7"/>
                  </a:cubicBezTo>
                  <a:cubicBezTo>
                    <a:pt x="0" y="3"/>
                    <a:pt x="19" y="0"/>
                    <a:pt x="43" y="0"/>
                  </a:cubicBezTo>
                  <a:cubicBezTo>
                    <a:pt x="53" y="0"/>
                    <a:pt x="62" y="1"/>
                    <a:pt x="69" y="2"/>
                  </a:cubicBezTo>
                  <a:close/>
                  <a:moveTo>
                    <a:pt x="69" y="16"/>
                  </a:moveTo>
                  <a:cubicBezTo>
                    <a:pt x="69" y="31"/>
                    <a:pt x="69" y="31"/>
                    <a:pt x="69" y="31"/>
                  </a:cubicBezTo>
                  <a:cubicBezTo>
                    <a:pt x="45" y="34"/>
                    <a:pt x="0" y="32"/>
                    <a:pt x="0" y="26"/>
                  </a:cubicBezTo>
                  <a:cubicBezTo>
                    <a:pt x="0" y="12"/>
                    <a:pt x="0" y="12"/>
                    <a:pt x="0" y="12"/>
                  </a:cubicBezTo>
                  <a:cubicBezTo>
                    <a:pt x="4" y="15"/>
                    <a:pt x="22" y="17"/>
                    <a:pt x="43" y="17"/>
                  </a:cubicBezTo>
                  <a:cubicBezTo>
                    <a:pt x="53" y="17"/>
                    <a:pt x="62" y="17"/>
                    <a:pt x="69" y="16"/>
                  </a:cubicBezTo>
                  <a:close/>
                  <a:moveTo>
                    <a:pt x="69" y="35"/>
                  </a:moveTo>
                  <a:cubicBezTo>
                    <a:pt x="69" y="50"/>
                    <a:pt x="69" y="50"/>
                    <a:pt x="69" y="50"/>
                  </a:cubicBezTo>
                  <a:cubicBezTo>
                    <a:pt x="45" y="53"/>
                    <a:pt x="0" y="51"/>
                    <a:pt x="0" y="45"/>
                  </a:cubicBezTo>
                  <a:cubicBezTo>
                    <a:pt x="0" y="31"/>
                    <a:pt x="0" y="31"/>
                    <a:pt x="0" y="31"/>
                  </a:cubicBezTo>
                  <a:cubicBezTo>
                    <a:pt x="4" y="34"/>
                    <a:pt x="22" y="36"/>
                    <a:pt x="43" y="36"/>
                  </a:cubicBezTo>
                  <a:cubicBezTo>
                    <a:pt x="53" y="36"/>
                    <a:pt x="62" y="36"/>
                    <a:pt x="69" y="35"/>
                  </a:cubicBezTo>
                  <a:close/>
                  <a:moveTo>
                    <a:pt x="69" y="53"/>
                  </a:moveTo>
                  <a:cubicBezTo>
                    <a:pt x="69" y="69"/>
                    <a:pt x="69" y="69"/>
                    <a:pt x="69" y="69"/>
                  </a:cubicBezTo>
                  <a:cubicBezTo>
                    <a:pt x="45" y="72"/>
                    <a:pt x="0" y="70"/>
                    <a:pt x="0" y="63"/>
                  </a:cubicBezTo>
                  <a:cubicBezTo>
                    <a:pt x="0" y="50"/>
                    <a:pt x="0" y="50"/>
                    <a:pt x="0" y="50"/>
                  </a:cubicBezTo>
                  <a:cubicBezTo>
                    <a:pt x="4" y="53"/>
                    <a:pt x="22" y="55"/>
                    <a:pt x="43" y="55"/>
                  </a:cubicBezTo>
                  <a:cubicBezTo>
                    <a:pt x="53" y="55"/>
                    <a:pt x="62" y="54"/>
                    <a:pt x="69" y="53"/>
                  </a:cubicBezTo>
                  <a:close/>
                  <a:moveTo>
                    <a:pt x="69" y="72"/>
                  </a:moveTo>
                  <a:cubicBezTo>
                    <a:pt x="69" y="87"/>
                    <a:pt x="69" y="87"/>
                    <a:pt x="69" y="87"/>
                  </a:cubicBezTo>
                  <a:cubicBezTo>
                    <a:pt x="45" y="90"/>
                    <a:pt x="0" y="89"/>
                    <a:pt x="0" y="82"/>
                  </a:cubicBezTo>
                  <a:cubicBezTo>
                    <a:pt x="0" y="68"/>
                    <a:pt x="0" y="68"/>
                    <a:pt x="0" y="68"/>
                  </a:cubicBezTo>
                  <a:cubicBezTo>
                    <a:pt x="4" y="71"/>
                    <a:pt x="22" y="74"/>
                    <a:pt x="43" y="74"/>
                  </a:cubicBezTo>
                  <a:cubicBezTo>
                    <a:pt x="53" y="74"/>
                    <a:pt x="62" y="73"/>
                    <a:pt x="69" y="72"/>
                  </a:cubicBezTo>
                  <a:close/>
                  <a:moveTo>
                    <a:pt x="69" y="91"/>
                  </a:moveTo>
                  <a:cubicBezTo>
                    <a:pt x="69" y="106"/>
                    <a:pt x="69" y="106"/>
                    <a:pt x="69" y="106"/>
                  </a:cubicBezTo>
                  <a:cubicBezTo>
                    <a:pt x="45" y="109"/>
                    <a:pt x="0" y="107"/>
                    <a:pt x="0" y="101"/>
                  </a:cubicBezTo>
                  <a:cubicBezTo>
                    <a:pt x="0" y="87"/>
                    <a:pt x="0" y="87"/>
                    <a:pt x="0" y="87"/>
                  </a:cubicBezTo>
                  <a:cubicBezTo>
                    <a:pt x="4" y="90"/>
                    <a:pt x="22" y="92"/>
                    <a:pt x="43" y="92"/>
                  </a:cubicBezTo>
                  <a:cubicBezTo>
                    <a:pt x="53" y="92"/>
                    <a:pt x="62" y="92"/>
                    <a:pt x="69" y="91"/>
                  </a:cubicBezTo>
                  <a:close/>
                  <a:moveTo>
                    <a:pt x="69" y="110"/>
                  </a:moveTo>
                  <a:cubicBezTo>
                    <a:pt x="69" y="125"/>
                    <a:pt x="69" y="125"/>
                    <a:pt x="69" y="125"/>
                  </a:cubicBezTo>
                  <a:cubicBezTo>
                    <a:pt x="45" y="128"/>
                    <a:pt x="0" y="126"/>
                    <a:pt x="0" y="120"/>
                  </a:cubicBezTo>
                  <a:cubicBezTo>
                    <a:pt x="0" y="106"/>
                    <a:pt x="0" y="106"/>
                    <a:pt x="0" y="106"/>
                  </a:cubicBezTo>
                  <a:cubicBezTo>
                    <a:pt x="4" y="109"/>
                    <a:pt x="22" y="111"/>
                    <a:pt x="43" y="111"/>
                  </a:cubicBezTo>
                  <a:cubicBezTo>
                    <a:pt x="53" y="111"/>
                    <a:pt x="62" y="111"/>
                    <a:pt x="69" y="110"/>
                  </a:cubicBezTo>
                  <a:close/>
                  <a:moveTo>
                    <a:pt x="69" y="128"/>
                  </a:moveTo>
                  <a:cubicBezTo>
                    <a:pt x="69" y="144"/>
                    <a:pt x="69" y="144"/>
                    <a:pt x="69" y="144"/>
                  </a:cubicBezTo>
                  <a:cubicBezTo>
                    <a:pt x="45" y="147"/>
                    <a:pt x="0" y="145"/>
                    <a:pt x="0" y="138"/>
                  </a:cubicBezTo>
                  <a:cubicBezTo>
                    <a:pt x="0" y="125"/>
                    <a:pt x="0" y="125"/>
                    <a:pt x="0" y="125"/>
                  </a:cubicBezTo>
                  <a:cubicBezTo>
                    <a:pt x="4" y="128"/>
                    <a:pt x="22" y="130"/>
                    <a:pt x="43" y="130"/>
                  </a:cubicBezTo>
                  <a:cubicBezTo>
                    <a:pt x="53" y="130"/>
                    <a:pt x="62" y="129"/>
                    <a:pt x="69" y="128"/>
                  </a:cubicBezTo>
                  <a:close/>
                </a:path>
              </a:pathLst>
            </a:custGeom>
            <a:solidFill>
              <a:srgbClr val="F8CF7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04" name="Freeform 190"/>
            <p:cNvSpPr>
              <a:spLocks noEditPoints="1" noChangeArrowheads="1"/>
            </p:cNvSpPr>
            <p:nvPr/>
          </p:nvSpPr>
          <p:spPr bwMode="auto">
            <a:xfrm>
              <a:off x="366712" y="577850"/>
              <a:ext cx="68263" cy="419100"/>
            </a:xfrm>
            <a:custGeom>
              <a:avLst/>
              <a:gdLst>
                <a:gd name="T0" fmla="*/ 21 w 21"/>
                <a:gd name="T1" fmla="*/ 1 h 129"/>
                <a:gd name="T2" fmla="*/ 21 w 21"/>
                <a:gd name="T3" fmla="*/ 16 h 129"/>
                <a:gd name="T4" fmla="*/ 0 w 21"/>
                <a:gd name="T5" fmla="*/ 15 h 129"/>
                <a:gd name="T6" fmla="*/ 0 w 21"/>
                <a:gd name="T7" fmla="*/ 0 h 129"/>
                <a:gd name="T8" fmla="*/ 21 w 21"/>
                <a:gd name="T9" fmla="*/ 1 h 129"/>
                <a:gd name="T10" fmla="*/ 21 w 21"/>
                <a:gd name="T11" fmla="*/ 20 h 129"/>
                <a:gd name="T12" fmla="*/ 21 w 21"/>
                <a:gd name="T13" fmla="*/ 35 h 129"/>
                <a:gd name="T14" fmla="*/ 0 w 21"/>
                <a:gd name="T15" fmla="*/ 34 h 129"/>
                <a:gd name="T16" fmla="*/ 0 w 21"/>
                <a:gd name="T17" fmla="*/ 19 h 129"/>
                <a:gd name="T18" fmla="*/ 21 w 21"/>
                <a:gd name="T19" fmla="*/ 20 h 129"/>
                <a:gd name="T20" fmla="*/ 21 w 21"/>
                <a:gd name="T21" fmla="*/ 39 h 129"/>
                <a:gd name="T22" fmla="*/ 21 w 21"/>
                <a:gd name="T23" fmla="*/ 54 h 129"/>
                <a:gd name="T24" fmla="*/ 0 w 21"/>
                <a:gd name="T25" fmla="*/ 53 h 129"/>
                <a:gd name="T26" fmla="*/ 0 w 21"/>
                <a:gd name="T27" fmla="*/ 37 h 129"/>
                <a:gd name="T28" fmla="*/ 21 w 21"/>
                <a:gd name="T29" fmla="*/ 39 h 129"/>
                <a:gd name="T30" fmla="*/ 21 w 21"/>
                <a:gd name="T31" fmla="*/ 58 h 129"/>
                <a:gd name="T32" fmla="*/ 21 w 21"/>
                <a:gd name="T33" fmla="*/ 73 h 129"/>
                <a:gd name="T34" fmla="*/ 0 w 21"/>
                <a:gd name="T35" fmla="*/ 71 h 129"/>
                <a:gd name="T36" fmla="*/ 0 w 21"/>
                <a:gd name="T37" fmla="*/ 56 h 129"/>
                <a:gd name="T38" fmla="*/ 21 w 21"/>
                <a:gd name="T39" fmla="*/ 58 h 129"/>
                <a:gd name="T40" fmla="*/ 21 w 21"/>
                <a:gd name="T41" fmla="*/ 76 h 129"/>
                <a:gd name="T42" fmla="*/ 21 w 21"/>
                <a:gd name="T43" fmla="*/ 91 h 129"/>
                <a:gd name="T44" fmla="*/ 0 w 21"/>
                <a:gd name="T45" fmla="*/ 90 h 129"/>
                <a:gd name="T46" fmla="*/ 0 w 21"/>
                <a:gd name="T47" fmla="*/ 75 h 129"/>
                <a:gd name="T48" fmla="*/ 21 w 21"/>
                <a:gd name="T49" fmla="*/ 76 h 129"/>
                <a:gd name="T50" fmla="*/ 21 w 21"/>
                <a:gd name="T51" fmla="*/ 95 h 129"/>
                <a:gd name="T52" fmla="*/ 21 w 21"/>
                <a:gd name="T53" fmla="*/ 110 h 129"/>
                <a:gd name="T54" fmla="*/ 0 w 21"/>
                <a:gd name="T55" fmla="*/ 109 h 129"/>
                <a:gd name="T56" fmla="*/ 0 w 21"/>
                <a:gd name="T57" fmla="*/ 94 h 129"/>
                <a:gd name="T58" fmla="*/ 21 w 21"/>
                <a:gd name="T59" fmla="*/ 95 h 129"/>
                <a:gd name="T60" fmla="*/ 21 w 21"/>
                <a:gd name="T61" fmla="*/ 114 h 129"/>
                <a:gd name="T62" fmla="*/ 21 w 21"/>
                <a:gd name="T63" fmla="*/ 129 h 129"/>
                <a:gd name="T64" fmla="*/ 0 w 21"/>
                <a:gd name="T65" fmla="*/ 128 h 129"/>
                <a:gd name="T66" fmla="*/ 0 w 21"/>
                <a:gd name="T67" fmla="*/ 112 h 129"/>
                <a:gd name="T68" fmla="*/ 21 w 21"/>
                <a:gd name="T69" fmla="*/ 114 h 12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
                <a:gd name="T106" fmla="*/ 0 h 129"/>
                <a:gd name="T107" fmla="*/ 21 w 21"/>
                <a:gd name="T108" fmla="*/ 129 h 12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 h="129">
                  <a:moveTo>
                    <a:pt x="21" y="1"/>
                  </a:moveTo>
                  <a:cubicBezTo>
                    <a:pt x="21" y="16"/>
                    <a:pt x="21" y="16"/>
                    <a:pt x="21" y="16"/>
                  </a:cubicBezTo>
                  <a:cubicBezTo>
                    <a:pt x="13" y="16"/>
                    <a:pt x="6" y="16"/>
                    <a:pt x="0" y="15"/>
                  </a:cubicBezTo>
                  <a:cubicBezTo>
                    <a:pt x="0" y="0"/>
                    <a:pt x="0" y="0"/>
                    <a:pt x="0" y="0"/>
                  </a:cubicBezTo>
                  <a:cubicBezTo>
                    <a:pt x="6" y="1"/>
                    <a:pt x="13" y="1"/>
                    <a:pt x="21" y="1"/>
                  </a:cubicBezTo>
                  <a:close/>
                  <a:moveTo>
                    <a:pt x="21" y="20"/>
                  </a:moveTo>
                  <a:cubicBezTo>
                    <a:pt x="21" y="35"/>
                    <a:pt x="21" y="35"/>
                    <a:pt x="21" y="35"/>
                  </a:cubicBezTo>
                  <a:cubicBezTo>
                    <a:pt x="13" y="35"/>
                    <a:pt x="6" y="35"/>
                    <a:pt x="0" y="34"/>
                  </a:cubicBezTo>
                  <a:cubicBezTo>
                    <a:pt x="0" y="19"/>
                    <a:pt x="0" y="19"/>
                    <a:pt x="0" y="19"/>
                  </a:cubicBezTo>
                  <a:cubicBezTo>
                    <a:pt x="6" y="19"/>
                    <a:pt x="13" y="20"/>
                    <a:pt x="21" y="20"/>
                  </a:cubicBezTo>
                  <a:close/>
                  <a:moveTo>
                    <a:pt x="21" y="39"/>
                  </a:moveTo>
                  <a:cubicBezTo>
                    <a:pt x="21" y="54"/>
                    <a:pt x="21" y="54"/>
                    <a:pt x="21" y="54"/>
                  </a:cubicBezTo>
                  <a:cubicBezTo>
                    <a:pt x="13" y="54"/>
                    <a:pt x="6" y="53"/>
                    <a:pt x="0" y="53"/>
                  </a:cubicBezTo>
                  <a:cubicBezTo>
                    <a:pt x="0" y="37"/>
                    <a:pt x="0" y="37"/>
                    <a:pt x="0" y="37"/>
                  </a:cubicBezTo>
                  <a:cubicBezTo>
                    <a:pt x="6" y="38"/>
                    <a:pt x="13" y="39"/>
                    <a:pt x="21" y="39"/>
                  </a:cubicBezTo>
                  <a:close/>
                  <a:moveTo>
                    <a:pt x="21" y="58"/>
                  </a:moveTo>
                  <a:cubicBezTo>
                    <a:pt x="21" y="73"/>
                    <a:pt x="21" y="73"/>
                    <a:pt x="21" y="73"/>
                  </a:cubicBezTo>
                  <a:cubicBezTo>
                    <a:pt x="13" y="73"/>
                    <a:pt x="6" y="72"/>
                    <a:pt x="0" y="71"/>
                  </a:cubicBezTo>
                  <a:cubicBezTo>
                    <a:pt x="0" y="56"/>
                    <a:pt x="0" y="56"/>
                    <a:pt x="0" y="56"/>
                  </a:cubicBezTo>
                  <a:cubicBezTo>
                    <a:pt x="6" y="57"/>
                    <a:pt x="13" y="57"/>
                    <a:pt x="21" y="58"/>
                  </a:cubicBezTo>
                  <a:close/>
                  <a:moveTo>
                    <a:pt x="21" y="76"/>
                  </a:moveTo>
                  <a:cubicBezTo>
                    <a:pt x="21" y="91"/>
                    <a:pt x="21" y="91"/>
                    <a:pt x="21" y="91"/>
                  </a:cubicBezTo>
                  <a:cubicBezTo>
                    <a:pt x="13" y="91"/>
                    <a:pt x="6" y="91"/>
                    <a:pt x="0" y="90"/>
                  </a:cubicBezTo>
                  <a:cubicBezTo>
                    <a:pt x="0" y="75"/>
                    <a:pt x="0" y="75"/>
                    <a:pt x="0" y="75"/>
                  </a:cubicBezTo>
                  <a:cubicBezTo>
                    <a:pt x="6" y="76"/>
                    <a:pt x="13" y="76"/>
                    <a:pt x="21" y="76"/>
                  </a:cubicBezTo>
                  <a:close/>
                  <a:moveTo>
                    <a:pt x="21" y="95"/>
                  </a:moveTo>
                  <a:cubicBezTo>
                    <a:pt x="21" y="110"/>
                    <a:pt x="21" y="110"/>
                    <a:pt x="21" y="110"/>
                  </a:cubicBezTo>
                  <a:cubicBezTo>
                    <a:pt x="13" y="110"/>
                    <a:pt x="6" y="110"/>
                    <a:pt x="0" y="109"/>
                  </a:cubicBezTo>
                  <a:cubicBezTo>
                    <a:pt x="0" y="94"/>
                    <a:pt x="0" y="94"/>
                    <a:pt x="0" y="94"/>
                  </a:cubicBezTo>
                  <a:cubicBezTo>
                    <a:pt x="6" y="94"/>
                    <a:pt x="13" y="95"/>
                    <a:pt x="21" y="95"/>
                  </a:cubicBezTo>
                  <a:close/>
                  <a:moveTo>
                    <a:pt x="21" y="114"/>
                  </a:moveTo>
                  <a:cubicBezTo>
                    <a:pt x="21" y="129"/>
                    <a:pt x="21" y="129"/>
                    <a:pt x="21" y="129"/>
                  </a:cubicBezTo>
                  <a:cubicBezTo>
                    <a:pt x="13" y="129"/>
                    <a:pt x="6" y="128"/>
                    <a:pt x="0" y="128"/>
                  </a:cubicBezTo>
                  <a:cubicBezTo>
                    <a:pt x="0" y="112"/>
                    <a:pt x="0" y="112"/>
                    <a:pt x="0" y="112"/>
                  </a:cubicBezTo>
                  <a:cubicBezTo>
                    <a:pt x="6" y="113"/>
                    <a:pt x="13" y="114"/>
                    <a:pt x="21" y="114"/>
                  </a:cubicBezTo>
                  <a:close/>
                </a:path>
              </a:pathLst>
            </a:custGeom>
            <a:solidFill>
              <a:srgbClr val="FBE6A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sp>
          <p:nvSpPr>
            <p:cNvPr id="39105" name="Freeform 191"/>
            <p:cNvSpPr>
              <a:spLocks noEditPoints="1" noChangeArrowheads="1"/>
            </p:cNvSpPr>
            <p:nvPr/>
          </p:nvSpPr>
          <p:spPr bwMode="auto">
            <a:xfrm>
              <a:off x="531812" y="254000"/>
              <a:ext cx="52388" cy="271463"/>
            </a:xfrm>
            <a:custGeom>
              <a:avLst/>
              <a:gdLst>
                <a:gd name="T0" fmla="*/ 16 w 16"/>
                <a:gd name="T1" fmla="*/ 84 h 84"/>
                <a:gd name="T2" fmla="*/ 16 w 16"/>
                <a:gd name="T3" fmla="*/ 76 h 84"/>
                <a:gd name="T4" fmla="*/ 0 w 16"/>
                <a:gd name="T5" fmla="*/ 75 h 84"/>
                <a:gd name="T6" fmla="*/ 0 w 16"/>
                <a:gd name="T7" fmla="*/ 82 h 84"/>
                <a:gd name="T8" fmla="*/ 16 w 16"/>
                <a:gd name="T9" fmla="*/ 84 h 84"/>
                <a:gd name="T10" fmla="*/ 16 w 16"/>
                <a:gd name="T11" fmla="*/ 73 h 84"/>
                <a:gd name="T12" fmla="*/ 16 w 16"/>
                <a:gd name="T13" fmla="*/ 58 h 84"/>
                <a:gd name="T14" fmla="*/ 0 w 16"/>
                <a:gd name="T15" fmla="*/ 56 h 84"/>
                <a:gd name="T16" fmla="*/ 0 w 16"/>
                <a:gd name="T17" fmla="*/ 71 h 84"/>
                <a:gd name="T18" fmla="*/ 16 w 16"/>
                <a:gd name="T19" fmla="*/ 73 h 84"/>
                <a:gd name="T20" fmla="*/ 16 w 16"/>
                <a:gd name="T21" fmla="*/ 54 h 84"/>
                <a:gd name="T22" fmla="*/ 16 w 16"/>
                <a:gd name="T23" fmla="*/ 39 h 84"/>
                <a:gd name="T24" fmla="*/ 0 w 16"/>
                <a:gd name="T25" fmla="*/ 37 h 84"/>
                <a:gd name="T26" fmla="*/ 0 w 16"/>
                <a:gd name="T27" fmla="*/ 53 h 84"/>
                <a:gd name="T28" fmla="*/ 16 w 16"/>
                <a:gd name="T29" fmla="*/ 54 h 84"/>
                <a:gd name="T30" fmla="*/ 16 w 16"/>
                <a:gd name="T31" fmla="*/ 35 h 84"/>
                <a:gd name="T32" fmla="*/ 16 w 16"/>
                <a:gd name="T33" fmla="*/ 20 h 84"/>
                <a:gd name="T34" fmla="*/ 0 w 16"/>
                <a:gd name="T35" fmla="*/ 19 h 84"/>
                <a:gd name="T36" fmla="*/ 0 w 16"/>
                <a:gd name="T37" fmla="*/ 34 h 84"/>
                <a:gd name="T38" fmla="*/ 16 w 16"/>
                <a:gd name="T39" fmla="*/ 35 h 84"/>
                <a:gd name="T40" fmla="*/ 16 w 16"/>
                <a:gd name="T41" fmla="*/ 17 h 84"/>
                <a:gd name="T42" fmla="*/ 16 w 16"/>
                <a:gd name="T43" fmla="*/ 1 h 84"/>
                <a:gd name="T44" fmla="*/ 0 w 16"/>
                <a:gd name="T45" fmla="*/ 0 h 84"/>
                <a:gd name="T46" fmla="*/ 0 w 16"/>
                <a:gd name="T47" fmla="*/ 15 h 84"/>
                <a:gd name="T48" fmla="*/ 16 w 16"/>
                <a:gd name="T49" fmla="*/ 17 h 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
                <a:gd name="T76" fmla="*/ 0 h 84"/>
                <a:gd name="T77" fmla="*/ 16 w 16"/>
                <a:gd name="T78" fmla="*/ 84 h 8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 h="84">
                  <a:moveTo>
                    <a:pt x="16" y="84"/>
                  </a:moveTo>
                  <a:cubicBezTo>
                    <a:pt x="16" y="76"/>
                    <a:pt x="16" y="76"/>
                    <a:pt x="16" y="76"/>
                  </a:cubicBezTo>
                  <a:cubicBezTo>
                    <a:pt x="10" y="76"/>
                    <a:pt x="5" y="76"/>
                    <a:pt x="0" y="75"/>
                  </a:cubicBezTo>
                  <a:cubicBezTo>
                    <a:pt x="0" y="82"/>
                    <a:pt x="0" y="82"/>
                    <a:pt x="0" y="82"/>
                  </a:cubicBezTo>
                  <a:cubicBezTo>
                    <a:pt x="6" y="82"/>
                    <a:pt x="12" y="83"/>
                    <a:pt x="16" y="84"/>
                  </a:cubicBezTo>
                  <a:close/>
                  <a:moveTo>
                    <a:pt x="16" y="73"/>
                  </a:moveTo>
                  <a:cubicBezTo>
                    <a:pt x="16" y="58"/>
                    <a:pt x="16" y="58"/>
                    <a:pt x="16" y="58"/>
                  </a:cubicBezTo>
                  <a:cubicBezTo>
                    <a:pt x="10" y="57"/>
                    <a:pt x="5" y="57"/>
                    <a:pt x="0" y="56"/>
                  </a:cubicBezTo>
                  <a:cubicBezTo>
                    <a:pt x="0" y="71"/>
                    <a:pt x="0" y="71"/>
                    <a:pt x="0" y="71"/>
                  </a:cubicBezTo>
                  <a:cubicBezTo>
                    <a:pt x="5" y="72"/>
                    <a:pt x="10" y="73"/>
                    <a:pt x="16" y="73"/>
                  </a:cubicBezTo>
                  <a:close/>
                  <a:moveTo>
                    <a:pt x="16" y="54"/>
                  </a:moveTo>
                  <a:cubicBezTo>
                    <a:pt x="16" y="39"/>
                    <a:pt x="16" y="39"/>
                    <a:pt x="16" y="39"/>
                  </a:cubicBezTo>
                  <a:cubicBezTo>
                    <a:pt x="10" y="39"/>
                    <a:pt x="5" y="38"/>
                    <a:pt x="0" y="37"/>
                  </a:cubicBezTo>
                  <a:cubicBezTo>
                    <a:pt x="0" y="53"/>
                    <a:pt x="0" y="53"/>
                    <a:pt x="0" y="53"/>
                  </a:cubicBezTo>
                  <a:cubicBezTo>
                    <a:pt x="5" y="53"/>
                    <a:pt x="10" y="54"/>
                    <a:pt x="16" y="54"/>
                  </a:cubicBezTo>
                  <a:close/>
                  <a:moveTo>
                    <a:pt x="16" y="35"/>
                  </a:moveTo>
                  <a:cubicBezTo>
                    <a:pt x="16" y="20"/>
                    <a:pt x="16" y="20"/>
                    <a:pt x="16" y="20"/>
                  </a:cubicBezTo>
                  <a:cubicBezTo>
                    <a:pt x="10" y="20"/>
                    <a:pt x="5" y="19"/>
                    <a:pt x="0" y="19"/>
                  </a:cubicBezTo>
                  <a:cubicBezTo>
                    <a:pt x="0" y="34"/>
                    <a:pt x="0" y="34"/>
                    <a:pt x="0" y="34"/>
                  </a:cubicBezTo>
                  <a:cubicBezTo>
                    <a:pt x="5" y="35"/>
                    <a:pt x="10" y="35"/>
                    <a:pt x="16" y="35"/>
                  </a:cubicBezTo>
                  <a:close/>
                  <a:moveTo>
                    <a:pt x="16" y="17"/>
                  </a:moveTo>
                  <a:cubicBezTo>
                    <a:pt x="16" y="1"/>
                    <a:pt x="16" y="1"/>
                    <a:pt x="16" y="1"/>
                  </a:cubicBezTo>
                  <a:cubicBezTo>
                    <a:pt x="10" y="1"/>
                    <a:pt x="5" y="1"/>
                    <a:pt x="0" y="0"/>
                  </a:cubicBezTo>
                  <a:cubicBezTo>
                    <a:pt x="0" y="15"/>
                    <a:pt x="0" y="15"/>
                    <a:pt x="0" y="15"/>
                  </a:cubicBezTo>
                  <a:cubicBezTo>
                    <a:pt x="5" y="16"/>
                    <a:pt x="10" y="16"/>
                    <a:pt x="16" y="17"/>
                  </a:cubicBezTo>
                  <a:close/>
                </a:path>
              </a:pathLst>
            </a:custGeom>
            <a:solidFill>
              <a:srgbClr val="F8CF7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txBody>
            <a:bodyPr/>
            <a:lstStyle/>
            <a:p>
              <a:endParaRPr lang="zh-CN" altLang="zh-CN" sz="1795">
                <a:solidFill>
                  <a:srgbClr val="000000"/>
                </a:solidFill>
                <a:latin typeface="Calibri" panose="020F0502020204030204" charset="0"/>
                <a:sym typeface="宋体" panose="02010600030101010101" pitchFamily="2" charset="-122"/>
              </a:endParaRPr>
            </a:p>
          </p:txBody>
        </p:sp>
      </p:grpSp>
      <p:sp>
        <p:nvSpPr>
          <p:cNvPr id="5" name="文本框 4"/>
          <p:cNvSpPr txBox="1"/>
          <p:nvPr/>
        </p:nvSpPr>
        <p:spPr>
          <a:xfrm>
            <a:off x="1214883" y="1963495"/>
            <a:ext cx="2810510" cy="460375"/>
          </a:xfrm>
          <a:prstGeom prst="rect">
            <a:avLst/>
          </a:prstGeom>
          <a:noFill/>
        </p:spPr>
        <p:txBody>
          <a:bodyPr wrap="none" rtlCol="0">
            <a:spAutoFit/>
          </a:bodyPr>
          <a:lstStyle/>
          <a:p>
            <a:r>
              <a:rPr lang="zh-CN" altLang="en-US" sz="2400" b="1" dirty="0">
                <a:solidFill>
                  <a:srgbClr val="FFC000"/>
                </a:solidFill>
                <a:latin typeface="微软雅黑" panose="020B0503020204020204" pitchFamily="34" charset="-122"/>
                <a:ea typeface="微软雅黑" panose="020B0503020204020204" pitchFamily="34" charset="-122"/>
              </a:rPr>
              <a:t>薪资标准 </a:t>
            </a:r>
            <a:r>
              <a:rPr lang="en-US" altLang="zh-CN" sz="2400" b="1" dirty="0">
                <a:solidFill>
                  <a:srgbClr val="FFC000"/>
                </a:solidFill>
                <a:latin typeface="微软雅黑" panose="020B0503020204020204" pitchFamily="34" charset="-122"/>
                <a:ea typeface="微软雅黑" panose="020B0503020204020204" pitchFamily="34" charset="-122"/>
              </a:rPr>
              <a:t>50</a:t>
            </a:r>
            <a:r>
              <a:rPr lang="zh-CN" altLang="en-US" sz="2400" b="1" dirty="0">
                <a:solidFill>
                  <a:srgbClr val="FFC000"/>
                </a:solidFill>
                <a:latin typeface="微软雅黑" panose="020B0503020204020204" pitchFamily="34" charset="-122"/>
                <a:ea typeface="微软雅黑" panose="020B0503020204020204" pitchFamily="34" charset="-122"/>
              </a:rPr>
              <a:t>元</a:t>
            </a:r>
            <a:r>
              <a:rPr lang="en-US" altLang="zh-CN" sz="2400" b="1" dirty="0">
                <a:solidFill>
                  <a:srgbClr val="FFC000"/>
                </a:solidFill>
                <a:latin typeface="微软雅黑" panose="020B0503020204020204" pitchFamily="34" charset="-122"/>
                <a:ea typeface="微软雅黑" panose="020B0503020204020204" pitchFamily="34" charset="-122"/>
              </a:rPr>
              <a:t>/6</a:t>
            </a:r>
            <a:r>
              <a:rPr lang="zh-CN" altLang="en-US" sz="2400" b="1" dirty="0">
                <a:solidFill>
                  <a:srgbClr val="FFC000"/>
                </a:solidFill>
                <a:latin typeface="微软雅黑" panose="020B0503020204020204" pitchFamily="34" charset="-122"/>
                <a:ea typeface="微软雅黑" panose="020B0503020204020204" pitchFamily="34" charset="-122"/>
              </a:rPr>
              <a:t>时</a:t>
            </a:r>
            <a:endParaRPr lang="zh-CN" altLang="en-US" sz="2400" b="1" dirty="0">
              <a:solidFill>
                <a:srgbClr val="FFC000"/>
              </a:solidFill>
              <a:latin typeface="微软雅黑" panose="020B0503020204020204" pitchFamily="34" charset="-122"/>
              <a:ea typeface="微软雅黑" panose="020B0503020204020204" pitchFamily="34" charset="-122"/>
            </a:endParaRPr>
          </a:p>
        </p:txBody>
      </p:sp>
      <p:pic>
        <p:nvPicPr>
          <p:cNvPr id="80" name="图片 79" descr="YNU"/>
          <p:cNvPicPr>
            <a:picLocks noChangeAspect="1"/>
          </p:cNvPicPr>
          <p:nvPr/>
        </p:nvPicPr>
        <p:blipFill>
          <a:blip r:embed="rId1" cstate="print"/>
          <a:stretch>
            <a:fillRect/>
          </a:stretch>
        </p:blipFill>
        <p:spPr>
          <a:xfrm>
            <a:off x="286236" y="424156"/>
            <a:ext cx="1021715" cy="633730"/>
          </a:xfrm>
          <a:prstGeom prst="rect">
            <a:avLst/>
          </a:prstGeom>
        </p:spPr>
      </p:pic>
      <p:sp>
        <p:nvSpPr>
          <p:cNvPr id="81" name="文本框 80"/>
          <p:cNvSpPr txBox="1"/>
          <p:nvPr/>
        </p:nvSpPr>
        <p:spPr>
          <a:xfrm>
            <a:off x="1308277" y="411590"/>
            <a:ext cx="3877985" cy="646331"/>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zh-CN" altLang="en-US" sz="3600" b="1" dirty="0">
                <a:solidFill>
                  <a:schemeClr val="tx2">
                    <a:lumMod val="50000"/>
                    <a:lumOff val="50000"/>
                  </a:schemeClr>
                </a:solidFill>
                <a:latin typeface="微软雅黑" panose="020B0503020204020204" pitchFamily="34" charset="-122"/>
                <a:ea typeface="微软雅黑" panose="020B0503020204020204" pitchFamily="34" charset="-122"/>
              </a:rPr>
              <a:t>云南大学勤工助学</a:t>
            </a:r>
            <a:endParaRPr lang="zh-CN" altLang="en-US" sz="3600" b="1" dirty="0">
              <a:solidFill>
                <a:schemeClr val="tx2">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矩形 18"/>
          <p:cNvSpPr/>
          <p:nvPr/>
        </p:nvSpPr>
        <p:spPr>
          <a:xfrm>
            <a:off x="-76200" y="-23495"/>
            <a:ext cx="12324715" cy="6881495"/>
          </a:xfrm>
          <a:prstGeom prst="rect">
            <a:avLst/>
          </a:prstGeom>
          <a:solidFill>
            <a:srgbClr val="557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14" name="矩形 13"/>
          <p:cNvSpPr/>
          <p:nvPr/>
        </p:nvSpPr>
        <p:spPr>
          <a:xfrm>
            <a:off x="9173210" y="0"/>
            <a:ext cx="3075305" cy="3202940"/>
          </a:xfrm>
          <a:prstGeom prst="rect">
            <a:avLst/>
          </a:prstGeom>
          <a:solidFill>
            <a:srgbClr val="EA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13" name="矩形 12"/>
          <p:cNvSpPr/>
          <p:nvPr/>
        </p:nvSpPr>
        <p:spPr>
          <a:xfrm>
            <a:off x="1303655" y="-313055"/>
            <a:ext cx="1029335" cy="3202940"/>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8" name="矩形 7"/>
          <p:cNvSpPr/>
          <p:nvPr/>
        </p:nvSpPr>
        <p:spPr>
          <a:xfrm>
            <a:off x="-76200" y="4903470"/>
            <a:ext cx="1591310" cy="1988820"/>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6" name="矩形 5"/>
          <p:cNvSpPr/>
          <p:nvPr/>
        </p:nvSpPr>
        <p:spPr>
          <a:xfrm>
            <a:off x="6112510" y="2361565"/>
            <a:ext cx="6136005" cy="4519295"/>
          </a:xfrm>
          <a:prstGeom prst="rect">
            <a:avLst/>
          </a:prstGeom>
          <a:solidFill>
            <a:srgbClr val="A6C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sp>
        <p:nvSpPr>
          <p:cNvPr id="3" name="矩形 2"/>
          <p:cNvSpPr/>
          <p:nvPr/>
        </p:nvSpPr>
        <p:spPr>
          <a:xfrm>
            <a:off x="6111875" y="2772410"/>
            <a:ext cx="5420995" cy="4108450"/>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字魂105号-简雅黑" panose="00000500000000000000" charset="-122"/>
            </a:endParaRPr>
          </a:p>
        </p:txBody>
      </p:sp>
      <p:pic>
        <p:nvPicPr>
          <p:cNvPr id="2" name="图片 1" descr="12"/>
          <p:cNvPicPr>
            <a:picLocks noChangeAspect="1"/>
          </p:cNvPicPr>
          <p:nvPr/>
        </p:nvPicPr>
        <p:blipFill>
          <a:blip r:embed="rId1"/>
          <a:stretch>
            <a:fillRect/>
          </a:stretch>
        </p:blipFill>
        <p:spPr>
          <a:xfrm>
            <a:off x="10031095" y="782955"/>
            <a:ext cx="1501775" cy="575310"/>
          </a:xfrm>
          <a:prstGeom prst="rect">
            <a:avLst/>
          </a:prstGeom>
        </p:spPr>
      </p:pic>
      <p:pic>
        <p:nvPicPr>
          <p:cNvPr id="4" name="图片 3" descr="17"/>
          <p:cNvPicPr>
            <a:picLocks noChangeAspect="1"/>
          </p:cNvPicPr>
          <p:nvPr/>
        </p:nvPicPr>
        <p:blipFill>
          <a:blip r:embed="rId2"/>
          <a:stretch>
            <a:fillRect/>
          </a:stretch>
        </p:blipFill>
        <p:spPr>
          <a:xfrm>
            <a:off x="8775700" y="4006850"/>
            <a:ext cx="1368425" cy="1431290"/>
          </a:xfrm>
          <a:prstGeom prst="rect">
            <a:avLst/>
          </a:prstGeom>
        </p:spPr>
      </p:pic>
      <p:pic>
        <p:nvPicPr>
          <p:cNvPr id="9" name="图片 8" descr="C:\Users\Am'be'r\Desktop\15.png15"/>
          <p:cNvPicPr>
            <a:picLocks noChangeAspect="1"/>
          </p:cNvPicPr>
          <p:nvPr/>
        </p:nvPicPr>
        <p:blipFill>
          <a:blip r:embed="rId3"/>
          <a:srcRect/>
          <a:stretch>
            <a:fillRect/>
          </a:stretch>
        </p:blipFill>
        <p:spPr>
          <a:xfrm flipH="1">
            <a:off x="7501890" y="2771775"/>
            <a:ext cx="3916045" cy="3604895"/>
          </a:xfrm>
          <a:prstGeom prst="rect">
            <a:avLst/>
          </a:prstGeom>
        </p:spPr>
      </p:pic>
      <p:pic>
        <p:nvPicPr>
          <p:cNvPr id="7" name="图片 6" descr="14"/>
          <p:cNvPicPr>
            <a:picLocks noChangeAspect="1"/>
          </p:cNvPicPr>
          <p:nvPr/>
        </p:nvPicPr>
        <p:blipFill>
          <a:blip r:embed="rId4"/>
          <a:stretch>
            <a:fillRect/>
          </a:stretch>
        </p:blipFill>
        <p:spPr>
          <a:xfrm rot="20400000">
            <a:off x="6765925" y="897890"/>
            <a:ext cx="735330" cy="1010920"/>
          </a:xfrm>
          <a:prstGeom prst="rect">
            <a:avLst/>
          </a:prstGeom>
        </p:spPr>
      </p:pic>
      <p:pic>
        <p:nvPicPr>
          <p:cNvPr id="10" name="图片 9" descr="11"/>
          <p:cNvPicPr>
            <a:picLocks noChangeAspect="1"/>
          </p:cNvPicPr>
          <p:nvPr/>
        </p:nvPicPr>
        <p:blipFill>
          <a:blip r:embed="rId5"/>
          <a:stretch>
            <a:fillRect/>
          </a:stretch>
        </p:blipFill>
        <p:spPr>
          <a:xfrm>
            <a:off x="4716145" y="5782945"/>
            <a:ext cx="819150" cy="593725"/>
          </a:xfrm>
          <a:prstGeom prst="rect">
            <a:avLst/>
          </a:prstGeom>
        </p:spPr>
      </p:pic>
      <p:sp>
        <p:nvSpPr>
          <p:cNvPr id="18" name="文本框 17"/>
          <p:cNvSpPr txBox="1"/>
          <p:nvPr/>
        </p:nvSpPr>
        <p:spPr>
          <a:xfrm>
            <a:off x="2055495" y="6212205"/>
            <a:ext cx="1967865" cy="337185"/>
          </a:xfrm>
          <a:prstGeom prst="rect">
            <a:avLst/>
          </a:prstGeom>
          <a:noFill/>
        </p:spPr>
        <p:txBody>
          <a:bodyPr wrap="square" rtlCol="0">
            <a:spAutoFit/>
          </a:bodyPr>
          <a:lstStyle/>
          <a:p>
            <a:r>
              <a:rPr lang="zh-CN" altLang="en-US" sz="1600" dirty="0">
                <a:solidFill>
                  <a:schemeClr val="bg1"/>
                </a:solidFill>
                <a:latin typeface="字魂62号-瘦金体" panose="00000500000000000000" charset="-122"/>
                <a:ea typeface="字魂62号-瘦金体" panose="00000500000000000000" charset="-122"/>
              </a:rPr>
              <a:t>汇报人：张</a:t>
            </a:r>
            <a:r>
              <a:rPr lang="zh-CN" altLang="en-US" sz="1600" dirty="0">
                <a:solidFill>
                  <a:schemeClr val="bg1"/>
                </a:solidFill>
                <a:latin typeface="字魂62号-瘦金体" panose="00000500000000000000" charset="-122"/>
                <a:ea typeface="字魂62号-瘦金体" panose="00000500000000000000" charset="-122"/>
              </a:rPr>
              <a:t>航</a:t>
            </a:r>
            <a:endParaRPr lang="zh-CN" altLang="en-US" sz="1600" dirty="0">
              <a:solidFill>
                <a:schemeClr val="bg1"/>
              </a:solidFill>
              <a:latin typeface="字魂62号-瘦金体" panose="00000500000000000000" charset="-122"/>
              <a:ea typeface="字魂62号-瘦金体" panose="00000500000000000000" charset="-122"/>
            </a:endParaRPr>
          </a:p>
        </p:txBody>
      </p:sp>
      <p:sp>
        <p:nvSpPr>
          <p:cNvPr id="15" name="文本框 14"/>
          <p:cNvSpPr txBox="1"/>
          <p:nvPr/>
        </p:nvSpPr>
        <p:spPr>
          <a:xfrm>
            <a:off x="998220" y="3111500"/>
            <a:ext cx="4711700" cy="1106805"/>
          </a:xfrm>
          <a:prstGeom prst="rect">
            <a:avLst/>
          </a:prstGeom>
          <a:noFill/>
        </p:spPr>
        <p:txBody>
          <a:bodyPr wrap="square" rtlCol="0">
            <a:spAutoFit/>
            <a:scene3d>
              <a:camera prst="orthographicFront"/>
              <a:lightRig rig="threePt" dir="t"/>
            </a:scene3d>
          </a:bodyPr>
          <a:p>
            <a:r>
              <a:rPr lang="zh-CN" altLang="en-US" sz="6600">
                <a:solidFill>
                  <a:schemeClr val="bg1"/>
                </a:solidFill>
                <a:effectLst>
                  <a:outerShdw blurRad="38100" dist="25400" dir="5400000" algn="ctr" rotWithShape="0">
                    <a:srgbClr val="6E747A">
                      <a:alpha val="43000"/>
                    </a:srgbClr>
                  </a:outerShdw>
                </a:effectLst>
              </a:rPr>
              <a:t>感谢聆听！</a:t>
            </a:r>
            <a:endParaRPr lang="zh-CN" altLang="en-US" sz="6600">
              <a:solidFill>
                <a:schemeClr val="bg1"/>
              </a:solidFill>
              <a:effectLst>
                <a:outerShdw blurRad="38100" dist="25400" dir="5400000" algn="ctr" rotWithShape="0">
                  <a:srgbClr val="6E747A">
                    <a:alpha val="43000"/>
                  </a:srgbClr>
                </a:outerShdw>
              </a:effectLst>
            </a:endParaRPr>
          </a:p>
        </p:txBody>
      </p:sp>
      <p:pic>
        <p:nvPicPr>
          <p:cNvPr id="5" name="图片 4" descr="YNU"/>
          <p:cNvPicPr>
            <a:picLocks noChangeAspect="1"/>
          </p:cNvPicPr>
          <p:nvPr>
            <p:custDataLst>
              <p:tags r:id="rId6"/>
            </p:custDataLst>
          </p:nvPr>
        </p:nvPicPr>
        <p:blipFill>
          <a:blip r:embed="rId7" cstate="print"/>
          <a:stretch>
            <a:fillRect/>
          </a:stretch>
        </p:blipFill>
        <p:spPr>
          <a:xfrm>
            <a:off x="208280" y="232410"/>
            <a:ext cx="1021715" cy="633730"/>
          </a:xfrm>
          <a:prstGeom prst="rect">
            <a:avLst/>
          </a:prstGeom>
        </p:spPr>
      </p:pic>
    </p:spTree>
    <p:custDataLst>
      <p:tags r:id="rId8"/>
    </p:custDataLst>
  </p:cSld>
  <p:clrMapOvr>
    <a:masterClrMapping/>
  </p:clrMapOvr>
  <mc:AlternateContent xmlns:mc="http://schemas.openxmlformats.org/markup-compatibility/2006">
    <mc:Choice xmlns:p14="http://schemas.microsoft.com/office/powerpoint/2010/main" Requires="p14">
      <p:transition spd="slow" p14:dur="20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7.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wm#"/>
  <p:tag name="KSO_WM_TEMPLATE_CATEGORY" val="custom"/>
  <p:tag name="KSO_WM_TEMPLATE_INDEX" val="20205081"/>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wm#"/>
  <p:tag name="KSO_WM_TEMPLATE_CATEGORY" val="custom"/>
  <p:tag name="KSO_WM_TEMPLATE_INDEX" val="20205081"/>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wm#"/>
  <p:tag name="KSO_WM_TEMPLATE_CATEGORY" val="custom"/>
  <p:tag name="KSO_WM_TEMPLATE_INDEX" val="20205081"/>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wm#"/>
  <p:tag name="KSO_WM_TEMPLATE_CATEGORY" val="custom"/>
  <p:tag name="KSO_WM_TEMPLATE_INDEX" val="20205081"/>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wm#"/>
  <p:tag name="KSO_WM_TEMPLATE_CATEGORY" val="custom"/>
  <p:tag name="KSO_WM_TEMPLATE_INDEX" val="20205081"/>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wm#"/>
  <p:tag name="KSO_WM_TEMPLATE_CATEGORY" val="custom"/>
  <p:tag name="KSO_WM_TEMPLATE_INDEX" val="20205081"/>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wm#"/>
  <p:tag name="KSO_WM_TEMPLATE_CATEGORY" val="custom"/>
  <p:tag name="KSO_WM_TEMPLATE_INDEX" val="20205081"/>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wm#"/>
  <p:tag name="KSO_WM_TEMPLATE_CATEGORY" val="custom"/>
  <p:tag name="KSO_WM_TEMPLATE_INDEX" val="20205081"/>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wm#"/>
  <p:tag name="KSO_WM_TEMPLATE_CATEGORY" val="custom"/>
  <p:tag name="KSO_WM_TEMPLATE_INDEX" val="20205081"/>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wm#"/>
  <p:tag name="KSO_WM_TEMPLATE_CATEGORY" val="custom"/>
  <p:tag name="KSO_WM_TEMPLATE_INDEX" val="20205081"/>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wm#"/>
  <p:tag name="KSO_WM_TEMPLATE_CATEGORY" val="custom"/>
  <p:tag name="KSO_WM_TEMPLATE_INDEX" val="20205081"/>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wm#"/>
  <p:tag name="KSO_WM_TEMPLATE_CATEGORY" val="custom"/>
  <p:tag name="KSO_WM_TEMPLATE_INDEX" val="20205081"/>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5.xml><?xml version="1.0" encoding="utf-8"?>
<p:tagLst xmlns:p="http://schemas.openxmlformats.org/presentationml/2006/main">
  <p:tag name="ISPRING_PRESENTATION_TITLE" val="空白演示"/>
  <p:tag name="ISPRING_FIRST_PUBLISH" val="1"/>
  <p:tag name="KSO_WPP_MARK_KEY" val="45ab60c3-b142-47a5-9359-268eb2faea33"/>
  <p:tag name="COMMONDATA" val="eyJoZGlkIjoiMjU5NjBhZDM1YjhmYzNhZDFiYjk3OTY3ZTFkODljYzM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字魂105号-简雅黑"/>
        <a:ea typeface="字魂105号-简雅黑"/>
        <a:cs typeface=""/>
      </a:majorFont>
      <a:minorFont>
        <a:latin typeface="字魂105号-简雅黑"/>
        <a:ea typeface="字魂105号-简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字魂105号-简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字魂105号-简雅黑"/>
        <a:ea typeface=""/>
        <a:cs typeface=""/>
        <a:font script="Jpan" typeface="ＭＳ Ｐゴシック"/>
        <a:font script="Hang" typeface="맑은 고딕"/>
        <a:font script="Hans" typeface="字魂105号-简雅黑"/>
        <a:font script="Hant" typeface="新細明體"/>
        <a:font script="Arab" typeface="字魂105号-简雅黑"/>
        <a:font script="Hebr" typeface="字魂105号-简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字魂105号-简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字魂105号-简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字魂105号-简雅黑"/>
        <a:ea typeface=""/>
        <a:cs typeface=""/>
        <a:font script="Jpan" typeface="ＭＳ Ｐゴシック"/>
        <a:font script="Hang" typeface="맑은 고딕"/>
        <a:font script="Hans" typeface="字魂105号-简雅黑"/>
        <a:font script="Hant" typeface="新細明體"/>
        <a:font script="Arab" typeface="字魂105号-简雅黑"/>
        <a:font script="Hebr" typeface="字魂105号-简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字魂105号-简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themeOverride>
</file>

<file path=ppt/theme/themeOverride2.xml><?xml version="1.0" encoding="utf-8"?>
<a:themeOverride xmlns:a="http://schemas.openxmlformats.org/drawingml/2006/main">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themeOverride>
</file>

<file path=docProps/app.xml><?xml version="1.0" encoding="utf-8"?>
<Properties xmlns="http://schemas.openxmlformats.org/officeDocument/2006/extended-properties" xmlns:vt="http://schemas.openxmlformats.org/officeDocument/2006/docPropsVTypes">
  <TotalTime>0</TotalTime>
  <Words>6940</Words>
  <Application>WPS 演示</Application>
  <PresentationFormat>宽屏</PresentationFormat>
  <Paragraphs>373</Paragraphs>
  <Slides>32</Slides>
  <Notes>15</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32</vt:i4>
      </vt:variant>
    </vt:vector>
  </HeadingPairs>
  <TitlesOfParts>
    <vt:vector size="50" baseType="lpstr">
      <vt:lpstr>Arial</vt:lpstr>
      <vt:lpstr>宋体</vt:lpstr>
      <vt:lpstr>Wingdings</vt:lpstr>
      <vt:lpstr>字魂105号-简雅黑</vt:lpstr>
      <vt:lpstr>Source Sans Pro Black</vt:lpstr>
      <vt:lpstr>Yu Gothic UI Semibold</vt:lpstr>
      <vt:lpstr>Wingdings</vt:lpstr>
      <vt:lpstr>黑体</vt:lpstr>
      <vt:lpstr>微软雅黑</vt:lpstr>
      <vt:lpstr>字魂100号-方方先锋体</vt:lpstr>
      <vt:lpstr>字魂62号-瘦金体</vt:lpstr>
      <vt:lpstr>字魂2号-力量粗黑体</vt:lpstr>
      <vt:lpstr>Times New Roman</vt:lpstr>
      <vt:lpstr>Arial Unicode MS</vt:lpstr>
      <vt:lpstr>Franklin Gothic Book</vt:lpstr>
      <vt:lpstr>Impact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Am'be'r</dc:creator>
  <cp:lastModifiedBy>你好特别</cp:lastModifiedBy>
  <cp:revision>175</cp:revision>
  <dcterms:created xsi:type="dcterms:W3CDTF">2019-06-19T02:08:00Z</dcterms:created>
  <dcterms:modified xsi:type="dcterms:W3CDTF">2023-02-14T05:52:58Z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KSOSaveFontToCloudKey">
    <vt:lpwstr>1155295500_btnclosed</vt:lpwstr>
  </property>
  <property fmtid="{D5CDD505-2E9C-101B-9397-08002B2CF9AE}" pid="4" name="ICV">
    <vt:lpwstr>F32B167587244C769CC5EA5870C3AFE8</vt:lpwstr>
  </property>
</Properties>
</file>